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charts/chart1.xml" ContentType="application/vnd.openxmlformats-officedocument.drawingml.chart+xml"/>
  <Override PartName="/ppt/slides/charts/chart2.xml" ContentType="application/vnd.openxmlformats-officedocument.drawingml.chart+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bee3b48300a04f64" /><Relationship Type="http://schemas.openxmlformats.org/officeDocument/2006/relationships/extended-properties" Target="/docProps/app.xml" Id="R8435ef231e7c4296" /><Relationship Type="http://schemas.openxmlformats.org/officeDocument/2006/relationships/officeDocument" Target="/ppt/presentation.xml" Id="R5428ff0307ba46bf" /></Relationships>
</file>

<file path=ppt/presentation.xml><?xml version="1.0" encoding="utf-8"?>
<p:presentation xmlns:p="http://schemas.openxmlformats.org/presentationml/2006/main">
  <p:sldMasterIdLst>
    <p:sldMasterId xmlns:r="http://schemas.openxmlformats.org/officeDocument/2006/relationships" id="2147483648" r:id="Rc4cd6d7093ee4bc8"/>
  </p:sldMasterIdLst>
  <p:notesMasterIdLst>
    <p:notesMasterId xmlns:r="http://schemas.openxmlformats.org/officeDocument/2006/relationships" r:id="Re72d10ee42c24d33"/>
  </p:notesMasterIdLst>
  <p:sldIdLst>
    <p:sldId xmlns:r="http://schemas.openxmlformats.org/officeDocument/2006/relationships" id="256" r:id="Rbbcfe6b02f0d45ac"/>
    <p:sldId xmlns:r="http://schemas.openxmlformats.org/officeDocument/2006/relationships" id="257" r:id="R419d859df2e94313"/>
    <p:sldId xmlns:r="http://schemas.openxmlformats.org/officeDocument/2006/relationships" id="258" r:id="R6d69d1de497c4d59"/>
    <p:sldId xmlns:r="http://schemas.openxmlformats.org/officeDocument/2006/relationships" id="259" r:id="R123e5bc7d0c44d6d"/>
    <p:sldId xmlns:r="http://schemas.openxmlformats.org/officeDocument/2006/relationships" id="260" r:id="R4d4828ff399a4394"/>
    <p:sldId xmlns:r="http://schemas.openxmlformats.org/officeDocument/2006/relationships" id="261" r:id="Rfd79f15ea809484e"/>
    <p:sldId xmlns:r="http://schemas.openxmlformats.org/officeDocument/2006/relationships" id="262" r:id="R47d8ba935c3847e4"/>
    <p:sldId xmlns:r="http://schemas.openxmlformats.org/officeDocument/2006/relationships" id="263" r:id="R326ca41127d44551"/>
    <p:sldId xmlns:r="http://schemas.openxmlformats.org/officeDocument/2006/relationships" id="264" r:id="R0074bf28a6d34ec1"/>
    <p:sldId xmlns:r="http://schemas.openxmlformats.org/officeDocument/2006/relationships" id="265" r:id="R7dc8ddbf633f45f7"/>
    <p:sldId xmlns:r="http://schemas.openxmlformats.org/officeDocument/2006/relationships" id="266" r:id="Rdea6ac46dbdc4298"/>
    <p:sldId xmlns:r="http://schemas.openxmlformats.org/officeDocument/2006/relationships" id="267" r:id="R63943019cb18458a"/>
    <p:sldId xmlns:r="http://schemas.openxmlformats.org/officeDocument/2006/relationships" id="268" r:id="R64a56476598448a4"/>
    <p:sldId xmlns:r="http://schemas.openxmlformats.org/officeDocument/2006/relationships" id="269" r:id="R9c49c3d3a8ae41c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596ada465894c34" /><Relationship Type="http://schemas.openxmlformats.org/officeDocument/2006/relationships/slideMaster" Target="/ppt/slideMasters/slideMaster1.xml" Id="Rc4cd6d7093ee4bc8" /><Relationship Type="http://schemas.openxmlformats.org/officeDocument/2006/relationships/notesMaster" Target="/ppt/notesMasters/notesMaster1.xml" Id="Re72d10ee42c24d33" /><Relationship Type="http://schemas.openxmlformats.org/officeDocument/2006/relationships/presProps" Target="/ppt/presProps.xml" Id="R6e36fe5f68ad4b0b" /><Relationship Type="http://schemas.openxmlformats.org/officeDocument/2006/relationships/tableStyles" Target="/ppt/tableStyles.xml" Id="R2aaa0d2b3b17481f" /><Relationship Type="http://schemas.openxmlformats.org/officeDocument/2006/relationships/slide" Target="/ppt/slides/slide1.xml" Id="Rbbcfe6b02f0d45ac" /><Relationship Type="http://schemas.openxmlformats.org/officeDocument/2006/relationships/slide" Target="/ppt/slides/slide2.xml" Id="R419d859df2e94313" /><Relationship Type="http://schemas.openxmlformats.org/officeDocument/2006/relationships/slide" Target="/ppt/slides/slide3.xml" Id="R6d69d1de497c4d59" /><Relationship Type="http://schemas.openxmlformats.org/officeDocument/2006/relationships/slide" Target="/ppt/slides/slide4.xml" Id="R123e5bc7d0c44d6d" /><Relationship Type="http://schemas.openxmlformats.org/officeDocument/2006/relationships/slide" Target="/ppt/slides/slide5.xml" Id="R4d4828ff399a4394" /><Relationship Type="http://schemas.openxmlformats.org/officeDocument/2006/relationships/slide" Target="/ppt/slides/slide6.xml" Id="Rfd79f15ea809484e" /><Relationship Type="http://schemas.openxmlformats.org/officeDocument/2006/relationships/slide" Target="/ppt/slides/slide7.xml" Id="R47d8ba935c3847e4" /><Relationship Type="http://schemas.openxmlformats.org/officeDocument/2006/relationships/slide" Target="/ppt/slides/slide8.xml" Id="R326ca41127d44551" /><Relationship Type="http://schemas.openxmlformats.org/officeDocument/2006/relationships/slide" Target="/ppt/slides/slide9.xml" Id="R0074bf28a6d34ec1" /><Relationship Type="http://schemas.openxmlformats.org/officeDocument/2006/relationships/slide" Target="/ppt/slides/slide10.xml" Id="R7dc8ddbf633f45f7" /><Relationship Type="http://schemas.openxmlformats.org/officeDocument/2006/relationships/slide" Target="/ppt/slides/slide11.xml" Id="Rdea6ac46dbdc4298" /><Relationship Type="http://schemas.openxmlformats.org/officeDocument/2006/relationships/slide" Target="/ppt/slides/slide12.xml" Id="R63943019cb18458a" /><Relationship Type="http://schemas.openxmlformats.org/officeDocument/2006/relationships/slide" Target="/ppt/slides/slide13.xml" Id="R64a56476598448a4" /><Relationship Type="http://schemas.openxmlformats.org/officeDocument/2006/relationships/slide" Target="/ppt/slides/slide14.xml" Id="R9c49c3d3a8ae41c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ca31ef5168d46a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2069c0e18da4efd" /><Relationship Type="http://schemas.openxmlformats.org/officeDocument/2006/relationships/notesMaster" Target="/ppt/notesMasters/notesMaster1.xml" Id="R2278bb6819414fc7" /></Relationships>
</file>

<file path=ppt/notesSlides/_rels/notesSlide2.xml.rels>&#65279;<?xml version="1.0" encoding="utf-8"?><Relationships xmlns="http://schemas.openxmlformats.org/package/2006/relationships"><Relationship Type="http://schemas.openxmlformats.org/officeDocument/2006/relationships/slide" Target="/ppt/slides/slide2.xml" Id="Rfcd4999161ef40b0" /><Relationship Type="http://schemas.openxmlformats.org/officeDocument/2006/relationships/notesMaster" Target="/ppt/notesMasters/notesMaster1.xml" Id="Rf71cccc1f5f14fc8" /></Relationships>
</file>

<file path=ppt/notesSlides/_rels/notesSlide3.xml.rels>&#65279;<?xml version="1.0" encoding="utf-8"?><Relationships xmlns="http://schemas.openxmlformats.org/package/2006/relationships"><Relationship Type="http://schemas.openxmlformats.org/officeDocument/2006/relationships/slide" Target="/ppt/slides/slide3.xml" Id="Rfa4b4847170443af" /><Relationship Type="http://schemas.openxmlformats.org/officeDocument/2006/relationships/notesMaster" Target="/ppt/notesMasters/notesMaster1.xml" Id="R4ab4d86085f94179" /></Relationships>
</file>

<file path=ppt/notesSlides/_rels/notesSlide4.xml.rels>&#65279;<?xml version="1.0" encoding="utf-8"?><Relationships xmlns="http://schemas.openxmlformats.org/package/2006/relationships"><Relationship Type="http://schemas.openxmlformats.org/officeDocument/2006/relationships/slide" Target="/ppt/slides/slide4.xml" Id="Rcd583fdb202d43d0" /><Relationship Type="http://schemas.openxmlformats.org/officeDocument/2006/relationships/notesMaster" Target="/ppt/notesMasters/notesMaster1.xml" Id="R263657a3b4984414" /></Relationships>
</file>

<file path=ppt/notesSlides/_rels/notesSlide5.xml.rels>&#65279;<?xml version="1.0" encoding="utf-8"?><Relationships xmlns="http://schemas.openxmlformats.org/package/2006/relationships"><Relationship Type="http://schemas.openxmlformats.org/officeDocument/2006/relationships/slide" Target="/ppt/slides/slide5.xml" Id="R06f847ce6345418b" /><Relationship Type="http://schemas.openxmlformats.org/officeDocument/2006/relationships/notesMaster" Target="/ppt/notesMasters/notesMaster1.xml" Id="R7fdb0a5933644e22" /></Relationships>
</file>

<file path=ppt/notesSlides/_rels/notesSlide6.xml.rels>&#65279;<?xml version="1.0" encoding="utf-8"?><Relationships xmlns="http://schemas.openxmlformats.org/package/2006/relationships"><Relationship Type="http://schemas.openxmlformats.org/officeDocument/2006/relationships/slide" Target="/ppt/slides/slide6.xml" Id="Rf75f9c9300e54456" /><Relationship Type="http://schemas.openxmlformats.org/officeDocument/2006/relationships/notesMaster" Target="/ppt/notesMasters/notesMaster1.xml" Id="R8f50015e682c4bf8" /></Relationships>
</file>

<file path=ppt/notesSlides/_rels/notesSlide7.xml.rels>&#65279;<?xml version="1.0" encoding="utf-8"?><Relationships xmlns="http://schemas.openxmlformats.org/package/2006/relationships"><Relationship Type="http://schemas.openxmlformats.org/officeDocument/2006/relationships/slide" Target="/ppt/slides/slide7.xml" Id="Rff8d720c3c354ddb" /><Relationship Type="http://schemas.openxmlformats.org/officeDocument/2006/relationships/notesMaster" Target="/ppt/notesMasters/notesMaster1.xml" Id="R7fcfff9fc45b40e7" /></Relationships>
</file>

<file path=ppt/notesSlides/_rels/notesSlide8.xml.rels>&#65279;<?xml version="1.0" encoding="utf-8"?><Relationships xmlns="http://schemas.openxmlformats.org/package/2006/relationships"><Relationship Type="http://schemas.openxmlformats.org/officeDocument/2006/relationships/slide" Target="/ppt/slides/slide8.xml" Id="R21da834eb8df46c5" /><Relationship Type="http://schemas.openxmlformats.org/officeDocument/2006/relationships/notesMaster" Target="/ppt/notesMasters/notesMaster1.xml" Id="Rf4c8d120a76b4c8e" /></Relationships>
</file>

<file path=ppt/notesSlides/_rels/notesSlide9.xml.rels>&#65279;<?xml version="1.0" encoding="utf-8"?><Relationships xmlns="http://schemas.openxmlformats.org/package/2006/relationships"><Relationship Type="http://schemas.openxmlformats.org/officeDocument/2006/relationships/slide" Target="/ppt/slides/slide9.xml" Id="Rfa89179c1efc4a5b" /><Relationship Type="http://schemas.openxmlformats.org/officeDocument/2006/relationships/notesMaster" Target="/ppt/notesMasters/notesMaster1.xml" Id="Rf32531aa6b99436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2681704b8d5420c" /><Relationship Type="http://schemas.openxmlformats.org/officeDocument/2006/relationships/notesMaster" Target="/ppt/notesMasters/notesMaster1.xml" Id="Ra4089a06e5d8431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c95d4fa37f840bd" /><Relationship Type="http://schemas.openxmlformats.org/officeDocument/2006/relationships/notesMaster" Target="/ppt/notesMasters/notesMaster1.xml" Id="R89d2d7d302ae486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974ab98ef484db6" /><Relationship Type="http://schemas.openxmlformats.org/officeDocument/2006/relationships/notesMaster" Target="/ppt/notesMasters/notesMaster1.xml" Id="Rd6be2d252e4c4ff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52eab679b0b43d5" /><Relationship Type="http://schemas.openxmlformats.org/officeDocument/2006/relationships/notesMaster" Target="/ppt/notesMasters/notesMaster1.xml" Id="R0df45bc71fc44a1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eba8afddcee41f9" /><Relationship Type="http://schemas.openxmlformats.org/officeDocument/2006/relationships/notesMaster" Target="/ppt/notesMasters/notesMaster1.xml" Id="Ra2e9bbad45584d5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an internal proposal to measure scam recognition with an open assessment. People answer fictional examples based on real techniques, receive explanations and produce a score we can use to focus follow-up learning. The screenshots are examples from SafeToOpen’s public quiz rather than our campaign results.</a:t>
            </a:r>
          </a:p>
          <a:p xmlns:a="http://schemas.openxmlformats.org/drawingml/2006/main">
            <a:r>
              <a:t/>
            </a:r>
          </a:p>
          <a:p xmlns:a="http://schemas.openxmlformats.org/drawingml/2006/main">
            <a:r>
              <a:t>Presenter guidance</a:t>
            </a:r>
          </a:p>
          <a:p xmlns:a="http://schemas.openxmlformats.org/drawingml/2006/main">
            <a:r>
              <a:t>Replace the organisation name. Allow about 20 minutes and invite everyone to vote on the live question before revealing the answer. Keep the tone supportive rather than punitive.</a:t>
            </a:r>
          </a:p>
          <a:p xmlns:a="http://schemas.openxmlformats.org/drawingml/2006/main">
            <a:r>
              <a:t/>
            </a:r>
          </a:p>
          <a:p xmlns:a="http://schemas.openxmlformats.org/drawingml/2006/main">
            <a:r>
              <a:t>Sources</a:t>
            </a:r>
          </a:p>
          <a:p xmlns:a="http://schemas.openxmlformats.org/drawingml/2006/main">
            <a:r>
              <a:t>https://safetoopen.com/en/products/scam-check/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Verizon’s 2025 report describes a human element in around 60% of breaches. This is historical context, not a prediction for us or a claim that people are to blame. Scam Check addresses a narrower question: which selected scam techniques can our participants recognise under a timed assessment? A test score is not a complete measure of real-world risk.</a:t>
            </a:r>
          </a:p>
          <a:p xmlns:a="http://schemas.openxmlformats.org/drawingml/2006/main">
            <a:r>
              <a:t/>
            </a:r>
          </a:p>
          <a:p xmlns:a="http://schemas.openxmlformats.org/drawingml/2006/main">
            <a:r>
              <a:t>Presenter guidance</a:t>
            </a:r>
          </a:p>
          <a:p xmlns:a="http://schemas.openxmlformats.org/drawingml/2006/main">
            <a:r>
              <a:t>Ask which channels and decisions are relevant to our colleagues. Do not equate a missed quiz question with someone causing a breach.</a:t>
            </a:r>
          </a:p>
          <a:p xmlns:a="http://schemas.openxmlformats.org/drawingml/2006/main">
            <a:r>
              <a:t/>
            </a:r>
          </a:p>
          <a:p xmlns:a="http://schemas.openxmlformats.org/drawingml/2006/main">
            <a:r>
              <a:t>Sources</a:t>
            </a:r>
          </a:p>
          <a:p xmlns:a="http://schemas.openxmlformats.org/drawingml/2006/main">
            <a:r>
              <a:t>https://www.verizon.com/business/resources/reports/2025-dbir-executive-summary.pdf</a:t>
            </a:r>
          </a:p>
          <a:p xmlns:a="http://schemas.openxmlformats.org/drawingml/2006/main">
            <a:r>
              <a:t>https://safetoopen.com/en/products/scam-check/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goal is accurate interpretation rather than dismissing our existing programme. Training completion, simulations and scored assessments each provide evidence. An open assessment can make non-participation and explicit decisions visible across selected techniques. We should use it alongside an honest account of what was tested.</a:t>
            </a:r>
          </a:p>
          <a:p xmlns:a="http://schemas.openxmlformats.org/drawingml/2006/main">
            <a:r>
              <a:t/>
            </a:r>
          </a:p>
          <a:p xmlns:a="http://schemas.openxmlformats.org/drawingml/2006/main">
            <a:r>
              <a:t>Presenter guidance</a:t>
            </a:r>
          </a:p>
          <a:p xmlns:a="http://schemas.openxmlformats.org/drawingml/2006/main">
            <a:r>
              <a:t>Discuss which distinctions matter in our existing report. Avoid claiming that every simulation tool treats silence as a pass or that all simulations only cover one channel.</a:t>
            </a:r>
          </a:p>
          <a:p xmlns:a="http://schemas.openxmlformats.org/drawingml/2006/main">
            <a:r>
              <a:t/>
            </a:r>
          </a:p>
          <a:p xmlns:a="http://schemas.openxmlformats.org/drawingml/2006/main">
            <a:r>
              <a:t>Sources</a:t>
            </a:r>
          </a:p>
          <a:p xmlns:a="http://schemas.openxmlformats.org/drawingml/2006/main">
            <a:r>
              <a:t>https://safetoopen.com/en/products/scam-check/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healthcare trial used random assignment and a control group. The 1.7 percentage-point result is an average absolute gap. The annual-training result was an association test. The paper did not evaluate Scam Check.</a:t>
            </a:r>
          </a:p>
          <a:p xmlns:a="http://schemas.openxmlformats.org/drawingml/2006/main">
            <a:r>
              <a:t/>
            </a:r>
          </a:p>
          <a:p xmlns:a="http://schemas.openxmlformats.org/drawingml/2006/main">
            <a:r>
              <a:t>Presenter guidance</a:t>
            </a:r>
          </a:p>
          <a:p xmlns:a="http://schemas.openxmlformats.org/drawingml/2006/main">
            <a:r>
              <a:t>Use the result as context for measuring our outcomes. Avoid generalising one study to every training programme.</a:t>
            </a:r>
          </a:p>
          <a:p xmlns:a="http://schemas.openxmlformats.org/drawingml/2006/main">
            <a:r>
              <a:t/>
            </a:r>
          </a:p>
          <a:p xmlns:a="http://schemas.openxmlformats.org/drawingml/2006/main">
            <a:r>
              <a:t>Sources</a:t>
            </a:r>
          </a:p>
          <a:p xmlns:a="http://schemas.openxmlformats.org/drawingml/2006/main">
            <a:r>
              <a:t>https://www.sysnet.ucsd.edu/~voelker/pubs/phishtrain-oakland25.pdf</a:t>
            </a:r>
          </a:p>
          <a:p xmlns:a="http://schemas.openxmlformats.org/drawingml/2006/main">
            <a:r>
              <a:t>https://doi.org/10.1109/SP61157.2025.00076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assessment provides scored decisions and feedback across selected techniques. We should choose the question mix and reporting purpose before inviting people. A later campaign can help us review progress if scope and difficulty remain comparable. The result is a learning baseline rather than a complete risk score for an individual.</a:t>
            </a:r>
          </a:p>
          <a:p xmlns:a="http://schemas.openxmlformats.org/drawingml/2006/main">
            <a:r>
              <a:t/>
            </a:r>
          </a:p>
          <a:p xmlns:a="http://schemas.openxmlformats.org/drawingml/2006/main">
            <a:r>
              <a:t>Presenter guidance</a:t>
            </a:r>
          </a:p>
          <a:p xmlns:a="http://schemas.openxmlformats.org/drawingml/2006/main">
            <a:r>
              <a:t>Agree how results will be explained and who can see them. Choose an accommodation route for people who need a different timing or access arrangement.</a:t>
            </a:r>
          </a:p>
          <a:p xmlns:a="http://schemas.openxmlformats.org/drawingml/2006/main">
            <a:r>
              <a:t/>
            </a:r>
          </a:p>
          <a:p xmlns:a="http://schemas.openxmlformats.org/drawingml/2006/main">
            <a:r>
              <a:t>Sources</a:t>
            </a:r>
          </a:p>
          <a:p xmlns:a="http://schemas.openxmlformats.org/drawingml/2006/main">
            <a:r>
              <a:t>https://safetoopen.com/en/products/scam-check/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Pause and let the room decide. Ask for A or B, then invite people to explain what they looked at. The fictional bank and addresses are exercise material. Do not reveal the answer until participants have had a chance to reason about it.</a:t>
            </a:r>
          </a:p>
          <a:p xmlns:a="http://schemas.openxmlformats.org/drawingml/2006/main">
            <a:r>
              <a:t/>
            </a:r>
          </a:p>
          <a:p xmlns:a="http://schemas.openxmlformats.org/drawingml/2006/main">
            <a:r>
              <a:t>Presenter guidance</a:t>
            </a:r>
          </a:p>
          <a:p xmlns:a="http://schemas.openxmlformats.org/drawingml/2006/main">
            <a:r>
              <a:t>Use a show of hands or a chat vote without recording names. Do not open either address. If someone is unsure, explore the clue rather than identifying the person as a failure.</a:t>
            </a:r>
          </a:p>
          <a:p xmlns:a="http://schemas.openxmlformats.org/drawingml/2006/main">
            <a:r>
              <a:t/>
            </a:r>
          </a:p>
          <a:p xmlns:a="http://schemas.openxmlformats.org/drawingml/2006/main">
            <a:r>
              <a:t>Sources</a:t>
            </a:r>
          </a:p>
          <a:p xmlns:a="http://schemas.openxmlformats.org/drawingml/2006/main">
            <a:r>
              <a:t>https://safetoopen.com/en/products/scam-check/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is the exercise’s intended answer. The bank’s domain is civicbank.com and secure is a subdomain. B has com-verify.net as its registered domain. The familiar bank word in front is not proof of ownership. Domain recognition is one useful signal, not a universal guarantee that a site is safe.</a:t>
            </a:r>
          </a:p>
          <a:p xmlns:a="http://schemas.openxmlformats.org/drawingml/2006/main">
            <a:r>
              <a:t/>
            </a:r>
          </a:p>
          <a:p xmlns:a="http://schemas.openxmlformats.org/drawingml/2006/main">
            <a:r>
              <a:t>Presenter guidance</a:t>
            </a:r>
          </a:p>
          <a:p xmlns:a="http://schemas.openxmlformats.org/drawingml/2006/main">
            <a:r>
              <a:t>Ask what made B plausible. Connect the explanation to independent verification of a bank alert through an app or contact route already known to be genuine.</a:t>
            </a:r>
          </a:p>
          <a:p xmlns:a="http://schemas.openxmlformats.org/drawingml/2006/main">
            <a:r>
              <a:t/>
            </a:r>
          </a:p>
          <a:p xmlns:a="http://schemas.openxmlformats.org/drawingml/2006/main">
            <a:r>
              <a:t>Sources</a:t>
            </a:r>
          </a:p>
          <a:p xmlns:a="http://schemas.openxmlformats.org/drawingml/2006/main">
            <a:r>
              <a:t>https://safetoopen.com/en/products/scam-check/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apply our name, logo and colours and send invitations ourselves. People know they are taking an assessment. We can select a different subset of questions for each recipient. Feedback explains the technique after each answer. The invitation needs to make the purpose and privacy understandable.</a:t>
            </a:r>
          </a:p>
          <a:p xmlns:a="http://schemas.openxmlformats.org/drawingml/2006/main">
            <a:r>
              <a:t/>
            </a:r>
          </a:p>
          <a:p xmlns:a="http://schemas.openxmlformats.org/drawingml/2006/main">
            <a:r>
              <a:t>Presenter guidance</a:t>
            </a:r>
          </a:p>
          <a:p xmlns:a="http://schemas.openxmlformats.org/drawingml/2006/main">
            <a:r>
              <a:t>Agree the sender, invitation wording, accessibility or timing accommodations and participant contact. Do not promise that different question subsets make answer-sharing impossible.</a:t>
            </a:r>
          </a:p>
          <a:p xmlns:a="http://schemas.openxmlformats.org/drawingml/2006/main">
            <a:r>
              <a:t/>
            </a:r>
          </a:p>
          <a:p xmlns:a="http://schemas.openxmlformats.org/drawingml/2006/main">
            <a:r>
              <a:t>Sources</a:t>
            </a:r>
          </a:p>
          <a:p xmlns:a="http://schemas.openxmlformats.org/drawingml/2006/main">
            <a:r>
              <a:t>https://safetoopen.com/en/products/scam-check/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builder supports question selection, regional packs, custom questions, our branding and privacy settings. We distribute personal links ourselves and can serve different subsets from the pool. The results help us choose follow-up. A campaign can be straightforward to configure, but our own approval, content review and invitation process still need owners.</a:t>
            </a:r>
          </a:p>
          <a:p xmlns:a="http://schemas.openxmlformats.org/drawingml/2006/main">
            <a:r>
              <a:t/>
            </a:r>
          </a:p>
          <a:p xmlns:a="http://schemas.openxmlformats.org/drawingml/2006/main">
            <a:r>
              <a:t>Presenter guidance</a:t>
            </a:r>
          </a:p>
          <a:p xmlns:a="http://schemas.openxmlformats.org/drawingml/2006/main">
            <a:r>
              <a:t>Name the campaign owner, content reviewer, sender and results reviewer. Test the full experience before distribution and confirm the current question limits and available features.</a:t>
            </a:r>
          </a:p>
          <a:p xmlns:a="http://schemas.openxmlformats.org/drawingml/2006/main">
            <a:r>
              <a:t/>
            </a:r>
          </a:p>
          <a:p xmlns:a="http://schemas.openxmlformats.org/drawingml/2006/main">
            <a:r>
              <a:t>Sources</a:t>
            </a:r>
          </a:p>
          <a:p xmlns:a="http://schemas.openxmlformats.org/drawingml/2006/main">
            <a:r>
              <a:t>https://safetoopen.com/en/products/scam-check/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bank contains 243 questions across these 22 categories. We should choose a balanced set relevant to our colleagues rather than selecting only the hardest questions. The bank refreshes monthly, so the current count can change.</a:t>
            </a:r>
          </a:p>
          <a:p xmlns:a="http://schemas.openxmlformats.org/drawingml/2006/main">
            <a:r>
              <a:t/>
            </a:r>
          </a:p>
          <a:p xmlns:a="http://schemas.openxmlformats.org/drawingml/2006/main">
            <a:r>
              <a:t>Presenter guidance</a:t>
            </a:r>
          </a:p>
          <a:p xmlns:a="http://schemas.openxmlformats.org/drawingml/2006/main">
            <a:r>
              <a:t>Review regional context and the channels our people use. Keep later reassessments comparable if we want to interpret a change in score.</a:t>
            </a:r>
          </a:p>
          <a:p xmlns:a="http://schemas.openxmlformats.org/drawingml/2006/main">
            <a:r>
              <a:t/>
            </a:r>
          </a:p>
          <a:p xmlns:a="http://schemas.openxmlformats.org/drawingml/2006/main">
            <a:r>
              <a:t>Sources</a:t>
            </a:r>
          </a:p>
          <a:p xmlns:a="http://schemas.openxmlformats.org/drawingml/2006/main">
            <a:r>
              <a:t>https://safetoopen.com/en/products/scam-check/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product reports scores, distributions, question and channel difficulty, timing and campaign exports. These can support our evidence record and follow-up. A later result needs comparable content, difficulty and participants to support an interpretation of change. Improved assessment performance alone does not prove that real-world losses have fallen.</a:t>
            </a:r>
          </a:p>
          <a:p xmlns:a="http://schemas.openxmlformats.org/drawingml/2006/main">
            <a:r>
              <a:t/>
            </a:r>
          </a:p>
          <a:p xmlns:a="http://schemas.openxmlformats.org/drawingml/2006/main">
            <a:r>
              <a:t>Presenter guidance</a:t>
            </a:r>
          </a:p>
          <a:p xmlns:a="http://schemas.openxmlformats.org/drawingml/2006/main">
            <a:r>
              <a:t>Decide who sees individual versus aggregate results before launch. Exports may support an audit or insurance evidence request, but acceptance depends on the actual requirement.</a:t>
            </a:r>
          </a:p>
          <a:p xmlns:a="http://schemas.openxmlformats.org/drawingml/2006/main">
            <a:r>
              <a:t/>
            </a:r>
          </a:p>
          <a:p xmlns:a="http://schemas.openxmlformats.org/drawingml/2006/main">
            <a:r>
              <a:t>Sources</a:t>
            </a:r>
          </a:p>
          <a:p xmlns:a="http://schemas.openxmlformats.org/drawingml/2006/main">
            <a:r>
              <a:t>https://safetoopen.com/en/products/scam-check/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Scam Check offers named, pseudonymous and anonymous modes. In every mode the system records the answers, score and time per question. Recipient IP address, device and location are never recorded, and SafeToOpen never emails our recipients. We should agree the privacy mode and reporting purpose with the relevant teams.</a:t>
            </a:r>
          </a:p>
          <a:p xmlns:a="http://schemas.openxmlformats.org/drawingml/2006/main">
            <a:r>
              <a:t/>
            </a:r>
          </a:p>
          <a:p xmlns:a="http://schemas.openxmlformats.org/drawingml/2006/main">
            <a:r>
              <a:t>Presenter guidance</a:t>
            </a:r>
          </a:p>
          <a:p xmlns:a="http://schemas.openxmlformats.org/drawingml/2006/main">
            <a:r>
              <a:t>Explain the mode in the invitation. Avoid claiming that responses can never identify someone indirectly, especially in a very small group. Select access and reporting groups that fit our purpose.</a:t>
            </a:r>
          </a:p>
          <a:p xmlns:a="http://schemas.openxmlformats.org/drawingml/2006/main">
            <a:r>
              <a:t/>
            </a:r>
          </a:p>
          <a:p xmlns:a="http://schemas.openxmlformats.org/drawingml/2006/main">
            <a:r>
              <a:t>Sources</a:t>
            </a:r>
          </a:p>
          <a:p xmlns:a="http://schemas.openxmlformats.org/drawingml/2006/main">
            <a:r>
              <a:t>https://safetoopen.com/en/products/scam-check/</a:t>
            </a:r>
          </a:p>
          <a:p xmlns:a="http://schemas.openxmlformats.org/drawingml/2006/main">
            <a:r>
              <a:t>https://safetoopen.com/en/trust-privacy/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Scam Check offers one free first campaign for up to 25 people and ten questions, with a card required and no charge for that run. Paid campaigns are priced per person tested: check the current rates on the product page before presenting. Confirm current terms and any Business Plus entitlements.</a:t>
            </a:r>
          </a:p>
          <a:p xmlns:a="http://schemas.openxmlformats.org/drawingml/2006/main">
            <a:r>
              <a:t/>
            </a:r>
          </a:p>
          <a:p xmlns:a="http://schemas.openxmlformats.org/drawingml/2006/main">
            <a:r>
              <a:t>Presenter guidance</a:t>
            </a:r>
          </a:p>
          <a:p xmlns:a="http://schemas.openxmlformats.org/drawingml/2006/main">
            <a:r>
              <a:t>Discuss current pricing and terms before activating a campaign. Do not imply the suggested pilot obliges us to buy a later campaign.</a:t>
            </a:r>
          </a:p>
          <a:p xmlns:a="http://schemas.openxmlformats.org/drawingml/2006/main">
            <a:r>
              <a:t/>
            </a:r>
          </a:p>
          <a:p xmlns:a="http://schemas.openxmlformats.org/drawingml/2006/main">
            <a:r>
              <a:t>Sources</a:t>
            </a:r>
          </a:p>
          <a:p xmlns:a="http://schemas.openxmlformats.org/drawingml/2006/main">
            <a:r>
              <a:t>https://safetoopen.com/en/products/scam-check/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suggested decision is to run the free first campaign with one department, review participation and results, then decide whether a wider campaign is useful. Choose the privacy mode and purpose before invitations. The important outcome is a specific learning conversation, not a ranking that embarrasses colleagues.</a:t>
            </a:r>
          </a:p>
          <a:p xmlns:a="http://schemas.openxmlformats.org/drawingml/2006/main">
            <a:r>
              <a:t/>
            </a:r>
          </a:p>
          <a:p xmlns:a="http://schemas.openxmlformats.org/drawingml/2006/main">
            <a:r>
              <a:t>Presenter guidance</a:t>
            </a:r>
          </a:p>
          <a:p xmlns:a="http://schemas.openxmlformats.org/drawingml/2006/main">
            <a:r>
              <a:t>Record the campaign owner, group, mode, invitation date, close date and review date. Product details: https://safetoopen.com/en/products/scam-check/ . Contact: contact@safetoopen.com.</a:t>
            </a:r>
          </a:p>
          <a:p xmlns:a="http://schemas.openxmlformats.org/drawingml/2006/main">
            <a:r>
              <a:t/>
            </a:r>
          </a:p>
          <a:p xmlns:a="http://schemas.openxmlformats.org/drawingml/2006/main">
            <a:r>
              <a:t>Sources</a:t>
            </a:r>
          </a:p>
          <a:p xmlns:a="http://schemas.openxmlformats.org/drawingml/2006/main">
            <a:r>
              <a:t>https://safetoopen.com/en/products/scam-check/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fe6e699a40b429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49222446f674edb"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94ec2d0789d4375"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a294626e07e460a"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11acf153583e4ef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6ccab6ba5fb433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5AE0BF2-E10E-4BFF-B3C3-D59BBF7EA65C}"/>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2A8DBAC-4F34-409C-BEE2-28B130F740B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8C6BD833-C683-485D-9D41-9CA6A8B2AB5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20F0FA1-3C3D-46EB-A914-73223FF442C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32DD8B3-A6DB-499C-9EE7-8F1BB92AF75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8B9BC30-7878-458A-8704-4156F732E4E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280EEEA-3F06-4854-BB57-6DCC46BD173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1BFC46E-C3D4-42B9-8CEF-9A169714890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E8D20D0-ADDE-4433-8D57-553B8B06036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32FF036-A963-495E-90D4-584D3A57C5B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6e183720eee416e" /><Relationship Type="http://schemas.openxmlformats.org/officeDocument/2006/relationships/slideLayout" Target="/ppt/slideLayouts/slideLayout1.xml" Id="Raafc7fd05d234c04" /><Relationship Type="http://schemas.openxmlformats.org/officeDocument/2006/relationships/slideLayout" Target="/ppt/slideLayouts/slideLayout2.xml" Id="R267af94fd1e04d53" /><Relationship Type="http://schemas.openxmlformats.org/officeDocument/2006/relationships/slideLayout" Target="/ppt/slideLayouts/slideLayout3.xml" Id="R60b5be6d872c4267" /><Relationship Type="http://schemas.openxmlformats.org/officeDocument/2006/relationships/slideLayout" Target="/ppt/slideLayouts/slideLayout4.xml" Id="R14b7e7dbcb1443b9" /><Relationship Type="http://schemas.openxmlformats.org/officeDocument/2006/relationships/slideLayout" Target="/ppt/slideLayouts/slideLayout5.xml" Id="R07f816fa3d0a472f" /><Relationship Type="http://schemas.openxmlformats.org/officeDocument/2006/relationships/slideLayout" Target="/ppt/slideLayouts/slideLayout6.xml" Id="R03307df8b4e140c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afc7fd05d234c04"/>
    <p:sldLayoutId xmlns:r="http://schemas.openxmlformats.org/officeDocument/2006/relationships" id="2147483650" r:id="R267af94fd1e04d53"/>
    <p:sldLayoutId xmlns:r="http://schemas.openxmlformats.org/officeDocument/2006/relationships" id="2147483651" r:id="R60b5be6d872c4267"/>
    <p:sldLayoutId xmlns:r="http://schemas.openxmlformats.org/officeDocument/2006/relationships" id="2147483652" r:id="R14b7e7dbcb1443b9"/>
    <p:sldLayoutId xmlns:r="http://schemas.openxmlformats.org/officeDocument/2006/relationships" id="2147483653" r:id="R07f816fa3d0a472f"/>
    <p:sldLayoutId xmlns:r="http://schemas.openxmlformats.org/officeDocument/2006/relationships" id="2147483654" r:id="R03307df8b4e140c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faec29a98b6d4bf7" /><Relationship Type="http://schemas.openxmlformats.org/officeDocument/2006/relationships/image" Target="/ppt/media/image.png" Id="Rd5bfa581ea99445f" /><Relationship Type="http://schemas.openxmlformats.org/officeDocument/2006/relationships/image" Target="/ppt/media/image2.png" Id="R269f0a283b634ba6" /><Relationship Type="http://schemas.openxmlformats.org/officeDocument/2006/relationships/image" Target="/ppt/media/image3.png" Id="R948b207da15e48c1" /><Relationship Type="http://schemas.openxmlformats.org/officeDocument/2006/relationships/notesSlide" Target="/ppt/notesSlides/notesSlide1.xml" Id="Ra34b41fd3b5d4d84"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e7eeea40171426f" /><Relationship Type="http://schemas.openxmlformats.org/officeDocument/2006/relationships/image" Target="/ppt/media/image4.png" Id="R48e916ec1abf42d5" /><Relationship Type="http://schemas.openxmlformats.org/officeDocument/2006/relationships/notesSlide" Target="/ppt/notesSlides/notesSlide2.xml" Id="R90e03250727c401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5a024943e624f72" /><Relationship Type="http://schemas.openxmlformats.org/officeDocument/2006/relationships/image" Target="/ppt/media/image5.png" Id="R718c7e24e00e41a9" /><Relationship Type="http://schemas.openxmlformats.org/officeDocument/2006/relationships/notesSlide" Target="/ppt/notesSlides/notesSlide3.xml" Id="Re91ad3df549c4fa2"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2209e3d92994449f" /><Relationship Type="http://schemas.openxmlformats.org/officeDocument/2006/relationships/image" Target="/ppt/media/image6.png" Id="R22c144018bf74bf2" /><Relationship Type="http://schemas.openxmlformats.org/officeDocument/2006/relationships/notesSlide" Target="/ppt/notesSlides/notesSlide4.xml" Id="Ra2207d53128d463c"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520cf8a12eb4c87" /><Relationship Type="http://schemas.openxmlformats.org/officeDocument/2006/relationships/image" Target="/ppt/media/image7.png" Id="Rf5d9f3ebcab448d6" /><Relationship Type="http://schemas.openxmlformats.org/officeDocument/2006/relationships/notesSlide" Target="/ppt/notesSlides/notesSlide5.xml" Id="R12b6c6bdc8da410c"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9252094948d4170" /><Relationship Type="http://schemas.openxmlformats.org/officeDocument/2006/relationships/image" Target="/ppt/media/image8.png" Id="R073ca66f72bf43f4" /><Relationship Type="http://schemas.openxmlformats.org/officeDocument/2006/relationships/notesSlide" Target="/ppt/notesSlides/notesSlide6.xml" Id="R243ed915e32e4602"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82e4bc0457e54a31" /><Relationship Type="http://schemas.openxmlformats.org/officeDocument/2006/relationships/image" Target="/ppt/media/image9.png" Id="Rb3cfb76edf6c4035" /><Relationship Type="http://schemas.openxmlformats.org/officeDocument/2006/relationships/image" Target="/ppt/media/image10.png" Id="R5e29d5bcfdd24b24" /><Relationship Type="http://schemas.openxmlformats.org/officeDocument/2006/relationships/notesSlide" Target="/ppt/notesSlides/notesSlide7.xml" Id="R5669e50ded584e64"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ee407d6c837d4638" /><Relationship Type="http://schemas.openxmlformats.org/officeDocument/2006/relationships/image" Target="/ppt/media/image11.png" Id="Rf851bd7d615840d2" /><Relationship Type="http://schemas.openxmlformats.org/officeDocument/2006/relationships/notesSlide" Target="/ppt/notesSlides/notesSlide8.xml" Id="R7f8d7508c6914770"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3b3d4a3dd8794ad9" /><Relationship Type="http://schemas.openxmlformats.org/officeDocument/2006/relationships/image" Target="/ppt/media/image12.png" Id="R9795766fd7b04056" /><Relationship Type="http://schemas.openxmlformats.org/officeDocument/2006/relationships/notesSlide" Target="/ppt/notesSlides/notesSlide9.xml" Id="R01625374461c45b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a41402ea5e9a48de" /><Relationship Type="http://schemas.openxmlformats.org/officeDocument/2006/relationships/image" Target="/ppt/media/image13.png" Id="Rdd457dafc7114a3b" /><Relationship Type="http://schemas.openxmlformats.org/officeDocument/2006/relationships/chart" Target="/ppt/slides/charts/chart1.xml" Id="R4855a9a44cc1431e" /><Relationship Type="http://schemas.openxmlformats.org/officeDocument/2006/relationships/chart" Target="/ppt/slides/charts/chart2.xml" Id="R1870bfe07b7643aa" /><Relationship Type="http://schemas.openxmlformats.org/officeDocument/2006/relationships/notesSlide" Target="/ppt/notesSlides/notesSlide10.xml" Id="R03d79776fbb9488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97778dcba094c85" /><Relationship Type="http://schemas.openxmlformats.org/officeDocument/2006/relationships/image" Target="/ppt/media/image14.png" Id="R1bad828406204246" /><Relationship Type="http://schemas.openxmlformats.org/officeDocument/2006/relationships/notesSlide" Target="/ppt/notesSlides/notesSlide11.xml" Id="R028ab3eef00b4cf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72ccead0686a480e" /><Relationship Type="http://schemas.openxmlformats.org/officeDocument/2006/relationships/image" Target="/ppt/media/image15.png" Id="Rb8fff401c0af4e30" /><Relationship Type="http://schemas.openxmlformats.org/officeDocument/2006/relationships/notesSlide" Target="/ppt/notesSlides/notesSlide12.xml" Id="R9300b5701b73497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9539739fae324fe3" /><Relationship Type="http://schemas.openxmlformats.org/officeDocument/2006/relationships/image" Target="/ppt/media/image16.png" Id="Rc16d29c350a74fce" /><Relationship Type="http://schemas.openxmlformats.org/officeDocument/2006/relationships/notesSlide" Target="/ppt/notesSlides/notesSlide13.xml" Id="R23249cf6deba49c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aa699f73e3cd47f0" /><Relationship Type="http://schemas.openxmlformats.org/officeDocument/2006/relationships/image" Target="/ppt/media/image17.png" Id="R6c73ce9e3806408d" /><Relationship Type="http://schemas.openxmlformats.org/officeDocument/2006/relationships/notesSlide" Target="/ppt/notesSlides/notesSlide14.xml" Id="R164ae9ac481e47c3"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chart1.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Questions</c:v>
          </c:tx>
          <c:spPr>
            <a:solidFill xmlns:a="http://schemas.openxmlformats.org/drawingml/2006/main">
              <a:srgbClr val="003EA5"/>
            </a:solidFill>
          </c:spPr>
          <c:invertIfNegative val="0"/>
          <c:cat>
            <c:strRef>
              <c:f>'Chart Data'!$A$2:$A$12</c:f>
              <c:strCache>
                <c:ptCount val="11"/>
                <c:pt idx="0">
                  <c:v>Executive impersonation</c:v>
                </c:pt>
                <c:pt idx="1">
                  <c:v>Account takeover and recovery</c:v>
                </c:pt>
                <c:pt idx="2">
                  <c:v>Tech support</c:v>
                </c:pt>
                <c:pt idx="3">
                  <c:v>Investment and crypto</c:v>
                </c:pt>
                <c:pt idx="4">
                  <c:v>OTP and MFA handover</c:v>
                </c:pt>
                <c:pt idx="5">
                  <c:v>Lookalike domains</c:v>
                </c:pt>
                <c:pt idx="6">
                  <c:v>Invoice and payment</c:v>
                </c:pt>
                <c:pt idx="7">
                  <c:v>Marketplace and selling</c:v>
                </c:pt>
                <c:pt idx="8">
                  <c:v>Delivery and parcel</c:v>
                </c:pt>
                <c:pt idx="9">
                  <c:v>Fake sign-in pages</c:v>
                </c:pt>
                <c:pt idx="10">
                  <c:v>Voice and SMS</c:v>
                </c:pt>
              </c:strCache>
            </c:strRef>
          </c:cat>
          <c:val>
            <c:numRef>
              <c:f>'Chart Data'!$B$2:$B$12</c:f>
              <c:numCache>
                <c:formatCode>General</c:formatCode>
                <c:ptCount val="11"/>
                <c:pt idx="0">
                  <c:v>9</c:v>
                </c:pt>
                <c:pt idx="1">
                  <c:v>11</c:v>
                </c:pt>
                <c:pt idx="2">
                  <c:v>11</c:v>
                </c:pt>
                <c:pt idx="3">
                  <c:v>11</c:v>
                </c:pt>
                <c:pt idx="4">
                  <c:v>11</c:v>
                </c:pt>
                <c:pt idx="5">
                  <c:v>12</c:v>
                </c:pt>
                <c:pt idx="6">
                  <c:v>14</c:v>
                </c:pt>
                <c:pt idx="7">
                  <c:v>15</c:v>
                </c:pt>
                <c:pt idx="8">
                  <c:v>18</c:v>
                </c:pt>
                <c:pt idx="9">
                  <c:v>24</c:v>
                </c:pt>
                <c:pt idx="10">
                  <c:v>41</c:v>
                </c:pt>
              </c:numCache>
            </c:numRef>
          </c:val>
        </c:ser>
        <c:dLbls>
          <c:txPr>
            <a:bodyPr xmlns:a="http://schemas.openxmlformats.org/drawingml/2006/main" anchorCtr="1"/>
            <a:lstStyle xmlns:a="http://schemas.openxmlformats.org/drawingml/2006/main"/>
            <a:p xmlns:a="http://schemas.openxmlformats.org/drawingml/2006/main">
              <a:pPr>
                <a:defRPr sz="1238" b="1">
                  <a:solidFill>
                    <a:srgbClr val="14263F"/>
                  </a:solidFill>
                  <a:latin typeface="Aptos"/>
                  <a:ea typeface="Aptos"/>
                  <a:cs typeface="Aptos"/>
                </a:defRPr>
              </a:pPr>
            </a:p>
          </c:txPr>
          <c:dLblPos val="outEnd"/>
          <c:showLegendKey val="0"/>
          <c:showVal val="1"/>
          <c:showCatName val="0"/>
          <c:showSerName val="0"/>
          <c:showPercent val="0"/>
          <c:showBubbleSize val="0"/>
          <c:showLeaderLines val="0"/>
        </c:dLbls>
        <c:gapWidth val="70"/>
        <c:axId val="48650112"/>
        <c:axId val="48672768"/>
      </c:barChart>
      <c:catAx>
        <c:axId val="48650112"/>
        <c:scaling>
          <c:orientation val="minMax"/>
        </c:scaling>
        <c:delete val="0"/>
        <c:axPos val="l"/>
        <c:numFmt formatCode="General"/>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163">
                <a:solidFill>
                  <a:srgbClr val="4D6076"/>
                </a:solidFill>
                <a:latin typeface="Aptos"/>
                <a:ea typeface="Aptos"/>
                <a:cs typeface="Aptos"/>
              </a:defRPr>
            </a:pPr>
          </a:p>
        </c:txPr>
        <c:crossAx val="48672768"/>
      </c:catAx>
      <c:valAx>
        <c:axId val="48672768"/>
        <c:scaling>
          <c:orientation val="minMax"/>
          <c:max val="45"/>
          <c:min val="0"/>
        </c:scaling>
        <c:delete val="1"/>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ptos"/>
                <a:ea typeface="Aptos"/>
                <a:cs typeface="Aptos"/>
              </a:defRPr>
            </a:pPr>
          </a:p>
        </c:txPr>
        <c:crossAx val="48650112"/>
        <c:crossBetween val="between"/>
      </c:valAx>
      <c:spPr>
        <a:noFill xmlns:a="http://schemas.openxmlformats.org/drawingml/2006/main"/>
        <a:ln xmlns:a="http://schemas.openxmlformats.org/drawingml/2006/main" w="0">
          <a:noFill/>
        </a:ln>
      </c:spPr>
    </c:plotArea>
    <c:plotVisOnly val="1"/>
  </c:chart>
  <c:spPr>
    <a:noFill xmlns:a="http://schemas.openxmlformats.org/drawingml/2006/main"/>
    <a:ln xmlns:a="http://schemas.openxmlformats.org/drawingml/2006/main" w="0">
      <a:noFill/>
    </a:ln>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Questions</c:v>
          </c:tx>
          <c:spPr>
            <a:solidFill xmlns:a="http://schemas.openxmlformats.org/drawingml/2006/main">
              <a:srgbClr val="007E87"/>
            </a:solidFill>
          </c:spPr>
          <c:invertIfNegative val="0"/>
          <c:cat>
            <c:strRef>
              <c:f>'Chart Data'!$A$2:$A$12</c:f>
              <c:strCache>
                <c:ptCount val="11"/>
                <c:pt idx="0">
                  <c:v>Prizes, lotteries and inheritance</c:v>
                </c:pt>
                <c:pt idx="1">
                  <c:v>Blackmail and extortion</c:v>
                </c:pt>
                <c:pt idx="2">
                  <c:v>In person and in public</c:v>
                </c:pt>
                <c:pt idx="3">
                  <c:v>Romance and long con</c:v>
                </c:pt>
                <c:pt idx="4">
                  <c:v>Charity and disaster</c:v>
                </c:pt>
                <c:pt idx="5">
                  <c:v>Attachments</c:v>
                </c:pt>
                <c:pt idx="6">
                  <c:v>AI and deepfakes</c:v>
                </c:pt>
                <c:pt idx="7">
                  <c:v>QR codes</c:v>
                </c:pt>
                <c:pt idx="8">
                  <c:v>Fake CAPTCHA / human checks</c:v>
                </c:pt>
                <c:pt idx="9">
                  <c:v>Shared-file lures</c:v>
                </c:pt>
                <c:pt idx="10">
                  <c:v>Job and recruitment</c:v>
                </c:pt>
              </c:strCache>
            </c:strRef>
          </c:cat>
          <c:val>
            <c:numRef>
              <c:f>'Chart Data'!$B$2:$B$12</c:f>
              <c:numCache>
                <c:formatCode>General</c:formatCode>
                <c:ptCount val="11"/>
                <c:pt idx="0">
                  <c:v>3</c:v>
                </c:pt>
                <c:pt idx="1">
                  <c:v>3</c:v>
                </c:pt>
                <c:pt idx="2">
                  <c:v>4</c:v>
                </c:pt>
                <c:pt idx="3">
                  <c:v>5</c:v>
                </c:pt>
                <c:pt idx="4">
                  <c:v>6</c:v>
                </c:pt>
                <c:pt idx="5">
                  <c:v>6</c:v>
                </c:pt>
                <c:pt idx="6">
                  <c:v>7</c:v>
                </c:pt>
                <c:pt idx="7">
                  <c:v>7</c:v>
                </c:pt>
                <c:pt idx="8">
                  <c:v>8</c:v>
                </c:pt>
                <c:pt idx="9">
                  <c:v>8</c:v>
                </c:pt>
                <c:pt idx="10">
                  <c:v>9</c:v>
                </c:pt>
              </c:numCache>
            </c:numRef>
          </c:val>
        </c:ser>
        <c:dLbls>
          <c:txPr>
            <a:bodyPr xmlns:a="http://schemas.openxmlformats.org/drawingml/2006/main" anchorCtr="1"/>
            <a:lstStyle xmlns:a="http://schemas.openxmlformats.org/drawingml/2006/main"/>
            <a:p xmlns:a="http://schemas.openxmlformats.org/drawingml/2006/main">
              <a:pPr>
                <a:defRPr sz="1238" b="1">
                  <a:solidFill>
                    <a:srgbClr val="14263F"/>
                  </a:solidFill>
                  <a:latin typeface="Aptos"/>
                  <a:ea typeface="Aptos"/>
                  <a:cs typeface="Aptos"/>
                </a:defRPr>
              </a:pPr>
            </a:p>
          </c:txPr>
          <c:dLblPos val="outEnd"/>
          <c:showLegendKey val="0"/>
          <c:showVal val="1"/>
          <c:showCatName val="0"/>
          <c:showSerName val="0"/>
          <c:showPercent val="0"/>
          <c:showBubbleSize val="0"/>
          <c:showLeaderLines val="0"/>
        </c:dLbls>
        <c:gapWidth val="70"/>
        <c:axId val="48650112"/>
        <c:axId val="48672768"/>
      </c:barChart>
      <c:catAx>
        <c:axId val="48650112"/>
        <c:scaling>
          <c:orientation val="minMax"/>
        </c:scaling>
        <c:delete val="0"/>
        <c:axPos val="l"/>
        <c:numFmt formatCode="General"/>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163">
                <a:solidFill>
                  <a:srgbClr val="4D6076"/>
                </a:solidFill>
                <a:latin typeface="Aptos"/>
                <a:ea typeface="Aptos"/>
                <a:cs typeface="Aptos"/>
              </a:defRPr>
            </a:pPr>
          </a:p>
        </c:txPr>
        <c:crossAx val="48672768"/>
      </c:catAx>
      <c:valAx>
        <c:axId val="48672768"/>
        <c:scaling>
          <c:orientation val="minMax"/>
          <c:max val="45"/>
          <c:min val="0"/>
        </c:scaling>
        <c:delete val="1"/>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ptos"/>
                <a:ea typeface="Aptos"/>
                <a:cs typeface="Aptos"/>
              </a:defRPr>
            </a:pPr>
          </a:p>
        </c:txPr>
        <c:crossAx val="48650112"/>
        <c:crossBetween val="between"/>
      </c:valAx>
      <c:spPr>
        <a:noFill xmlns:a="http://schemas.openxmlformats.org/drawingml/2006/main"/>
        <a:ln xmlns:a="http://schemas.openxmlformats.org/drawingml/2006/main" w="0">
          <a:noFill/>
        </a:ln>
      </c:spPr>
    </c:plotArea>
    <c:plotVisOnly val="1"/>
  </c:chart>
  <c:spPr>
    <a:noFill xmlns:a="http://schemas.openxmlformats.org/drawingml/2006/main"/>
    <a:ln xmlns:a="http://schemas.openxmlformats.org/drawingml/2006/main" w="0">
      <a:noFill/>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8" name="">
            <a:extLst xmlns:a="http://schemas.openxmlformats.org/drawingml/2006/main">
              <a:ext uri="{FF2B5EF4-FFF2-40B4-BE49-F238E27FC236}">
                <a16:creationId xmlns:a16="http://schemas.microsoft.com/office/drawing/2014/main" id="{61B29756-839E-41CE-BEAC-8B45C570830F}"/>
              </a:ext>
            </a:extLst>
          </p:cNvPr>
          <p:cNvPicPr>
            <a:picLocks xmlns:a="http://schemas.openxmlformats.org/drawingml/2006/main" noChangeAspect="1"/>
          </p:cNvPicPr>
          <p:nvPr/>
        </p:nvPicPr>
        <p:blipFill>
          <a:blip xmlns:r="http://schemas.openxmlformats.org/officeDocument/2006/relationships" xmlns:a="http://schemas.openxmlformats.org/drawingml/2006/main" r:embed="Rd5bfa581ea99445f"/>
          <a:stretch xmlns:a="http://schemas.openxmlformats.org/drawingml/2006/main"/>
        </p:blipFill>
        <p:spPr>
          <a:xfrm xmlns:a="http://schemas.openxmlformats.org/drawingml/2006/main">
            <a:off x="0" y="0"/>
            <a:ext cx="12192000" cy="6858000"/>
          </a:xfrm>
          <a:prstGeom xmlns:a="http://schemas.openxmlformats.org/drawingml/2006/main" prst="rect">
            <a:avLst/>
          </a:prstGeom>
        </p:spPr>
      </p:pic>
      <p:pic>
        <p:nvPicPr>
          <p:cNvPr id="2" name="">
            <a:extLst xmlns:a="http://schemas.openxmlformats.org/drawingml/2006/main">
              <a:ext uri="{FF2B5EF4-FFF2-40B4-BE49-F238E27FC236}">
                <a16:creationId xmlns:a16="http://schemas.microsoft.com/office/drawing/2014/main" id="{F5F51804-6274-40E2-9B0B-E5A99D191F95}"/>
              </a:ext>
            </a:extLst>
          </p:cNvPr>
          <p:cNvPicPr>
            <a:picLocks xmlns:a="http://schemas.openxmlformats.org/drawingml/2006/main" noChangeAspect="1"/>
          </p:cNvPicPr>
          <p:nvPr/>
        </p:nvPicPr>
        <p:blipFill>
          <a:blip xmlns:r="http://schemas.openxmlformats.org/officeDocument/2006/relationships" xmlns:a="http://schemas.openxmlformats.org/drawingml/2006/main" r:embed="R269f0a283b634ba6"/>
          <a:stretch xmlns:a="http://schemas.openxmlformats.org/drawingml/2006/main"/>
        </p:blipFill>
        <p:spPr>
          <a:xfrm xmlns:a="http://schemas.openxmlformats.org/drawingml/2006/main">
            <a:off x="540703" y="419100"/>
            <a:ext cx="1899920" cy="419100"/>
          </a:xfrm>
          <a:prstGeom xmlns:a="http://schemas.openxmlformats.org/drawingml/2006/main" prst="rect">
            <a:avLst/>
          </a:prstGeom>
        </p:spPr>
      </p:pic>
      <p:sp>
        <p:nvSpPr>
          <p:cNvPr id="3" name="INTERNAL PRODUCT BRIEFING">
            <a:extLst xmlns:a="http://schemas.openxmlformats.org/drawingml/2006/main">
              <a:ext uri="{FF2B5EF4-FFF2-40B4-BE49-F238E27FC236}">
                <a16:creationId xmlns:a16="http://schemas.microsoft.com/office/drawing/2014/main" id="{1A836B5B-48B6-4AD4-BC2D-5513683297FD}"/>
              </a:ext>
            </a:extLst>
          </p:cNvPr>
          <p:cNvSpPr>
            <a:spLocks xmlns:a="http://schemas.openxmlformats.org/drawingml/2006/main" noGrp="1"/>
          </p:cNvSpPr>
          <p:nvPr/>
        </p:nvSpPr>
        <p:spPr>
          <a:xfrm xmlns:a="http://schemas.openxmlformats.org/drawingml/2006/main">
            <a:off x="533400" y="1466850"/>
            <a:ext cx="600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200" b="1">
                <a:solidFill>
                  <a:srgbClr val="003EA5"/>
                </a:solidFill>
                <a:latin typeface="Aptos"/>
                <a:ea typeface="Aptos"/>
                <a:cs typeface="Aptos"/>
              </a:defRPr>
            </a:defPPr>
            <a:lvl1pPr algn="l">
              <a:defRPr sz="1200" b="1">
                <a:solidFill>
                  <a:srgbClr val="003EA5"/>
                </a:solidFill>
                <a:latin typeface="Aptos"/>
                <a:ea typeface="Aptos"/>
                <a:cs typeface="Aptos"/>
              </a:defRPr>
            </a:lvl1pPr>
            <a:lvl2pPr algn="l">
              <a:defRPr sz="1200" b="1">
                <a:solidFill>
                  <a:srgbClr val="003EA5"/>
                </a:solidFill>
                <a:latin typeface="Aptos"/>
                <a:ea typeface="Aptos"/>
                <a:cs typeface="Aptos"/>
              </a:defRPr>
            </a:lvl2pPr>
            <a:lvl3pPr algn="l">
              <a:defRPr sz="1200" b="1">
                <a:solidFill>
                  <a:srgbClr val="003EA5"/>
                </a:solidFill>
                <a:latin typeface="Aptos"/>
                <a:ea typeface="Aptos"/>
                <a:cs typeface="Aptos"/>
              </a:defRPr>
            </a:lvl3pPr>
            <a:lvl4pPr algn="l">
              <a:defRPr sz="1200" b="1">
                <a:solidFill>
                  <a:srgbClr val="003EA5"/>
                </a:solidFill>
                <a:latin typeface="Aptos"/>
                <a:ea typeface="Aptos"/>
                <a:cs typeface="Aptos"/>
              </a:defRPr>
            </a:lvl4pPr>
            <a:lvl5pPr algn="l">
              <a:defRPr sz="1200" b="1">
                <a:solidFill>
                  <a:srgbClr val="003EA5"/>
                </a:solidFill>
                <a:latin typeface="Aptos"/>
                <a:ea typeface="Aptos"/>
                <a:cs typeface="Aptos"/>
              </a:defRPr>
            </a:lvl5pPr>
            <a:lvl6pPr algn="l">
              <a:defRPr sz="1200" b="1">
                <a:solidFill>
                  <a:srgbClr val="003EA5"/>
                </a:solidFill>
                <a:latin typeface="Aptos"/>
                <a:ea typeface="Aptos"/>
                <a:cs typeface="Aptos"/>
              </a:defRPr>
            </a:lvl6pPr>
            <a:lvl7pPr algn="l">
              <a:defRPr sz="1200" b="1">
                <a:solidFill>
                  <a:srgbClr val="003EA5"/>
                </a:solidFill>
                <a:latin typeface="Aptos"/>
                <a:ea typeface="Aptos"/>
                <a:cs typeface="Aptos"/>
              </a:defRPr>
            </a:lvl7pPr>
            <a:lvl8pPr algn="l">
              <a:defRPr sz="1200" b="1">
                <a:solidFill>
                  <a:srgbClr val="003EA5"/>
                </a:solidFill>
                <a:latin typeface="Aptos"/>
                <a:ea typeface="Aptos"/>
                <a:cs typeface="Aptos"/>
              </a:defRPr>
            </a:lvl8pPr>
            <a:lvl9pPr algn="l">
              <a:defRPr sz="1200" b="1">
                <a:solidFill>
                  <a:srgbClr val="003EA5"/>
                </a:solidFill>
                <a:latin typeface="Aptos"/>
                <a:ea typeface="Aptos"/>
                <a:cs typeface="Aptos"/>
              </a:defRPr>
            </a:lvl9pPr>
          </a:lstStyle>
          <a:p xmlns:a="http://schemas.openxmlformats.org/drawingml/2006/main">
            <a:pPr algn="l">
              <a:defRPr sz="1200" b="1">
                <a:solidFill>
                  <a:srgbClr val="003EA5"/>
                </a:solidFill>
                <a:latin typeface="Aptos"/>
                <a:ea typeface="Aptos"/>
                <a:cs typeface="Aptos"/>
              </a:defRPr>
            </a:pPr>
            <a:r>
              <a:rPr sz="1200" b="1">
                <a:solidFill>
                  <a:srgbClr val="003EA5"/>
                </a:solidFill>
                <a:latin typeface="Aptos"/>
                <a:ea typeface="Aptos"/>
                <a:cs typeface="Aptos"/>
              </a:rPr>
              <a:t>INTERNAL PRODUCT BRIEFING</a:t>
            </a:r>
          </a:p>
        </p:txBody>
      </p:sp>
      <p:sp>
        <p:nvSpPr>
          <p:cNvPr id="4" name="Scam Check">
            <a:extLst xmlns:a="http://schemas.openxmlformats.org/drawingml/2006/main">
              <a:ext uri="{FF2B5EF4-FFF2-40B4-BE49-F238E27FC236}">
                <a16:creationId xmlns:a16="http://schemas.microsoft.com/office/drawing/2014/main" id="{F5E83918-E71C-4F97-AFF2-30259393BA89}"/>
              </a:ext>
            </a:extLst>
          </p:cNvPr>
          <p:cNvSpPr>
            <a:spLocks xmlns:a="http://schemas.openxmlformats.org/drawingml/2006/main" noGrp="1"/>
          </p:cNvSpPr>
          <p:nvPr/>
        </p:nvSpPr>
        <p:spPr>
          <a:xfrm xmlns:a="http://schemas.openxmlformats.org/drawingml/2006/main">
            <a:off x="533400" y="1905000"/>
            <a:ext cx="5810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025" b="1">
                <a:solidFill>
                  <a:srgbClr val="003EA5"/>
                </a:solidFill>
                <a:latin typeface="Aptos"/>
                <a:ea typeface="Aptos"/>
                <a:cs typeface="Aptos"/>
              </a:defRPr>
            </a:defPPr>
            <a:lvl1pPr algn="l">
              <a:defRPr sz="2025" b="1">
                <a:solidFill>
                  <a:srgbClr val="003EA5"/>
                </a:solidFill>
                <a:latin typeface="Aptos"/>
                <a:ea typeface="Aptos"/>
                <a:cs typeface="Aptos"/>
              </a:defRPr>
            </a:lvl1pPr>
            <a:lvl2pPr algn="l">
              <a:defRPr sz="2025" b="1">
                <a:solidFill>
                  <a:srgbClr val="003EA5"/>
                </a:solidFill>
                <a:latin typeface="Aptos"/>
                <a:ea typeface="Aptos"/>
                <a:cs typeface="Aptos"/>
              </a:defRPr>
            </a:lvl2pPr>
            <a:lvl3pPr algn="l">
              <a:defRPr sz="2025" b="1">
                <a:solidFill>
                  <a:srgbClr val="003EA5"/>
                </a:solidFill>
                <a:latin typeface="Aptos"/>
                <a:ea typeface="Aptos"/>
                <a:cs typeface="Aptos"/>
              </a:defRPr>
            </a:lvl3pPr>
            <a:lvl4pPr algn="l">
              <a:defRPr sz="2025" b="1">
                <a:solidFill>
                  <a:srgbClr val="003EA5"/>
                </a:solidFill>
                <a:latin typeface="Aptos"/>
                <a:ea typeface="Aptos"/>
                <a:cs typeface="Aptos"/>
              </a:defRPr>
            </a:lvl4pPr>
            <a:lvl5pPr algn="l">
              <a:defRPr sz="2025" b="1">
                <a:solidFill>
                  <a:srgbClr val="003EA5"/>
                </a:solidFill>
                <a:latin typeface="Aptos"/>
                <a:ea typeface="Aptos"/>
                <a:cs typeface="Aptos"/>
              </a:defRPr>
            </a:lvl5pPr>
            <a:lvl6pPr algn="l">
              <a:defRPr sz="2025" b="1">
                <a:solidFill>
                  <a:srgbClr val="003EA5"/>
                </a:solidFill>
                <a:latin typeface="Aptos"/>
                <a:ea typeface="Aptos"/>
                <a:cs typeface="Aptos"/>
              </a:defRPr>
            </a:lvl6pPr>
            <a:lvl7pPr algn="l">
              <a:defRPr sz="2025" b="1">
                <a:solidFill>
                  <a:srgbClr val="003EA5"/>
                </a:solidFill>
                <a:latin typeface="Aptos"/>
                <a:ea typeface="Aptos"/>
                <a:cs typeface="Aptos"/>
              </a:defRPr>
            </a:lvl7pPr>
            <a:lvl8pPr algn="l">
              <a:defRPr sz="2025" b="1">
                <a:solidFill>
                  <a:srgbClr val="003EA5"/>
                </a:solidFill>
                <a:latin typeface="Aptos"/>
                <a:ea typeface="Aptos"/>
                <a:cs typeface="Aptos"/>
              </a:defRPr>
            </a:lvl8pPr>
            <a:lvl9pPr algn="l">
              <a:defRPr sz="2025" b="1">
                <a:solidFill>
                  <a:srgbClr val="003EA5"/>
                </a:solidFill>
                <a:latin typeface="Aptos"/>
                <a:ea typeface="Aptos"/>
                <a:cs typeface="Aptos"/>
              </a:defRPr>
            </a:lvl9pPr>
          </a:lstStyle>
          <a:p xmlns:a="http://schemas.openxmlformats.org/drawingml/2006/main">
            <a:pPr algn="l">
              <a:defRPr sz="2025" b="1">
                <a:solidFill>
                  <a:srgbClr val="003EA5"/>
                </a:solidFill>
                <a:latin typeface="Aptos"/>
                <a:ea typeface="Aptos"/>
                <a:cs typeface="Aptos"/>
              </a:defRPr>
            </a:pPr>
            <a:r>
              <a:rPr sz="2025" b="1">
                <a:solidFill>
                  <a:srgbClr val="003EA5"/>
                </a:solidFill>
                <a:latin typeface="Aptos"/>
                <a:ea typeface="Aptos"/>
                <a:cs typeface="Aptos"/>
              </a:rPr>
              <a:t>Scam Check</a:t>
            </a:r>
          </a:p>
        </p:txBody>
      </p:sp>
      <p:sp>
        <p:nvSpPr>
          <p:cNvPr id="5" name="A clearer picture of&#10;our scam awareness">
            <a:extLst xmlns:a="http://schemas.openxmlformats.org/drawingml/2006/main">
              <a:ext uri="{FF2B5EF4-FFF2-40B4-BE49-F238E27FC236}">
                <a16:creationId xmlns:a16="http://schemas.microsoft.com/office/drawing/2014/main" id="{5F685739-273E-4A4D-8359-328E6428299A}"/>
              </a:ext>
            </a:extLst>
          </p:cNvPr>
          <p:cNvSpPr>
            <a:spLocks xmlns:a="http://schemas.openxmlformats.org/drawingml/2006/main" noGrp="1"/>
          </p:cNvSpPr>
          <p:nvPr/>
        </p:nvSpPr>
        <p:spPr>
          <a:xfrm xmlns:a="http://schemas.openxmlformats.org/drawingml/2006/main">
            <a:off x="533400" y="2524125"/>
            <a:ext cx="6143625"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3900" b="1">
                <a:solidFill>
                  <a:srgbClr val="14263F"/>
                </a:solidFill>
                <a:latin typeface="Aptos"/>
                <a:ea typeface="Aptos"/>
                <a:cs typeface="Aptos"/>
              </a:defRPr>
            </a:defPPr>
            <a:lvl1pPr algn="l">
              <a:defRPr sz="3900" b="1">
                <a:solidFill>
                  <a:srgbClr val="14263F"/>
                </a:solidFill>
                <a:latin typeface="Aptos"/>
                <a:ea typeface="Aptos"/>
                <a:cs typeface="Aptos"/>
              </a:defRPr>
            </a:lvl1pPr>
            <a:lvl2pPr algn="l">
              <a:defRPr sz="3900" b="1">
                <a:solidFill>
                  <a:srgbClr val="14263F"/>
                </a:solidFill>
                <a:latin typeface="Aptos"/>
                <a:ea typeface="Aptos"/>
                <a:cs typeface="Aptos"/>
              </a:defRPr>
            </a:lvl2pPr>
            <a:lvl3pPr algn="l">
              <a:defRPr sz="3900" b="1">
                <a:solidFill>
                  <a:srgbClr val="14263F"/>
                </a:solidFill>
                <a:latin typeface="Aptos"/>
                <a:ea typeface="Aptos"/>
                <a:cs typeface="Aptos"/>
              </a:defRPr>
            </a:lvl3pPr>
            <a:lvl4pPr algn="l">
              <a:defRPr sz="3900" b="1">
                <a:solidFill>
                  <a:srgbClr val="14263F"/>
                </a:solidFill>
                <a:latin typeface="Aptos"/>
                <a:ea typeface="Aptos"/>
                <a:cs typeface="Aptos"/>
              </a:defRPr>
            </a:lvl4pPr>
            <a:lvl5pPr algn="l">
              <a:defRPr sz="3900" b="1">
                <a:solidFill>
                  <a:srgbClr val="14263F"/>
                </a:solidFill>
                <a:latin typeface="Aptos"/>
                <a:ea typeface="Aptos"/>
                <a:cs typeface="Aptos"/>
              </a:defRPr>
            </a:lvl5pPr>
            <a:lvl6pPr algn="l">
              <a:defRPr sz="3900" b="1">
                <a:solidFill>
                  <a:srgbClr val="14263F"/>
                </a:solidFill>
                <a:latin typeface="Aptos"/>
                <a:ea typeface="Aptos"/>
                <a:cs typeface="Aptos"/>
              </a:defRPr>
            </a:lvl6pPr>
            <a:lvl7pPr algn="l">
              <a:defRPr sz="3900" b="1">
                <a:solidFill>
                  <a:srgbClr val="14263F"/>
                </a:solidFill>
                <a:latin typeface="Aptos"/>
                <a:ea typeface="Aptos"/>
                <a:cs typeface="Aptos"/>
              </a:defRPr>
            </a:lvl7pPr>
            <a:lvl8pPr algn="l">
              <a:defRPr sz="3900" b="1">
                <a:solidFill>
                  <a:srgbClr val="14263F"/>
                </a:solidFill>
                <a:latin typeface="Aptos"/>
                <a:ea typeface="Aptos"/>
                <a:cs typeface="Aptos"/>
              </a:defRPr>
            </a:lvl8pPr>
            <a:lvl9pPr algn="l">
              <a:defRPr sz="3900" b="1">
                <a:solidFill>
                  <a:srgbClr val="14263F"/>
                </a:solidFill>
                <a:latin typeface="Aptos"/>
                <a:ea typeface="Aptos"/>
                <a:cs typeface="Aptos"/>
              </a:defRPr>
            </a:lvl9pPr>
          </a:lstStyle>
          <a:p xmlns:a="http://schemas.openxmlformats.org/drawingml/2006/main">
            <a:pPr algn="l">
              <a:defRPr sz="3900" b="1">
                <a:solidFill>
                  <a:srgbClr val="14263F"/>
                </a:solidFill>
                <a:latin typeface="Aptos"/>
                <a:ea typeface="Aptos"/>
                <a:cs typeface="Aptos"/>
              </a:defRPr>
            </a:pPr>
            <a:r>
              <a:rPr sz="3900" b="1">
                <a:solidFill>
                  <a:srgbClr val="14263F"/>
                </a:solidFill>
                <a:latin typeface="Aptos"/>
                <a:ea typeface="Aptos"/>
                <a:cs typeface="Aptos"/>
              </a:rPr>
              <a:t>A clearer picture of</a:t>
            </a:r>
          </a:p>
          <a:p xmlns:a="http://schemas.openxmlformats.org/drawingml/2006/main">
            <a:pPr algn="l">
              <a:defRPr sz="3900" b="1">
                <a:solidFill>
                  <a:srgbClr val="14263F"/>
                </a:solidFill>
                <a:latin typeface="Aptos"/>
                <a:ea typeface="Aptos"/>
                <a:cs typeface="Aptos"/>
              </a:defRPr>
            </a:pPr>
            <a:r>
              <a:rPr sz="3900" b="1">
                <a:solidFill>
                  <a:srgbClr val="14263F"/>
                </a:solidFill>
                <a:latin typeface="Aptos"/>
                <a:ea typeface="Aptos"/>
                <a:cs typeface="Aptos"/>
              </a:rPr>
              <a:t>our scam awareness</a:t>
            </a:r>
          </a:p>
        </p:txBody>
      </p:sp>
      <p:sp>
        <p:nvSpPr>
          <p:cNvPr id="6" name="An open, timed assessment built from real scam techniques, presented under our o">
            <a:extLst xmlns:a="http://schemas.openxmlformats.org/drawingml/2006/main">
              <a:ext uri="{FF2B5EF4-FFF2-40B4-BE49-F238E27FC236}">
                <a16:creationId xmlns:a16="http://schemas.microsoft.com/office/drawing/2014/main" id="{15AE2743-C840-4E1C-8C14-2020EC89CAAE}"/>
              </a:ext>
            </a:extLst>
          </p:cNvPr>
          <p:cNvSpPr>
            <a:spLocks xmlns:a="http://schemas.openxmlformats.org/drawingml/2006/main" noGrp="1"/>
          </p:cNvSpPr>
          <p:nvPr/>
        </p:nvSpPr>
        <p:spPr>
          <a:xfrm xmlns:a="http://schemas.openxmlformats.org/drawingml/2006/main">
            <a:off x="533400" y="4438650"/>
            <a:ext cx="549592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0">
                <a:solidFill>
                  <a:srgbClr val="4D6076"/>
                </a:solidFill>
                <a:latin typeface="Aptos"/>
                <a:ea typeface="Aptos"/>
                <a:cs typeface="Aptos"/>
              </a:defRPr>
            </a:defPPr>
            <a:lvl1pPr algn="l">
              <a:defRPr sz="1650" b="0">
                <a:solidFill>
                  <a:srgbClr val="4D6076"/>
                </a:solidFill>
                <a:latin typeface="Aptos"/>
                <a:ea typeface="Aptos"/>
                <a:cs typeface="Aptos"/>
              </a:defRPr>
            </a:lvl1pPr>
            <a:lvl2pPr algn="l">
              <a:defRPr sz="1650" b="0">
                <a:solidFill>
                  <a:srgbClr val="4D6076"/>
                </a:solidFill>
                <a:latin typeface="Aptos"/>
                <a:ea typeface="Aptos"/>
                <a:cs typeface="Aptos"/>
              </a:defRPr>
            </a:lvl2pPr>
            <a:lvl3pPr algn="l">
              <a:defRPr sz="1650" b="0">
                <a:solidFill>
                  <a:srgbClr val="4D6076"/>
                </a:solidFill>
                <a:latin typeface="Aptos"/>
                <a:ea typeface="Aptos"/>
                <a:cs typeface="Aptos"/>
              </a:defRPr>
            </a:lvl3pPr>
            <a:lvl4pPr algn="l">
              <a:defRPr sz="1650" b="0">
                <a:solidFill>
                  <a:srgbClr val="4D6076"/>
                </a:solidFill>
                <a:latin typeface="Aptos"/>
                <a:ea typeface="Aptos"/>
                <a:cs typeface="Aptos"/>
              </a:defRPr>
            </a:lvl4pPr>
            <a:lvl5pPr algn="l">
              <a:defRPr sz="1650" b="0">
                <a:solidFill>
                  <a:srgbClr val="4D6076"/>
                </a:solidFill>
                <a:latin typeface="Aptos"/>
                <a:ea typeface="Aptos"/>
                <a:cs typeface="Aptos"/>
              </a:defRPr>
            </a:lvl5pPr>
            <a:lvl6pPr algn="l">
              <a:defRPr sz="1650" b="0">
                <a:solidFill>
                  <a:srgbClr val="4D6076"/>
                </a:solidFill>
                <a:latin typeface="Aptos"/>
                <a:ea typeface="Aptos"/>
                <a:cs typeface="Aptos"/>
              </a:defRPr>
            </a:lvl6pPr>
            <a:lvl7pPr algn="l">
              <a:defRPr sz="1650" b="0">
                <a:solidFill>
                  <a:srgbClr val="4D6076"/>
                </a:solidFill>
                <a:latin typeface="Aptos"/>
                <a:ea typeface="Aptos"/>
                <a:cs typeface="Aptos"/>
              </a:defRPr>
            </a:lvl7pPr>
            <a:lvl8pPr algn="l">
              <a:defRPr sz="1650" b="0">
                <a:solidFill>
                  <a:srgbClr val="4D6076"/>
                </a:solidFill>
                <a:latin typeface="Aptos"/>
                <a:ea typeface="Aptos"/>
                <a:cs typeface="Aptos"/>
              </a:defRPr>
            </a:lvl8pPr>
            <a:lvl9pPr algn="l">
              <a:defRPr sz="1650" b="0">
                <a:solidFill>
                  <a:srgbClr val="4D6076"/>
                </a:solidFill>
                <a:latin typeface="Aptos"/>
                <a:ea typeface="Aptos"/>
                <a:cs typeface="Aptos"/>
              </a:defRPr>
            </a:lvl9pPr>
          </a:lstStyle>
          <a:p xmlns:a="http://schemas.openxmlformats.org/drawingml/2006/main">
            <a:pPr algn="l">
              <a:defRPr sz="1650" b="0">
                <a:solidFill>
                  <a:srgbClr val="4D6076"/>
                </a:solidFill>
                <a:latin typeface="Aptos"/>
                <a:ea typeface="Aptos"/>
                <a:cs typeface="Aptos"/>
              </a:defRPr>
            </a:pPr>
            <a:r>
              <a:rPr sz="1650" b="0">
                <a:solidFill>
                  <a:srgbClr val="4D6076"/>
                </a:solidFill>
                <a:latin typeface="Aptos"/>
                <a:ea typeface="Aptos"/>
                <a:cs typeface="Aptos"/>
              </a:rPr>
              <a:t>An open, timed assessment built from real scam techniques, presented under our own brand.</a:t>
            </a:r>
          </a:p>
        </p:txBody>
      </p:sp>
      <p:pic>
        <p:nvPicPr>
          <p:cNvPr id="7" name="">
            <a:extLst xmlns:a="http://schemas.openxmlformats.org/drawingml/2006/main">
              <a:ext uri="{FF2B5EF4-FFF2-40B4-BE49-F238E27FC236}">
                <a16:creationId xmlns:a16="http://schemas.microsoft.com/office/drawing/2014/main" id="{132F2957-F625-4C1B-BF63-C96DF9E55336}"/>
              </a:ext>
            </a:extLst>
          </p:cNvPr>
          <p:cNvPicPr>
            <a:picLocks xmlns:a="http://schemas.openxmlformats.org/drawingml/2006/main" noChangeAspect="1"/>
          </p:cNvPicPr>
          <p:nvPr/>
        </p:nvPicPr>
        <p:blipFill>
          <a:blip xmlns:r="http://schemas.openxmlformats.org/officeDocument/2006/relationships" xmlns:a="http://schemas.openxmlformats.org/drawingml/2006/main" r:embed="R948b207da15e48c1"/>
          <a:stretch xmlns:a="http://schemas.openxmlformats.org/drawingml/2006/main"/>
        </p:blipFill>
        <p:spPr>
          <a:xfrm xmlns:a="http://schemas.openxmlformats.org/drawingml/2006/main">
            <a:off x="6715125" y="2802031"/>
            <a:ext cx="4905375" cy="2596963"/>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17CE2EC8-77EE-4E8D-84F4-5E198BC0077D}"/>
              </a:ext>
            </a:extLst>
          </p:cNvPr>
          <p:cNvSpPr>
            <a:spLocks xmlns:a="http://schemas.openxmlformats.org/drawingml/2006/main" noGrp="1"/>
          </p:cNvSpPr>
          <p:nvPr/>
        </p:nvSpPr>
        <p:spPr>
          <a:xfrm xmlns:a="http://schemas.openxmlformats.org/drawingml/2006/main">
            <a:off x="533400" y="54673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9" name="243">
            <a:extLst xmlns:a="http://schemas.openxmlformats.org/drawingml/2006/main">
              <a:ext uri="{FF2B5EF4-FFF2-40B4-BE49-F238E27FC236}">
                <a16:creationId xmlns:a16="http://schemas.microsoft.com/office/drawing/2014/main" id="{21F06A2A-DFC2-47CC-A5A6-ADA61028CF03}"/>
              </a:ext>
            </a:extLst>
          </p:cNvPr>
          <p:cNvSpPr>
            <a:spLocks xmlns:a="http://schemas.openxmlformats.org/drawingml/2006/main" noGrp="1"/>
          </p:cNvSpPr>
          <p:nvPr/>
        </p:nvSpPr>
        <p:spPr>
          <a:xfrm xmlns:a="http://schemas.openxmlformats.org/drawingml/2006/main">
            <a:off x="533400" y="5657850"/>
            <a:ext cx="3429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175" b="1">
                <a:solidFill>
                  <a:srgbClr val="003EA5"/>
                </a:solidFill>
                <a:latin typeface="Aptos"/>
                <a:ea typeface="Aptos"/>
                <a:cs typeface="Aptos"/>
              </a:defRPr>
            </a:defPPr>
            <a:lvl1pPr algn="l">
              <a:defRPr sz="2175" b="1">
                <a:solidFill>
                  <a:srgbClr val="003EA5"/>
                </a:solidFill>
                <a:latin typeface="Aptos"/>
                <a:ea typeface="Aptos"/>
                <a:cs typeface="Aptos"/>
              </a:defRPr>
            </a:lvl1pPr>
            <a:lvl2pPr algn="l">
              <a:defRPr sz="2175" b="1">
                <a:solidFill>
                  <a:srgbClr val="003EA5"/>
                </a:solidFill>
                <a:latin typeface="Aptos"/>
                <a:ea typeface="Aptos"/>
                <a:cs typeface="Aptos"/>
              </a:defRPr>
            </a:lvl2pPr>
            <a:lvl3pPr algn="l">
              <a:defRPr sz="2175" b="1">
                <a:solidFill>
                  <a:srgbClr val="003EA5"/>
                </a:solidFill>
                <a:latin typeface="Aptos"/>
                <a:ea typeface="Aptos"/>
                <a:cs typeface="Aptos"/>
              </a:defRPr>
            </a:lvl3pPr>
            <a:lvl4pPr algn="l">
              <a:defRPr sz="2175" b="1">
                <a:solidFill>
                  <a:srgbClr val="003EA5"/>
                </a:solidFill>
                <a:latin typeface="Aptos"/>
                <a:ea typeface="Aptos"/>
                <a:cs typeface="Aptos"/>
              </a:defRPr>
            </a:lvl4pPr>
            <a:lvl5pPr algn="l">
              <a:defRPr sz="2175" b="1">
                <a:solidFill>
                  <a:srgbClr val="003EA5"/>
                </a:solidFill>
                <a:latin typeface="Aptos"/>
                <a:ea typeface="Aptos"/>
                <a:cs typeface="Aptos"/>
              </a:defRPr>
            </a:lvl5pPr>
            <a:lvl6pPr algn="l">
              <a:defRPr sz="2175" b="1">
                <a:solidFill>
                  <a:srgbClr val="003EA5"/>
                </a:solidFill>
                <a:latin typeface="Aptos"/>
                <a:ea typeface="Aptos"/>
                <a:cs typeface="Aptos"/>
              </a:defRPr>
            </a:lvl6pPr>
            <a:lvl7pPr algn="l">
              <a:defRPr sz="2175" b="1">
                <a:solidFill>
                  <a:srgbClr val="003EA5"/>
                </a:solidFill>
                <a:latin typeface="Aptos"/>
                <a:ea typeface="Aptos"/>
                <a:cs typeface="Aptos"/>
              </a:defRPr>
            </a:lvl7pPr>
            <a:lvl8pPr algn="l">
              <a:defRPr sz="2175" b="1">
                <a:solidFill>
                  <a:srgbClr val="003EA5"/>
                </a:solidFill>
                <a:latin typeface="Aptos"/>
                <a:ea typeface="Aptos"/>
                <a:cs typeface="Aptos"/>
              </a:defRPr>
            </a:lvl8pPr>
            <a:lvl9pPr algn="l">
              <a:defRPr sz="2175" b="1">
                <a:solidFill>
                  <a:srgbClr val="003EA5"/>
                </a:solidFill>
                <a:latin typeface="Aptos"/>
                <a:ea typeface="Aptos"/>
                <a:cs typeface="Aptos"/>
              </a:defRPr>
            </a:lvl9pPr>
          </a:lstStyle>
          <a:p xmlns:a="http://schemas.openxmlformats.org/drawingml/2006/main">
            <a:pPr algn="l">
              <a:defRPr sz="2175" b="1">
                <a:solidFill>
                  <a:srgbClr val="003EA5"/>
                </a:solidFill>
                <a:latin typeface="Aptos"/>
                <a:ea typeface="Aptos"/>
                <a:cs typeface="Aptos"/>
              </a:defRPr>
            </a:pPr>
            <a:r>
              <a:rPr sz="2175" b="1">
                <a:solidFill>
                  <a:srgbClr val="003EA5"/>
                </a:solidFill>
                <a:latin typeface="Aptos"/>
                <a:ea typeface="Aptos"/>
                <a:cs typeface="Aptos"/>
              </a:rPr>
              <a:t>243</a:t>
            </a:r>
          </a:p>
        </p:txBody>
      </p:sp>
      <p:sp>
        <p:nvSpPr>
          <p:cNvPr id="10" name="Questions across 22 scam categories">
            <a:extLst xmlns:a="http://schemas.openxmlformats.org/drawingml/2006/main">
              <a:ext uri="{FF2B5EF4-FFF2-40B4-BE49-F238E27FC236}">
                <a16:creationId xmlns:a16="http://schemas.microsoft.com/office/drawing/2014/main" id="{E39F27E2-1ECD-4723-BD2D-414A675B3312}"/>
              </a:ext>
            </a:extLst>
          </p:cNvPr>
          <p:cNvSpPr>
            <a:spLocks xmlns:a="http://schemas.openxmlformats.org/drawingml/2006/main" noGrp="1"/>
          </p:cNvSpPr>
          <p:nvPr/>
        </p:nvSpPr>
        <p:spPr>
          <a:xfrm xmlns:a="http://schemas.openxmlformats.org/drawingml/2006/main">
            <a:off x="533400" y="6067425"/>
            <a:ext cx="342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275" b="0">
                <a:solidFill>
                  <a:srgbClr val="4D6076"/>
                </a:solidFill>
                <a:latin typeface="Aptos"/>
                <a:ea typeface="Aptos"/>
                <a:cs typeface="Aptos"/>
              </a:defRPr>
            </a:defPPr>
            <a:lvl1pPr algn="l">
              <a:defRPr sz="1275" b="0">
                <a:solidFill>
                  <a:srgbClr val="4D6076"/>
                </a:solidFill>
                <a:latin typeface="Aptos"/>
                <a:ea typeface="Aptos"/>
                <a:cs typeface="Aptos"/>
              </a:defRPr>
            </a:lvl1pPr>
            <a:lvl2pPr algn="l">
              <a:defRPr sz="1275" b="0">
                <a:solidFill>
                  <a:srgbClr val="4D6076"/>
                </a:solidFill>
                <a:latin typeface="Aptos"/>
                <a:ea typeface="Aptos"/>
                <a:cs typeface="Aptos"/>
              </a:defRPr>
            </a:lvl2pPr>
            <a:lvl3pPr algn="l">
              <a:defRPr sz="1275" b="0">
                <a:solidFill>
                  <a:srgbClr val="4D6076"/>
                </a:solidFill>
                <a:latin typeface="Aptos"/>
                <a:ea typeface="Aptos"/>
                <a:cs typeface="Aptos"/>
              </a:defRPr>
            </a:lvl3pPr>
            <a:lvl4pPr algn="l">
              <a:defRPr sz="1275" b="0">
                <a:solidFill>
                  <a:srgbClr val="4D6076"/>
                </a:solidFill>
                <a:latin typeface="Aptos"/>
                <a:ea typeface="Aptos"/>
                <a:cs typeface="Aptos"/>
              </a:defRPr>
            </a:lvl4pPr>
            <a:lvl5pPr algn="l">
              <a:defRPr sz="1275" b="0">
                <a:solidFill>
                  <a:srgbClr val="4D6076"/>
                </a:solidFill>
                <a:latin typeface="Aptos"/>
                <a:ea typeface="Aptos"/>
                <a:cs typeface="Aptos"/>
              </a:defRPr>
            </a:lvl5pPr>
            <a:lvl6pPr algn="l">
              <a:defRPr sz="1275" b="0">
                <a:solidFill>
                  <a:srgbClr val="4D6076"/>
                </a:solidFill>
                <a:latin typeface="Aptos"/>
                <a:ea typeface="Aptos"/>
                <a:cs typeface="Aptos"/>
              </a:defRPr>
            </a:lvl6pPr>
            <a:lvl7pPr algn="l">
              <a:defRPr sz="1275" b="0">
                <a:solidFill>
                  <a:srgbClr val="4D6076"/>
                </a:solidFill>
                <a:latin typeface="Aptos"/>
                <a:ea typeface="Aptos"/>
                <a:cs typeface="Aptos"/>
              </a:defRPr>
            </a:lvl7pPr>
            <a:lvl8pPr algn="l">
              <a:defRPr sz="1275" b="0">
                <a:solidFill>
                  <a:srgbClr val="4D6076"/>
                </a:solidFill>
                <a:latin typeface="Aptos"/>
                <a:ea typeface="Aptos"/>
                <a:cs typeface="Aptos"/>
              </a:defRPr>
            </a:lvl8pPr>
            <a:lvl9pPr algn="l">
              <a:defRPr sz="1275" b="0">
                <a:solidFill>
                  <a:srgbClr val="4D6076"/>
                </a:solidFill>
                <a:latin typeface="Aptos"/>
                <a:ea typeface="Aptos"/>
                <a:cs typeface="Aptos"/>
              </a:defRPr>
            </a:lvl9pPr>
          </a:lstStyle>
          <a:p xmlns:a="http://schemas.openxmlformats.org/drawingml/2006/main">
            <a:pPr algn="l">
              <a:defRPr sz="1275" b="0">
                <a:solidFill>
                  <a:srgbClr val="4D6076"/>
                </a:solidFill>
                <a:latin typeface="Aptos"/>
                <a:ea typeface="Aptos"/>
                <a:cs typeface="Aptos"/>
              </a:defRPr>
            </a:pPr>
            <a:r>
              <a:rPr sz="1275" b="0">
                <a:solidFill>
                  <a:srgbClr val="4D6076"/>
                </a:solidFill>
                <a:latin typeface="Aptos"/>
                <a:ea typeface="Aptos"/>
                <a:cs typeface="Aptos"/>
              </a:rPr>
              <a:t>Questions across 22 scam categories</a:t>
            </a:r>
          </a:p>
        </p:txBody>
      </p:sp>
      <p:sp>
        <p:nvSpPr>
          <p:cNvPr id="11" name="">
            <a:extLst xmlns:a="http://schemas.openxmlformats.org/drawingml/2006/main">
              <a:ext uri="{FF2B5EF4-FFF2-40B4-BE49-F238E27FC236}">
                <a16:creationId xmlns:a16="http://schemas.microsoft.com/office/drawing/2014/main" id="{4613173E-9584-423A-BF3F-C58C0E713FEA}"/>
              </a:ext>
            </a:extLst>
          </p:cNvPr>
          <p:cNvSpPr>
            <a:spLocks xmlns:a="http://schemas.openxmlformats.org/drawingml/2006/main" noGrp="1"/>
          </p:cNvSpPr>
          <p:nvPr/>
        </p:nvSpPr>
        <p:spPr>
          <a:xfrm xmlns:a="http://schemas.openxmlformats.org/drawingml/2006/main">
            <a:off x="4029075" y="5676900"/>
            <a:ext cx="0" cy="600075"/>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2" name="4–5 minutes">
            <a:extLst xmlns:a="http://schemas.openxmlformats.org/drawingml/2006/main">
              <a:ext uri="{FF2B5EF4-FFF2-40B4-BE49-F238E27FC236}">
                <a16:creationId xmlns:a16="http://schemas.microsoft.com/office/drawing/2014/main" id="{A532A4BF-0C71-4C15-8053-904D7B985A2A}"/>
              </a:ext>
            </a:extLst>
          </p:cNvPr>
          <p:cNvSpPr>
            <a:spLocks xmlns:a="http://schemas.openxmlformats.org/drawingml/2006/main" noGrp="1"/>
          </p:cNvSpPr>
          <p:nvPr/>
        </p:nvSpPr>
        <p:spPr>
          <a:xfrm xmlns:a="http://schemas.openxmlformats.org/drawingml/2006/main">
            <a:off x="4295775" y="5657850"/>
            <a:ext cx="3429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175" b="1">
                <a:solidFill>
                  <a:srgbClr val="003EA5"/>
                </a:solidFill>
                <a:latin typeface="Aptos"/>
                <a:ea typeface="Aptos"/>
                <a:cs typeface="Aptos"/>
              </a:defRPr>
            </a:defPPr>
            <a:lvl1pPr algn="l">
              <a:defRPr sz="2175" b="1">
                <a:solidFill>
                  <a:srgbClr val="003EA5"/>
                </a:solidFill>
                <a:latin typeface="Aptos"/>
                <a:ea typeface="Aptos"/>
                <a:cs typeface="Aptos"/>
              </a:defRPr>
            </a:lvl1pPr>
            <a:lvl2pPr algn="l">
              <a:defRPr sz="2175" b="1">
                <a:solidFill>
                  <a:srgbClr val="003EA5"/>
                </a:solidFill>
                <a:latin typeface="Aptos"/>
                <a:ea typeface="Aptos"/>
                <a:cs typeface="Aptos"/>
              </a:defRPr>
            </a:lvl2pPr>
            <a:lvl3pPr algn="l">
              <a:defRPr sz="2175" b="1">
                <a:solidFill>
                  <a:srgbClr val="003EA5"/>
                </a:solidFill>
                <a:latin typeface="Aptos"/>
                <a:ea typeface="Aptos"/>
                <a:cs typeface="Aptos"/>
              </a:defRPr>
            </a:lvl3pPr>
            <a:lvl4pPr algn="l">
              <a:defRPr sz="2175" b="1">
                <a:solidFill>
                  <a:srgbClr val="003EA5"/>
                </a:solidFill>
                <a:latin typeface="Aptos"/>
                <a:ea typeface="Aptos"/>
                <a:cs typeface="Aptos"/>
              </a:defRPr>
            </a:lvl4pPr>
            <a:lvl5pPr algn="l">
              <a:defRPr sz="2175" b="1">
                <a:solidFill>
                  <a:srgbClr val="003EA5"/>
                </a:solidFill>
                <a:latin typeface="Aptos"/>
                <a:ea typeface="Aptos"/>
                <a:cs typeface="Aptos"/>
              </a:defRPr>
            </a:lvl5pPr>
            <a:lvl6pPr algn="l">
              <a:defRPr sz="2175" b="1">
                <a:solidFill>
                  <a:srgbClr val="003EA5"/>
                </a:solidFill>
                <a:latin typeface="Aptos"/>
                <a:ea typeface="Aptos"/>
                <a:cs typeface="Aptos"/>
              </a:defRPr>
            </a:lvl6pPr>
            <a:lvl7pPr algn="l">
              <a:defRPr sz="2175" b="1">
                <a:solidFill>
                  <a:srgbClr val="003EA5"/>
                </a:solidFill>
                <a:latin typeface="Aptos"/>
                <a:ea typeface="Aptos"/>
                <a:cs typeface="Aptos"/>
              </a:defRPr>
            </a:lvl7pPr>
            <a:lvl8pPr algn="l">
              <a:defRPr sz="2175" b="1">
                <a:solidFill>
                  <a:srgbClr val="003EA5"/>
                </a:solidFill>
                <a:latin typeface="Aptos"/>
                <a:ea typeface="Aptos"/>
                <a:cs typeface="Aptos"/>
              </a:defRPr>
            </a:lvl8pPr>
            <a:lvl9pPr algn="l">
              <a:defRPr sz="2175" b="1">
                <a:solidFill>
                  <a:srgbClr val="003EA5"/>
                </a:solidFill>
                <a:latin typeface="Aptos"/>
                <a:ea typeface="Aptos"/>
                <a:cs typeface="Aptos"/>
              </a:defRPr>
            </a:lvl9pPr>
          </a:lstStyle>
          <a:p xmlns:a="http://schemas.openxmlformats.org/drawingml/2006/main">
            <a:pPr algn="l">
              <a:defRPr sz="2175" b="1">
                <a:solidFill>
                  <a:srgbClr val="003EA5"/>
                </a:solidFill>
                <a:latin typeface="Aptos"/>
                <a:ea typeface="Aptos"/>
                <a:cs typeface="Aptos"/>
              </a:defRPr>
            </a:pPr>
            <a:r>
              <a:rPr sz="2175" b="1">
                <a:solidFill>
                  <a:srgbClr val="003EA5"/>
                </a:solidFill>
                <a:latin typeface="Aptos"/>
                <a:ea typeface="Aptos"/>
                <a:cs typeface="Aptos"/>
              </a:rPr>
              <a:t>4–5 minutes</a:t>
            </a:r>
          </a:p>
        </p:txBody>
      </p:sp>
      <p:sp>
        <p:nvSpPr>
          <p:cNvPr id="13" name="Typical time for around ten questions">
            <a:extLst xmlns:a="http://schemas.openxmlformats.org/drawingml/2006/main">
              <a:ext uri="{FF2B5EF4-FFF2-40B4-BE49-F238E27FC236}">
                <a16:creationId xmlns:a16="http://schemas.microsoft.com/office/drawing/2014/main" id="{5C4712BF-3083-4CF4-8CF1-B197ECCA5DE8}"/>
              </a:ext>
            </a:extLst>
          </p:cNvPr>
          <p:cNvSpPr>
            <a:spLocks xmlns:a="http://schemas.openxmlformats.org/drawingml/2006/main" noGrp="1"/>
          </p:cNvSpPr>
          <p:nvPr/>
        </p:nvSpPr>
        <p:spPr>
          <a:xfrm xmlns:a="http://schemas.openxmlformats.org/drawingml/2006/main">
            <a:off x="4295775" y="6067425"/>
            <a:ext cx="342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275" b="0">
                <a:solidFill>
                  <a:srgbClr val="4D6076"/>
                </a:solidFill>
                <a:latin typeface="Aptos"/>
                <a:ea typeface="Aptos"/>
                <a:cs typeface="Aptos"/>
              </a:defRPr>
            </a:defPPr>
            <a:lvl1pPr algn="l">
              <a:defRPr sz="1275" b="0">
                <a:solidFill>
                  <a:srgbClr val="4D6076"/>
                </a:solidFill>
                <a:latin typeface="Aptos"/>
                <a:ea typeface="Aptos"/>
                <a:cs typeface="Aptos"/>
              </a:defRPr>
            </a:lvl1pPr>
            <a:lvl2pPr algn="l">
              <a:defRPr sz="1275" b="0">
                <a:solidFill>
                  <a:srgbClr val="4D6076"/>
                </a:solidFill>
                <a:latin typeface="Aptos"/>
                <a:ea typeface="Aptos"/>
                <a:cs typeface="Aptos"/>
              </a:defRPr>
            </a:lvl2pPr>
            <a:lvl3pPr algn="l">
              <a:defRPr sz="1275" b="0">
                <a:solidFill>
                  <a:srgbClr val="4D6076"/>
                </a:solidFill>
                <a:latin typeface="Aptos"/>
                <a:ea typeface="Aptos"/>
                <a:cs typeface="Aptos"/>
              </a:defRPr>
            </a:lvl3pPr>
            <a:lvl4pPr algn="l">
              <a:defRPr sz="1275" b="0">
                <a:solidFill>
                  <a:srgbClr val="4D6076"/>
                </a:solidFill>
                <a:latin typeface="Aptos"/>
                <a:ea typeface="Aptos"/>
                <a:cs typeface="Aptos"/>
              </a:defRPr>
            </a:lvl4pPr>
            <a:lvl5pPr algn="l">
              <a:defRPr sz="1275" b="0">
                <a:solidFill>
                  <a:srgbClr val="4D6076"/>
                </a:solidFill>
                <a:latin typeface="Aptos"/>
                <a:ea typeface="Aptos"/>
                <a:cs typeface="Aptos"/>
              </a:defRPr>
            </a:lvl5pPr>
            <a:lvl6pPr algn="l">
              <a:defRPr sz="1275" b="0">
                <a:solidFill>
                  <a:srgbClr val="4D6076"/>
                </a:solidFill>
                <a:latin typeface="Aptos"/>
                <a:ea typeface="Aptos"/>
                <a:cs typeface="Aptos"/>
              </a:defRPr>
            </a:lvl6pPr>
            <a:lvl7pPr algn="l">
              <a:defRPr sz="1275" b="0">
                <a:solidFill>
                  <a:srgbClr val="4D6076"/>
                </a:solidFill>
                <a:latin typeface="Aptos"/>
                <a:ea typeface="Aptos"/>
                <a:cs typeface="Aptos"/>
              </a:defRPr>
            </a:lvl7pPr>
            <a:lvl8pPr algn="l">
              <a:defRPr sz="1275" b="0">
                <a:solidFill>
                  <a:srgbClr val="4D6076"/>
                </a:solidFill>
                <a:latin typeface="Aptos"/>
                <a:ea typeface="Aptos"/>
                <a:cs typeface="Aptos"/>
              </a:defRPr>
            </a:lvl8pPr>
            <a:lvl9pPr algn="l">
              <a:defRPr sz="1275" b="0">
                <a:solidFill>
                  <a:srgbClr val="4D6076"/>
                </a:solidFill>
                <a:latin typeface="Aptos"/>
                <a:ea typeface="Aptos"/>
                <a:cs typeface="Aptos"/>
              </a:defRPr>
            </a:lvl9pPr>
          </a:lstStyle>
          <a:p xmlns:a="http://schemas.openxmlformats.org/drawingml/2006/main">
            <a:pPr algn="l">
              <a:defRPr sz="1275" b="0">
                <a:solidFill>
                  <a:srgbClr val="4D6076"/>
                </a:solidFill>
                <a:latin typeface="Aptos"/>
                <a:ea typeface="Aptos"/>
                <a:cs typeface="Aptos"/>
              </a:defRPr>
            </a:pPr>
            <a:r>
              <a:rPr sz="1275" b="0">
                <a:solidFill>
                  <a:srgbClr val="4D6076"/>
                </a:solidFill>
                <a:latin typeface="Aptos"/>
                <a:ea typeface="Aptos"/>
                <a:cs typeface="Aptos"/>
              </a:rPr>
              <a:t>Typical time for around ten questions</a:t>
            </a:r>
          </a:p>
        </p:txBody>
      </p:sp>
      <p:sp>
        <p:nvSpPr>
          <p:cNvPr id="14" name="">
            <a:extLst xmlns:a="http://schemas.openxmlformats.org/drawingml/2006/main">
              <a:ext uri="{FF2B5EF4-FFF2-40B4-BE49-F238E27FC236}">
                <a16:creationId xmlns:a16="http://schemas.microsoft.com/office/drawing/2014/main" id="{0CD7814E-0913-4BD7-92FB-294594867B7F}"/>
              </a:ext>
            </a:extLst>
          </p:cNvPr>
          <p:cNvSpPr>
            <a:spLocks xmlns:a="http://schemas.openxmlformats.org/drawingml/2006/main" noGrp="1"/>
          </p:cNvSpPr>
          <p:nvPr/>
        </p:nvSpPr>
        <p:spPr>
          <a:xfrm xmlns:a="http://schemas.openxmlformats.org/drawingml/2006/main">
            <a:off x="7791450" y="5676900"/>
            <a:ext cx="0" cy="600075"/>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5" name="Our brand">
            <a:extLst xmlns:a="http://schemas.openxmlformats.org/drawingml/2006/main">
              <a:ext uri="{FF2B5EF4-FFF2-40B4-BE49-F238E27FC236}">
                <a16:creationId xmlns:a16="http://schemas.microsoft.com/office/drawing/2014/main" id="{19095B50-AA73-4125-B210-7E154C61F15D}"/>
              </a:ext>
            </a:extLst>
          </p:cNvPr>
          <p:cNvSpPr>
            <a:spLocks xmlns:a="http://schemas.openxmlformats.org/drawingml/2006/main" noGrp="1"/>
          </p:cNvSpPr>
          <p:nvPr/>
        </p:nvSpPr>
        <p:spPr>
          <a:xfrm xmlns:a="http://schemas.openxmlformats.org/drawingml/2006/main">
            <a:off x="8058150" y="5657850"/>
            <a:ext cx="3429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175" b="1">
                <a:solidFill>
                  <a:srgbClr val="007E87"/>
                </a:solidFill>
                <a:latin typeface="Aptos"/>
                <a:ea typeface="Aptos"/>
                <a:cs typeface="Aptos"/>
              </a:defRPr>
            </a:defPPr>
            <a:lvl1pPr algn="l">
              <a:defRPr sz="2175" b="1">
                <a:solidFill>
                  <a:srgbClr val="007E87"/>
                </a:solidFill>
                <a:latin typeface="Aptos"/>
                <a:ea typeface="Aptos"/>
                <a:cs typeface="Aptos"/>
              </a:defRPr>
            </a:lvl1pPr>
            <a:lvl2pPr algn="l">
              <a:defRPr sz="2175" b="1">
                <a:solidFill>
                  <a:srgbClr val="007E87"/>
                </a:solidFill>
                <a:latin typeface="Aptos"/>
                <a:ea typeface="Aptos"/>
                <a:cs typeface="Aptos"/>
              </a:defRPr>
            </a:lvl2pPr>
            <a:lvl3pPr algn="l">
              <a:defRPr sz="2175" b="1">
                <a:solidFill>
                  <a:srgbClr val="007E87"/>
                </a:solidFill>
                <a:latin typeface="Aptos"/>
                <a:ea typeface="Aptos"/>
                <a:cs typeface="Aptos"/>
              </a:defRPr>
            </a:lvl3pPr>
            <a:lvl4pPr algn="l">
              <a:defRPr sz="2175" b="1">
                <a:solidFill>
                  <a:srgbClr val="007E87"/>
                </a:solidFill>
                <a:latin typeface="Aptos"/>
                <a:ea typeface="Aptos"/>
                <a:cs typeface="Aptos"/>
              </a:defRPr>
            </a:lvl4pPr>
            <a:lvl5pPr algn="l">
              <a:defRPr sz="2175" b="1">
                <a:solidFill>
                  <a:srgbClr val="007E87"/>
                </a:solidFill>
                <a:latin typeface="Aptos"/>
                <a:ea typeface="Aptos"/>
                <a:cs typeface="Aptos"/>
              </a:defRPr>
            </a:lvl5pPr>
            <a:lvl6pPr algn="l">
              <a:defRPr sz="2175" b="1">
                <a:solidFill>
                  <a:srgbClr val="007E87"/>
                </a:solidFill>
                <a:latin typeface="Aptos"/>
                <a:ea typeface="Aptos"/>
                <a:cs typeface="Aptos"/>
              </a:defRPr>
            </a:lvl6pPr>
            <a:lvl7pPr algn="l">
              <a:defRPr sz="2175" b="1">
                <a:solidFill>
                  <a:srgbClr val="007E87"/>
                </a:solidFill>
                <a:latin typeface="Aptos"/>
                <a:ea typeface="Aptos"/>
                <a:cs typeface="Aptos"/>
              </a:defRPr>
            </a:lvl7pPr>
            <a:lvl8pPr algn="l">
              <a:defRPr sz="2175" b="1">
                <a:solidFill>
                  <a:srgbClr val="007E87"/>
                </a:solidFill>
                <a:latin typeface="Aptos"/>
                <a:ea typeface="Aptos"/>
                <a:cs typeface="Aptos"/>
              </a:defRPr>
            </a:lvl8pPr>
            <a:lvl9pPr algn="l">
              <a:defRPr sz="2175" b="1">
                <a:solidFill>
                  <a:srgbClr val="007E87"/>
                </a:solidFill>
                <a:latin typeface="Aptos"/>
                <a:ea typeface="Aptos"/>
                <a:cs typeface="Aptos"/>
              </a:defRPr>
            </a:lvl9pPr>
          </a:lstStyle>
          <a:p xmlns:a="http://schemas.openxmlformats.org/drawingml/2006/main">
            <a:pPr algn="l">
              <a:defRPr sz="2175" b="1">
                <a:solidFill>
                  <a:srgbClr val="007E87"/>
                </a:solidFill>
                <a:latin typeface="Aptos"/>
                <a:ea typeface="Aptos"/>
                <a:cs typeface="Aptos"/>
              </a:defRPr>
            </a:pPr>
            <a:r>
              <a:rPr sz="2175" b="1">
                <a:solidFill>
                  <a:srgbClr val="007E87"/>
                </a:solidFill>
                <a:latin typeface="Aptos"/>
                <a:ea typeface="Aptos"/>
                <a:cs typeface="Aptos"/>
              </a:rPr>
              <a:t>Our brand</a:t>
            </a:r>
          </a:p>
        </p:txBody>
      </p:sp>
      <p:sp>
        <p:nvSpPr>
          <p:cNvPr id="16" name="Our invitations and our choice of privacy mode">
            <a:extLst xmlns:a="http://schemas.openxmlformats.org/drawingml/2006/main">
              <a:ext uri="{FF2B5EF4-FFF2-40B4-BE49-F238E27FC236}">
                <a16:creationId xmlns:a16="http://schemas.microsoft.com/office/drawing/2014/main" id="{B3F52DCF-F597-467D-9113-99160A2DCCDE}"/>
              </a:ext>
            </a:extLst>
          </p:cNvPr>
          <p:cNvSpPr>
            <a:spLocks xmlns:a="http://schemas.openxmlformats.org/drawingml/2006/main" noGrp="1"/>
          </p:cNvSpPr>
          <p:nvPr/>
        </p:nvSpPr>
        <p:spPr>
          <a:xfrm xmlns:a="http://schemas.openxmlformats.org/drawingml/2006/main">
            <a:off x="8058150" y="6067425"/>
            <a:ext cx="342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275" b="0">
                <a:solidFill>
                  <a:srgbClr val="4D6076"/>
                </a:solidFill>
                <a:latin typeface="Aptos"/>
                <a:ea typeface="Aptos"/>
                <a:cs typeface="Aptos"/>
              </a:defRPr>
            </a:defPPr>
            <a:lvl1pPr algn="l">
              <a:defRPr sz="1275" b="0">
                <a:solidFill>
                  <a:srgbClr val="4D6076"/>
                </a:solidFill>
                <a:latin typeface="Aptos"/>
                <a:ea typeface="Aptos"/>
                <a:cs typeface="Aptos"/>
              </a:defRPr>
            </a:lvl1pPr>
            <a:lvl2pPr algn="l">
              <a:defRPr sz="1275" b="0">
                <a:solidFill>
                  <a:srgbClr val="4D6076"/>
                </a:solidFill>
                <a:latin typeface="Aptos"/>
                <a:ea typeface="Aptos"/>
                <a:cs typeface="Aptos"/>
              </a:defRPr>
            </a:lvl2pPr>
            <a:lvl3pPr algn="l">
              <a:defRPr sz="1275" b="0">
                <a:solidFill>
                  <a:srgbClr val="4D6076"/>
                </a:solidFill>
                <a:latin typeface="Aptos"/>
                <a:ea typeface="Aptos"/>
                <a:cs typeface="Aptos"/>
              </a:defRPr>
            </a:lvl3pPr>
            <a:lvl4pPr algn="l">
              <a:defRPr sz="1275" b="0">
                <a:solidFill>
                  <a:srgbClr val="4D6076"/>
                </a:solidFill>
                <a:latin typeface="Aptos"/>
                <a:ea typeface="Aptos"/>
                <a:cs typeface="Aptos"/>
              </a:defRPr>
            </a:lvl4pPr>
            <a:lvl5pPr algn="l">
              <a:defRPr sz="1275" b="0">
                <a:solidFill>
                  <a:srgbClr val="4D6076"/>
                </a:solidFill>
                <a:latin typeface="Aptos"/>
                <a:ea typeface="Aptos"/>
                <a:cs typeface="Aptos"/>
              </a:defRPr>
            </a:lvl5pPr>
            <a:lvl6pPr algn="l">
              <a:defRPr sz="1275" b="0">
                <a:solidFill>
                  <a:srgbClr val="4D6076"/>
                </a:solidFill>
                <a:latin typeface="Aptos"/>
                <a:ea typeface="Aptos"/>
                <a:cs typeface="Aptos"/>
              </a:defRPr>
            </a:lvl6pPr>
            <a:lvl7pPr algn="l">
              <a:defRPr sz="1275" b="0">
                <a:solidFill>
                  <a:srgbClr val="4D6076"/>
                </a:solidFill>
                <a:latin typeface="Aptos"/>
                <a:ea typeface="Aptos"/>
                <a:cs typeface="Aptos"/>
              </a:defRPr>
            </a:lvl7pPr>
            <a:lvl8pPr algn="l">
              <a:defRPr sz="1275" b="0">
                <a:solidFill>
                  <a:srgbClr val="4D6076"/>
                </a:solidFill>
                <a:latin typeface="Aptos"/>
                <a:ea typeface="Aptos"/>
                <a:cs typeface="Aptos"/>
              </a:defRPr>
            </a:lvl8pPr>
            <a:lvl9pPr algn="l">
              <a:defRPr sz="1275" b="0">
                <a:solidFill>
                  <a:srgbClr val="4D6076"/>
                </a:solidFill>
                <a:latin typeface="Aptos"/>
                <a:ea typeface="Aptos"/>
                <a:cs typeface="Aptos"/>
              </a:defRPr>
            </a:lvl9pPr>
          </a:lstStyle>
          <a:p xmlns:a="http://schemas.openxmlformats.org/drawingml/2006/main">
            <a:pPr algn="l">
              <a:defRPr sz="1275" b="0">
                <a:solidFill>
                  <a:srgbClr val="4D6076"/>
                </a:solidFill>
                <a:latin typeface="Aptos"/>
                <a:ea typeface="Aptos"/>
                <a:cs typeface="Aptos"/>
              </a:defRPr>
            </a:pPr>
            <a:r>
              <a:rPr sz="1275" b="0">
                <a:solidFill>
                  <a:srgbClr val="4D6076"/>
                </a:solidFill>
                <a:latin typeface="Aptos"/>
                <a:ea typeface="Aptos"/>
                <a:cs typeface="Aptos"/>
              </a:rPr>
              <a:t>Our invitations and our choice of privacy mode</a:t>
            </a:r>
          </a:p>
        </p:txBody>
      </p:sp>
      <p:sp>
        <p:nvSpPr>
          <p:cNvPr id="17" name="Prepared for [Organisation name]">
            <a:extLst xmlns:a="http://schemas.openxmlformats.org/drawingml/2006/main">
              <a:ext uri="{FF2B5EF4-FFF2-40B4-BE49-F238E27FC236}">
                <a16:creationId xmlns:a16="http://schemas.microsoft.com/office/drawing/2014/main" id="{C8293653-6471-464B-89BD-2807F05C6A18}"/>
              </a:ext>
            </a:extLst>
          </p:cNvPr>
          <p:cNvSpPr>
            <a:spLocks xmlns:a="http://schemas.openxmlformats.org/drawingml/2006/main" noGrp="1"/>
          </p:cNvSpPr>
          <p:nvPr/>
        </p:nvSpPr>
        <p:spPr>
          <a:xfrm xmlns:a="http://schemas.openxmlformats.org/drawingml/2006/main">
            <a:off x="533400" y="6572250"/>
            <a:ext cx="723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975" b="0">
                <a:solidFill>
                  <a:srgbClr val="4D6076"/>
                </a:solidFill>
                <a:latin typeface="Aptos"/>
                <a:ea typeface="Aptos"/>
                <a:cs typeface="Aptos"/>
              </a:defRPr>
            </a:defPPr>
            <a:lvl1pPr algn="l">
              <a:defRPr sz="975" b="0">
                <a:solidFill>
                  <a:srgbClr val="4D6076"/>
                </a:solidFill>
                <a:latin typeface="Aptos"/>
                <a:ea typeface="Aptos"/>
                <a:cs typeface="Aptos"/>
              </a:defRPr>
            </a:lvl1pPr>
            <a:lvl2pPr algn="l">
              <a:defRPr sz="975" b="0">
                <a:solidFill>
                  <a:srgbClr val="4D6076"/>
                </a:solidFill>
                <a:latin typeface="Aptos"/>
                <a:ea typeface="Aptos"/>
                <a:cs typeface="Aptos"/>
              </a:defRPr>
            </a:lvl2pPr>
            <a:lvl3pPr algn="l">
              <a:defRPr sz="975" b="0">
                <a:solidFill>
                  <a:srgbClr val="4D6076"/>
                </a:solidFill>
                <a:latin typeface="Aptos"/>
                <a:ea typeface="Aptos"/>
                <a:cs typeface="Aptos"/>
              </a:defRPr>
            </a:lvl3pPr>
            <a:lvl4pPr algn="l">
              <a:defRPr sz="975" b="0">
                <a:solidFill>
                  <a:srgbClr val="4D6076"/>
                </a:solidFill>
                <a:latin typeface="Aptos"/>
                <a:ea typeface="Aptos"/>
                <a:cs typeface="Aptos"/>
              </a:defRPr>
            </a:lvl4pPr>
            <a:lvl5pPr algn="l">
              <a:defRPr sz="975" b="0">
                <a:solidFill>
                  <a:srgbClr val="4D6076"/>
                </a:solidFill>
                <a:latin typeface="Aptos"/>
                <a:ea typeface="Aptos"/>
                <a:cs typeface="Aptos"/>
              </a:defRPr>
            </a:lvl5pPr>
            <a:lvl6pPr algn="l">
              <a:defRPr sz="975" b="0">
                <a:solidFill>
                  <a:srgbClr val="4D6076"/>
                </a:solidFill>
                <a:latin typeface="Aptos"/>
                <a:ea typeface="Aptos"/>
                <a:cs typeface="Aptos"/>
              </a:defRPr>
            </a:lvl6pPr>
            <a:lvl7pPr algn="l">
              <a:defRPr sz="975" b="0">
                <a:solidFill>
                  <a:srgbClr val="4D6076"/>
                </a:solidFill>
                <a:latin typeface="Aptos"/>
                <a:ea typeface="Aptos"/>
                <a:cs typeface="Aptos"/>
              </a:defRPr>
            </a:lvl7pPr>
            <a:lvl8pPr algn="l">
              <a:defRPr sz="975" b="0">
                <a:solidFill>
                  <a:srgbClr val="4D6076"/>
                </a:solidFill>
                <a:latin typeface="Aptos"/>
                <a:ea typeface="Aptos"/>
                <a:cs typeface="Aptos"/>
              </a:defRPr>
            </a:lvl8pPr>
            <a:lvl9pPr algn="l">
              <a:defRPr sz="975" b="0">
                <a:solidFill>
                  <a:srgbClr val="4D6076"/>
                </a:solidFill>
                <a:latin typeface="Aptos"/>
                <a:ea typeface="Aptos"/>
                <a:cs typeface="Aptos"/>
              </a:defRPr>
            </a:lvl9pPr>
          </a:lstStyle>
          <a:p xmlns:a="http://schemas.openxmlformats.org/drawingml/2006/main">
            <a:pPr algn="l">
              <a:defRPr sz="975" b="0">
                <a:solidFill>
                  <a:srgbClr val="4D6076"/>
                </a:solidFill>
                <a:latin typeface="Aptos"/>
                <a:ea typeface="Aptos"/>
                <a:cs typeface="Aptos"/>
              </a:defRPr>
            </a:pPr>
            <a:r>
              <a:rPr sz="975" b="0">
                <a:solidFill>
                  <a:srgbClr val="4D6076"/>
                </a:solidFill>
                <a:latin typeface="Aptos"/>
                <a:ea typeface="Aptos"/>
                <a:cs typeface="Aptos"/>
              </a:rPr>
              <a:t>Prepared for [Organisation name]</a:t>
            </a:r>
          </a:p>
        </p:txBody>
      </p:sp>
    </p:spTree>
    <p:extLst>
      <p:ext uri="{BB962C8B-B14F-4D97-AF65-F5344CB8AC3E}">
        <p14:creationId xmlns:p14="http://schemas.microsoft.com/office/powerpoint/2010/main" val="1805794350"/>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01 / THE BUSINESS CASE">
            <a:extLst xmlns:a="http://schemas.openxmlformats.org/drawingml/2006/main">
              <a:ext uri="{FF2B5EF4-FFF2-40B4-BE49-F238E27FC236}">
                <a16:creationId xmlns:a16="http://schemas.microsoft.com/office/drawing/2014/main" id="{2B6ADB22-9D42-493A-8C9F-DA5C04BD0A28}"/>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01 / THE BUSINESS CASE</a:t>
            </a:r>
          </a:p>
        </p:txBody>
      </p:sp>
      <p:sp>
        <p:nvSpPr>
          <p:cNvPr id="2" name="Scam awareness needs evidence across channels">
            <a:extLst xmlns:a="http://schemas.openxmlformats.org/drawingml/2006/main">
              <a:ext uri="{FF2B5EF4-FFF2-40B4-BE49-F238E27FC236}">
                <a16:creationId xmlns:a16="http://schemas.microsoft.com/office/drawing/2014/main" id="{C7D2C228-D388-4DA9-935C-2212546B8007}"/>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Scam awareness needs evidence across channels</a:t>
            </a:r>
          </a:p>
        </p:txBody>
      </p:sp>
      <p:sp>
        <p:nvSpPr>
          <p:cNvPr id="3" name="Our people encounter decisions in email, on phones, in QR links and through coll">
            <a:extLst xmlns:a="http://schemas.openxmlformats.org/drawingml/2006/main">
              <a:ext uri="{FF2B5EF4-FFF2-40B4-BE49-F238E27FC236}">
                <a16:creationId xmlns:a16="http://schemas.microsoft.com/office/drawing/2014/main" id="{9E4B744D-AEB0-4ED8-8312-966DBFA02D75}"/>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Our people encounter decisions in email, on phones, in QR links and through collaboration tools.</a:t>
            </a:r>
          </a:p>
        </p:txBody>
      </p:sp>
      <p:sp>
        <p:nvSpPr>
          <p:cNvPr id="4" name="">
            <a:extLst xmlns:a="http://schemas.openxmlformats.org/drawingml/2006/main">
              <a:ext uri="{FF2B5EF4-FFF2-40B4-BE49-F238E27FC236}">
                <a16:creationId xmlns:a16="http://schemas.microsoft.com/office/drawing/2014/main" id="{5FE607B3-7BAC-4EE6-916E-8FC31F80CE50}"/>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6414CD2A-366E-4BFE-9FF6-E74EAA209206}"/>
              </a:ext>
            </a:extLst>
          </p:cNvPr>
          <p:cNvPicPr>
            <a:picLocks xmlns:a="http://schemas.openxmlformats.org/drawingml/2006/main" noChangeAspect="1"/>
          </p:cNvPicPr>
          <p:nvPr/>
        </p:nvPicPr>
        <p:blipFill>
          <a:blip xmlns:r="http://schemas.openxmlformats.org/officeDocument/2006/relationships" xmlns:a="http://schemas.openxmlformats.org/drawingml/2006/main" r:embed="R48e916ec1abf42d5"/>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Scam Check">
            <a:extLst xmlns:a="http://schemas.openxmlformats.org/drawingml/2006/main">
              <a:ext uri="{FF2B5EF4-FFF2-40B4-BE49-F238E27FC236}">
                <a16:creationId xmlns:a16="http://schemas.microsoft.com/office/drawing/2014/main" id="{81C79DD5-3597-469A-B1F3-A3DFDB279AFA}"/>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Scam Check</a:t>
            </a:r>
          </a:p>
        </p:txBody>
      </p:sp>
      <p:sp>
        <p:nvSpPr>
          <p:cNvPr id="7" name="02">
            <a:extLst xmlns:a="http://schemas.openxmlformats.org/drawingml/2006/main">
              <a:ext uri="{FF2B5EF4-FFF2-40B4-BE49-F238E27FC236}">
                <a16:creationId xmlns:a16="http://schemas.microsoft.com/office/drawing/2014/main" id="{021E2E98-2758-49E4-A4C8-51918FDCB736}"/>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02</a:t>
            </a:r>
          </a:p>
        </p:txBody>
      </p:sp>
      <p:sp>
        <p:nvSpPr>
          <p:cNvPr id="8" name="60%">
            <a:extLst xmlns:a="http://schemas.openxmlformats.org/drawingml/2006/main">
              <a:ext uri="{FF2B5EF4-FFF2-40B4-BE49-F238E27FC236}">
                <a16:creationId xmlns:a16="http://schemas.microsoft.com/office/drawing/2014/main" id="{B9D1632E-BC73-4A21-80EB-0A236BC5D1A2}"/>
              </a:ext>
            </a:extLst>
          </p:cNvPr>
          <p:cNvSpPr>
            <a:spLocks xmlns:a="http://schemas.openxmlformats.org/drawingml/2006/main" noGrp="1"/>
          </p:cNvSpPr>
          <p:nvPr/>
        </p:nvSpPr>
        <p:spPr>
          <a:xfrm xmlns:a="http://schemas.openxmlformats.org/drawingml/2006/main">
            <a:off x="533400" y="2333625"/>
            <a:ext cx="371475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6900" b="1">
                <a:solidFill>
                  <a:srgbClr val="003EA5"/>
                </a:solidFill>
                <a:latin typeface="Aptos"/>
                <a:ea typeface="Aptos"/>
                <a:cs typeface="Aptos"/>
              </a:defRPr>
            </a:defPPr>
            <a:lvl1pPr algn="l">
              <a:defRPr sz="6900" b="1">
                <a:solidFill>
                  <a:srgbClr val="003EA5"/>
                </a:solidFill>
                <a:latin typeface="Aptos"/>
                <a:ea typeface="Aptos"/>
                <a:cs typeface="Aptos"/>
              </a:defRPr>
            </a:lvl1pPr>
            <a:lvl2pPr algn="l">
              <a:defRPr sz="6900" b="1">
                <a:solidFill>
                  <a:srgbClr val="003EA5"/>
                </a:solidFill>
                <a:latin typeface="Aptos"/>
                <a:ea typeface="Aptos"/>
                <a:cs typeface="Aptos"/>
              </a:defRPr>
            </a:lvl2pPr>
            <a:lvl3pPr algn="l">
              <a:defRPr sz="6900" b="1">
                <a:solidFill>
                  <a:srgbClr val="003EA5"/>
                </a:solidFill>
                <a:latin typeface="Aptos"/>
                <a:ea typeface="Aptos"/>
                <a:cs typeface="Aptos"/>
              </a:defRPr>
            </a:lvl3pPr>
            <a:lvl4pPr algn="l">
              <a:defRPr sz="6900" b="1">
                <a:solidFill>
                  <a:srgbClr val="003EA5"/>
                </a:solidFill>
                <a:latin typeface="Aptos"/>
                <a:ea typeface="Aptos"/>
                <a:cs typeface="Aptos"/>
              </a:defRPr>
            </a:lvl4pPr>
            <a:lvl5pPr algn="l">
              <a:defRPr sz="6900" b="1">
                <a:solidFill>
                  <a:srgbClr val="003EA5"/>
                </a:solidFill>
                <a:latin typeface="Aptos"/>
                <a:ea typeface="Aptos"/>
                <a:cs typeface="Aptos"/>
              </a:defRPr>
            </a:lvl5pPr>
            <a:lvl6pPr algn="l">
              <a:defRPr sz="6900" b="1">
                <a:solidFill>
                  <a:srgbClr val="003EA5"/>
                </a:solidFill>
                <a:latin typeface="Aptos"/>
                <a:ea typeface="Aptos"/>
                <a:cs typeface="Aptos"/>
              </a:defRPr>
            </a:lvl6pPr>
            <a:lvl7pPr algn="l">
              <a:defRPr sz="6900" b="1">
                <a:solidFill>
                  <a:srgbClr val="003EA5"/>
                </a:solidFill>
                <a:latin typeface="Aptos"/>
                <a:ea typeface="Aptos"/>
                <a:cs typeface="Aptos"/>
              </a:defRPr>
            </a:lvl7pPr>
            <a:lvl8pPr algn="l">
              <a:defRPr sz="6900" b="1">
                <a:solidFill>
                  <a:srgbClr val="003EA5"/>
                </a:solidFill>
                <a:latin typeface="Aptos"/>
                <a:ea typeface="Aptos"/>
                <a:cs typeface="Aptos"/>
              </a:defRPr>
            </a:lvl8pPr>
            <a:lvl9pPr algn="l">
              <a:defRPr sz="6900" b="1">
                <a:solidFill>
                  <a:srgbClr val="003EA5"/>
                </a:solidFill>
                <a:latin typeface="Aptos"/>
                <a:ea typeface="Aptos"/>
                <a:cs typeface="Aptos"/>
              </a:defRPr>
            </a:lvl9pPr>
          </a:lstStyle>
          <a:p xmlns:a="http://schemas.openxmlformats.org/drawingml/2006/main">
            <a:pPr algn="l">
              <a:defRPr sz="6900" b="1">
                <a:solidFill>
                  <a:srgbClr val="003EA5"/>
                </a:solidFill>
                <a:latin typeface="Aptos"/>
                <a:ea typeface="Aptos"/>
                <a:cs typeface="Aptos"/>
              </a:defRPr>
            </a:pPr>
            <a:r>
              <a:rPr sz="6900" b="1">
                <a:solidFill>
                  <a:srgbClr val="003EA5"/>
                </a:solidFill>
                <a:latin typeface="Aptos"/>
                <a:ea typeface="Aptos"/>
                <a:cs typeface="Aptos"/>
              </a:rPr>
              <a:t>60%</a:t>
            </a:r>
          </a:p>
        </p:txBody>
      </p:sp>
      <p:sp>
        <p:nvSpPr>
          <p:cNvPr id="9" name="of breaches involved a human element in Verizon’s 2025 DBIR">
            <a:extLst xmlns:a="http://schemas.openxmlformats.org/drawingml/2006/main">
              <a:ext uri="{FF2B5EF4-FFF2-40B4-BE49-F238E27FC236}">
                <a16:creationId xmlns:a16="http://schemas.microsoft.com/office/drawing/2014/main" id="{2B81BBAE-8E0C-4F6E-ABB1-417AB6274D7B}"/>
              </a:ext>
            </a:extLst>
          </p:cNvPr>
          <p:cNvSpPr>
            <a:spLocks xmlns:a="http://schemas.openxmlformats.org/drawingml/2006/main" noGrp="1"/>
          </p:cNvSpPr>
          <p:nvPr/>
        </p:nvSpPr>
        <p:spPr>
          <a:xfrm xmlns:a="http://schemas.openxmlformats.org/drawingml/2006/main">
            <a:off x="533400" y="3609975"/>
            <a:ext cx="39052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950" b="0">
                <a:solidFill>
                  <a:srgbClr val="4D6076"/>
                </a:solidFill>
                <a:latin typeface="Aptos"/>
                <a:ea typeface="Aptos"/>
                <a:cs typeface="Aptos"/>
              </a:defRPr>
            </a:defPPr>
            <a:lvl1pPr algn="l">
              <a:defRPr sz="1950" b="0">
                <a:solidFill>
                  <a:srgbClr val="4D6076"/>
                </a:solidFill>
                <a:latin typeface="Aptos"/>
                <a:ea typeface="Aptos"/>
                <a:cs typeface="Aptos"/>
              </a:defRPr>
            </a:lvl1pPr>
            <a:lvl2pPr algn="l">
              <a:defRPr sz="1950" b="0">
                <a:solidFill>
                  <a:srgbClr val="4D6076"/>
                </a:solidFill>
                <a:latin typeface="Aptos"/>
                <a:ea typeface="Aptos"/>
                <a:cs typeface="Aptos"/>
              </a:defRPr>
            </a:lvl2pPr>
            <a:lvl3pPr algn="l">
              <a:defRPr sz="1950" b="0">
                <a:solidFill>
                  <a:srgbClr val="4D6076"/>
                </a:solidFill>
                <a:latin typeface="Aptos"/>
                <a:ea typeface="Aptos"/>
                <a:cs typeface="Aptos"/>
              </a:defRPr>
            </a:lvl3pPr>
            <a:lvl4pPr algn="l">
              <a:defRPr sz="1950" b="0">
                <a:solidFill>
                  <a:srgbClr val="4D6076"/>
                </a:solidFill>
                <a:latin typeface="Aptos"/>
                <a:ea typeface="Aptos"/>
                <a:cs typeface="Aptos"/>
              </a:defRPr>
            </a:lvl4pPr>
            <a:lvl5pPr algn="l">
              <a:defRPr sz="1950" b="0">
                <a:solidFill>
                  <a:srgbClr val="4D6076"/>
                </a:solidFill>
                <a:latin typeface="Aptos"/>
                <a:ea typeface="Aptos"/>
                <a:cs typeface="Aptos"/>
              </a:defRPr>
            </a:lvl5pPr>
            <a:lvl6pPr algn="l">
              <a:defRPr sz="1950" b="0">
                <a:solidFill>
                  <a:srgbClr val="4D6076"/>
                </a:solidFill>
                <a:latin typeface="Aptos"/>
                <a:ea typeface="Aptos"/>
                <a:cs typeface="Aptos"/>
              </a:defRPr>
            </a:lvl6pPr>
            <a:lvl7pPr algn="l">
              <a:defRPr sz="1950" b="0">
                <a:solidFill>
                  <a:srgbClr val="4D6076"/>
                </a:solidFill>
                <a:latin typeface="Aptos"/>
                <a:ea typeface="Aptos"/>
                <a:cs typeface="Aptos"/>
              </a:defRPr>
            </a:lvl7pPr>
            <a:lvl8pPr algn="l">
              <a:defRPr sz="1950" b="0">
                <a:solidFill>
                  <a:srgbClr val="4D6076"/>
                </a:solidFill>
                <a:latin typeface="Aptos"/>
                <a:ea typeface="Aptos"/>
                <a:cs typeface="Aptos"/>
              </a:defRPr>
            </a:lvl8pPr>
            <a:lvl9pPr algn="l">
              <a:defRPr sz="1950" b="0">
                <a:solidFill>
                  <a:srgbClr val="4D6076"/>
                </a:solidFill>
                <a:latin typeface="Aptos"/>
                <a:ea typeface="Aptos"/>
                <a:cs typeface="Aptos"/>
              </a:defRPr>
            </a:lvl9pPr>
          </a:lstStyle>
          <a:p xmlns:a="http://schemas.openxmlformats.org/drawingml/2006/main">
            <a:pPr algn="l">
              <a:defRPr sz="1950" b="0">
                <a:solidFill>
                  <a:srgbClr val="4D6076"/>
                </a:solidFill>
                <a:latin typeface="Aptos"/>
                <a:ea typeface="Aptos"/>
                <a:cs typeface="Aptos"/>
              </a:defRPr>
            </a:pPr>
            <a:r>
              <a:rPr sz="1950" b="0">
                <a:solidFill>
                  <a:srgbClr val="4D6076"/>
                </a:solidFill>
                <a:latin typeface="Aptos"/>
                <a:ea typeface="Aptos"/>
                <a:cs typeface="Aptos"/>
              </a:rPr>
              <a:t>of breaches involved a human element in Verizon’s 2025 DBIR</a:t>
            </a:r>
          </a:p>
        </p:txBody>
      </p:sp>
      <p:sp>
        <p:nvSpPr>
          <p:cNvPr id="10" name="">
            <a:extLst xmlns:a="http://schemas.openxmlformats.org/drawingml/2006/main">
              <a:ext uri="{FF2B5EF4-FFF2-40B4-BE49-F238E27FC236}">
                <a16:creationId xmlns:a16="http://schemas.microsoft.com/office/drawing/2014/main" id="{A4D615FC-C94F-43FF-9962-7FD93AAB2A93}"/>
              </a:ext>
            </a:extLst>
          </p:cNvPr>
          <p:cNvSpPr>
            <a:spLocks xmlns:a="http://schemas.openxmlformats.org/drawingml/2006/main" noGrp="1"/>
          </p:cNvSpPr>
          <p:nvPr/>
        </p:nvSpPr>
        <p:spPr>
          <a:xfrm xmlns:a="http://schemas.openxmlformats.org/drawingml/2006/main">
            <a:off x="4953000" y="2352675"/>
            <a:ext cx="0" cy="3362325"/>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1" name="Messages and payment requests">
            <a:extLst xmlns:a="http://schemas.openxmlformats.org/drawingml/2006/main">
              <a:ext uri="{FF2B5EF4-FFF2-40B4-BE49-F238E27FC236}">
                <a16:creationId xmlns:a16="http://schemas.microsoft.com/office/drawing/2014/main" id="{C9DB46E6-894B-47E7-9D60-9B997E21365F}"/>
              </a:ext>
            </a:extLst>
          </p:cNvPr>
          <p:cNvSpPr>
            <a:spLocks xmlns:a="http://schemas.openxmlformats.org/drawingml/2006/main" noGrp="1"/>
          </p:cNvSpPr>
          <p:nvPr/>
        </p:nvSpPr>
        <p:spPr>
          <a:xfrm xmlns:a="http://schemas.openxmlformats.org/drawingml/2006/main">
            <a:off x="5495925" y="2352675"/>
            <a:ext cx="61626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b="1">
                <a:solidFill>
                  <a:srgbClr val="003EA5"/>
                </a:solidFill>
                <a:latin typeface="Aptos"/>
                <a:ea typeface="Aptos"/>
                <a:cs typeface="Aptos"/>
              </a:defRPr>
            </a:defPPr>
            <a:lvl1pPr algn="l">
              <a:defRPr sz="1725" b="1">
                <a:solidFill>
                  <a:srgbClr val="003EA5"/>
                </a:solidFill>
                <a:latin typeface="Aptos"/>
                <a:ea typeface="Aptos"/>
                <a:cs typeface="Aptos"/>
              </a:defRPr>
            </a:lvl1pPr>
            <a:lvl2pPr algn="l">
              <a:defRPr sz="1725" b="1">
                <a:solidFill>
                  <a:srgbClr val="003EA5"/>
                </a:solidFill>
                <a:latin typeface="Aptos"/>
                <a:ea typeface="Aptos"/>
                <a:cs typeface="Aptos"/>
              </a:defRPr>
            </a:lvl2pPr>
            <a:lvl3pPr algn="l">
              <a:defRPr sz="1725" b="1">
                <a:solidFill>
                  <a:srgbClr val="003EA5"/>
                </a:solidFill>
                <a:latin typeface="Aptos"/>
                <a:ea typeface="Aptos"/>
                <a:cs typeface="Aptos"/>
              </a:defRPr>
            </a:lvl3pPr>
            <a:lvl4pPr algn="l">
              <a:defRPr sz="1725" b="1">
                <a:solidFill>
                  <a:srgbClr val="003EA5"/>
                </a:solidFill>
                <a:latin typeface="Aptos"/>
                <a:ea typeface="Aptos"/>
                <a:cs typeface="Aptos"/>
              </a:defRPr>
            </a:lvl4pPr>
            <a:lvl5pPr algn="l">
              <a:defRPr sz="1725" b="1">
                <a:solidFill>
                  <a:srgbClr val="003EA5"/>
                </a:solidFill>
                <a:latin typeface="Aptos"/>
                <a:ea typeface="Aptos"/>
                <a:cs typeface="Aptos"/>
              </a:defRPr>
            </a:lvl5pPr>
            <a:lvl6pPr algn="l">
              <a:defRPr sz="1725" b="1">
                <a:solidFill>
                  <a:srgbClr val="003EA5"/>
                </a:solidFill>
                <a:latin typeface="Aptos"/>
                <a:ea typeface="Aptos"/>
                <a:cs typeface="Aptos"/>
              </a:defRPr>
            </a:lvl6pPr>
            <a:lvl7pPr algn="l">
              <a:defRPr sz="1725" b="1">
                <a:solidFill>
                  <a:srgbClr val="003EA5"/>
                </a:solidFill>
                <a:latin typeface="Aptos"/>
                <a:ea typeface="Aptos"/>
                <a:cs typeface="Aptos"/>
              </a:defRPr>
            </a:lvl7pPr>
            <a:lvl8pPr algn="l">
              <a:defRPr sz="1725" b="1">
                <a:solidFill>
                  <a:srgbClr val="003EA5"/>
                </a:solidFill>
                <a:latin typeface="Aptos"/>
                <a:ea typeface="Aptos"/>
                <a:cs typeface="Aptos"/>
              </a:defRPr>
            </a:lvl8pPr>
            <a:lvl9pPr algn="l">
              <a:defRPr sz="1725" b="1">
                <a:solidFill>
                  <a:srgbClr val="003EA5"/>
                </a:solidFill>
                <a:latin typeface="Aptos"/>
                <a:ea typeface="Aptos"/>
                <a:cs typeface="Aptos"/>
              </a:defRPr>
            </a:lvl9pPr>
          </a:lstStyle>
          <a:p xmlns:a="http://schemas.openxmlformats.org/drawingml/2006/main">
            <a:pPr algn="l">
              <a:defRPr sz="1725" b="1">
                <a:solidFill>
                  <a:srgbClr val="003EA5"/>
                </a:solidFill>
                <a:latin typeface="Aptos"/>
                <a:ea typeface="Aptos"/>
                <a:cs typeface="Aptos"/>
              </a:defRPr>
            </a:pPr>
            <a:r>
              <a:rPr sz="1725" b="1">
                <a:solidFill>
                  <a:srgbClr val="003EA5"/>
                </a:solidFill>
                <a:latin typeface="Aptos"/>
                <a:ea typeface="Aptos"/>
                <a:cs typeface="Aptos"/>
              </a:rPr>
              <a:t>Messages and payment requests</a:t>
            </a:r>
          </a:p>
        </p:txBody>
      </p:sp>
      <p:sp>
        <p:nvSpPr>
          <p:cNvPr id="12" name="A sender, tone or change in instructions may be the only clue.">
            <a:extLst xmlns:a="http://schemas.openxmlformats.org/drawingml/2006/main">
              <a:ext uri="{FF2B5EF4-FFF2-40B4-BE49-F238E27FC236}">
                <a16:creationId xmlns:a16="http://schemas.microsoft.com/office/drawing/2014/main" id="{A58FD330-9B0D-4E58-A472-33F69FA92575}"/>
              </a:ext>
            </a:extLst>
          </p:cNvPr>
          <p:cNvSpPr>
            <a:spLocks xmlns:a="http://schemas.openxmlformats.org/drawingml/2006/main" noGrp="1"/>
          </p:cNvSpPr>
          <p:nvPr/>
        </p:nvSpPr>
        <p:spPr>
          <a:xfrm xmlns:a="http://schemas.openxmlformats.org/drawingml/2006/main">
            <a:off x="5495925" y="2781300"/>
            <a:ext cx="61626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75" b="0">
                <a:solidFill>
                  <a:srgbClr val="4D6076"/>
                </a:solidFill>
                <a:latin typeface="Aptos"/>
                <a:ea typeface="Aptos"/>
                <a:cs typeface="Aptos"/>
              </a:defRPr>
            </a:defPPr>
            <a:lvl1pPr algn="l">
              <a:defRPr sz="1575" b="0">
                <a:solidFill>
                  <a:srgbClr val="4D6076"/>
                </a:solidFill>
                <a:latin typeface="Aptos"/>
                <a:ea typeface="Aptos"/>
                <a:cs typeface="Aptos"/>
              </a:defRPr>
            </a:lvl1pPr>
            <a:lvl2pPr algn="l">
              <a:defRPr sz="1575" b="0">
                <a:solidFill>
                  <a:srgbClr val="4D6076"/>
                </a:solidFill>
                <a:latin typeface="Aptos"/>
                <a:ea typeface="Aptos"/>
                <a:cs typeface="Aptos"/>
              </a:defRPr>
            </a:lvl2pPr>
            <a:lvl3pPr algn="l">
              <a:defRPr sz="1575" b="0">
                <a:solidFill>
                  <a:srgbClr val="4D6076"/>
                </a:solidFill>
                <a:latin typeface="Aptos"/>
                <a:ea typeface="Aptos"/>
                <a:cs typeface="Aptos"/>
              </a:defRPr>
            </a:lvl3pPr>
            <a:lvl4pPr algn="l">
              <a:defRPr sz="1575" b="0">
                <a:solidFill>
                  <a:srgbClr val="4D6076"/>
                </a:solidFill>
                <a:latin typeface="Aptos"/>
                <a:ea typeface="Aptos"/>
                <a:cs typeface="Aptos"/>
              </a:defRPr>
            </a:lvl4pPr>
            <a:lvl5pPr algn="l">
              <a:defRPr sz="1575" b="0">
                <a:solidFill>
                  <a:srgbClr val="4D6076"/>
                </a:solidFill>
                <a:latin typeface="Aptos"/>
                <a:ea typeface="Aptos"/>
                <a:cs typeface="Aptos"/>
              </a:defRPr>
            </a:lvl5pPr>
            <a:lvl6pPr algn="l">
              <a:defRPr sz="1575" b="0">
                <a:solidFill>
                  <a:srgbClr val="4D6076"/>
                </a:solidFill>
                <a:latin typeface="Aptos"/>
                <a:ea typeface="Aptos"/>
                <a:cs typeface="Aptos"/>
              </a:defRPr>
            </a:lvl6pPr>
            <a:lvl7pPr algn="l">
              <a:defRPr sz="1575" b="0">
                <a:solidFill>
                  <a:srgbClr val="4D6076"/>
                </a:solidFill>
                <a:latin typeface="Aptos"/>
                <a:ea typeface="Aptos"/>
                <a:cs typeface="Aptos"/>
              </a:defRPr>
            </a:lvl7pPr>
            <a:lvl8pPr algn="l">
              <a:defRPr sz="1575" b="0">
                <a:solidFill>
                  <a:srgbClr val="4D6076"/>
                </a:solidFill>
                <a:latin typeface="Aptos"/>
                <a:ea typeface="Aptos"/>
                <a:cs typeface="Aptos"/>
              </a:defRPr>
            </a:lvl8pPr>
            <a:lvl9pPr algn="l">
              <a:defRPr sz="1575" b="0">
                <a:solidFill>
                  <a:srgbClr val="4D6076"/>
                </a:solidFill>
                <a:latin typeface="Aptos"/>
                <a:ea typeface="Aptos"/>
                <a:cs typeface="Aptos"/>
              </a:defRPr>
            </a:lvl9pPr>
          </a:lstStyle>
          <a:p xmlns:a="http://schemas.openxmlformats.org/drawingml/2006/main">
            <a:pPr algn="l">
              <a:defRPr sz="1575" b="0">
                <a:solidFill>
                  <a:srgbClr val="4D6076"/>
                </a:solidFill>
                <a:latin typeface="Aptos"/>
                <a:ea typeface="Aptos"/>
                <a:cs typeface="Aptos"/>
              </a:defRPr>
            </a:pPr>
            <a:r>
              <a:rPr sz="1575" b="0">
                <a:solidFill>
                  <a:srgbClr val="4D6076"/>
                </a:solidFill>
                <a:latin typeface="Aptos"/>
                <a:ea typeface="Aptos"/>
                <a:cs typeface="Aptos"/>
              </a:rPr>
              <a:t>A sender, tone or change in instructions may be the only clue.</a:t>
            </a:r>
          </a:p>
        </p:txBody>
      </p:sp>
      <p:sp>
        <p:nvSpPr>
          <p:cNvPr id="13" name="Web pages and lookalike domains">
            <a:extLst xmlns:a="http://schemas.openxmlformats.org/drawingml/2006/main">
              <a:ext uri="{FF2B5EF4-FFF2-40B4-BE49-F238E27FC236}">
                <a16:creationId xmlns:a16="http://schemas.microsoft.com/office/drawing/2014/main" id="{2E191CC8-84B2-432F-89C8-92E9D40B93A0}"/>
              </a:ext>
            </a:extLst>
          </p:cNvPr>
          <p:cNvSpPr>
            <a:spLocks xmlns:a="http://schemas.openxmlformats.org/drawingml/2006/main" noGrp="1"/>
          </p:cNvSpPr>
          <p:nvPr/>
        </p:nvSpPr>
        <p:spPr>
          <a:xfrm xmlns:a="http://schemas.openxmlformats.org/drawingml/2006/main">
            <a:off x="5495925" y="3486150"/>
            <a:ext cx="61626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b="1">
                <a:solidFill>
                  <a:srgbClr val="007E87"/>
                </a:solidFill>
                <a:latin typeface="Aptos"/>
                <a:ea typeface="Aptos"/>
                <a:cs typeface="Aptos"/>
              </a:defRPr>
            </a:defPPr>
            <a:lvl1pPr algn="l">
              <a:defRPr sz="1725" b="1">
                <a:solidFill>
                  <a:srgbClr val="007E87"/>
                </a:solidFill>
                <a:latin typeface="Aptos"/>
                <a:ea typeface="Aptos"/>
                <a:cs typeface="Aptos"/>
              </a:defRPr>
            </a:lvl1pPr>
            <a:lvl2pPr algn="l">
              <a:defRPr sz="1725" b="1">
                <a:solidFill>
                  <a:srgbClr val="007E87"/>
                </a:solidFill>
                <a:latin typeface="Aptos"/>
                <a:ea typeface="Aptos"/>
                <a:cs typeface="Aptos"/>
              </a:defRPr>
            </a:lvl2pPr>
            <a:lvl3pPr algn="l">
              <a:defRPr sz="1725" b="1">
                <a:solidFill>
                  <a:srgbClr val="007E87"/>
                </a:solidFill>
                <a:latin typeface="Aptos"/>
                <a:ea typeface="Aptos"/>
                <a:cs typeface="Aptos"/>
              </a:defRPr>
            </a:lvl3pPr>
            <a:lvl4pPr algn="l">
              <a:defRPr sz="1725" b="1">
                <a:solidFill>
                  <a:srgbClr val="007E87"/>
                </a:solidFill>
                <a:latin typeface="Aptos"/>
                <a:ea typeface="Aptos"/>
                <a:cs typeface="Aptos"/>
              </a:defRPr>
            </a:lvl4pPr>
            <a:lvl5pPr algn="l">
              <a:defRPr sz="1725" b="1">
                <a:solidFill>
                  <a:srgbClr val="007E87"/>
                </a:solidFill>
                <a:latin typeface="Aptos"/>
                <a:ea typeface="Aptos"/>
                <a:cs typeface="Aptos"/>
              </a:defRPr>
            </a:lvl5pPr>
            <a:lvl6pPr algn="l">
              <a:defRPr sz="1725" b="1">
                <a:solidFill>
                  <a:srgbClr val="007E87"/>
                </a:solidFill>
                <a:latin typeface="Aptos"/>
                <a:ea typeface="Aptos"/>
                <a:cs typeface="Aptos"/>
              </a:defRPr>
            </a:lvl6pPr>
            <a:lvl7pPr algn="l">
              <a:defRPr sz="1725" b="1">
                <a:solidFill>
                  <a:srgbClr val="007E87"/>
                </a:solidFill>
                <a:latin typeface="Aptos"/>
                <a:ea typeface="Aptos"/>
                <a:cs typeface="Aptos"/>
              </a:defRPr>
            </a:lvl7pPr>
            <a:lvl8pPr algn="l">
              <a:defRPr sz="1725" b="1">
                <a:solidFill>
                  <a:srgbClr val="007E87"/>
                </a:solidFill>
                <a:latin typeface="Aptos"/>
                <a:ea typeface="Aptos"/>
                <a:cs typeface="Aptos"/>
              </a:defRPr>
            </a:lvl8pPr>
            <a:lvl9pPr algn="l">
              <a:defRPr sz="1725" b="1">
                <a:solidFill>
                  <a:srgbClr val="007E87"/>
                </a:solidFill>
                <a:latin typeface="Aptos"/>
                <a:ea typeface="Aptos"/>
                <a:cs typeface="Aptos"/>
              </a:defRPr>
            </a:lvl9pPr>
          </a:lstStyle>
          <a:p xmlns:a="http://schemas.openxmlformats.org/drawingml/2006/main">
            <a:pPr algn="l">
              <a:defRPr sz="1725" b="1">
                <a:solidFill>
                  <a:srgbClr val="007E87"/>
                </a:solidFill>
                <a:latin typeface="Aptos"/>
                <a:ea typeface="Aptos"/>
                <a:cs typeface="Aptos"/>
              </a:defRPr>
            </a:pPr>
            <a:r>
              <a:rPr sz="1725" b="1">
                <a:solidFill>
                  <a:srgbClr val="007E87"/>
                </a:solidFill>
                <a:latin typeface="Aptos"/>
                <a:ea typeface="Aptos"/>
                <a:cs typeface="Aptos"/>
              </a:rPr>
              <a:t>Web pages and lookalike domains</a:t>
            </a:r>
          </a:p>
        </p:txBody>
      </p:sp>
      <p:sp>
        <p:nvSpPr>
          <p:cNvPr id="14" name="A familiar brand can sit on an unrelated address.">
            <a:extLst xmlns:a="http://schemas.openxmlformats.org/drawingml/2006/main">
              <a:ext uri="{FF2B5EF4-FFF2-40B4-BE49-F238E27FC236}">
                <a16:creationId xmlns:a16="http://schemas.microsoft.com/office/drawing/2014/main" id="{E7DC71C1-FC5B-4D9A-BE6D-C92D56E9DA56}"/>
              </a:ext>
            </a:extLst>
          </p:cNvPr>
          <p:cNvSpPr>
            <a:spLocks xmlns:a="http://schemas.openxmlformats.org/drawingml/2006/main" noGrp="1"/>
          </p:cNvSpPr>
          <p:nvPr/>
        </p:nvSpPr>
        <p:spPr>
          <a:xfrm xmlns:a="http://schemas.openxmlformats.org/drawingml/2006/main">
            <a:off x="5495925" y="3914775"/>
            <a:ext cx="61626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75" b="0">
                <a:solidFill>
                  <a:srgbClr val="4D6076"/>
                </a:solidFill>
                <a:latin typeface="Aptos"/>
                <a:ea typeface="Aptos"/>
                <a:cs typeface="Aptos"/>
              </a:defRPr>
            </a:defPPr>
            <a:lvl1pPr algn="l">
              <a:defRPr sz="1575" b="0">
                <a:solidFill>
                  <a:srgbClr val="4D6076"/>
                </a:solidFill>
                <a:latin typeface="Aptos"/>
                <a:ea typeface="Aptos"/>
                <a:cs typeface="Aptos"/>
              </a:defRPr>
            </a:lvl1pPr>
            <a:lvl2pPr algn="l">
              <a:defRPr sz="1575" b="0">
                <a:solidFill>
                  <a:srgbClr val="4D6076"/>
                </a:solidFill>
                <a:latin typeface="Aptos"/>
                <a:ea typeface="Aptos"/>
                <a:cs typeface="Aptos"/>
              </a:defRPr>
            </a:lvl2pPr>
            <a:lvl3pPr algn="l">
              <a:defRPr sz="1575" b="0">
                <a:solidFill>
                  <a:srgbClr val="4D6076"/>
                </a:solidFill>
                <a:latin typeface="Aptos"/>
                <a:ea typeface="Aptos"/>
                <a:cs typeface="Aptos"/>
              </a:defRPr>
            </a:lvl3pPr>
            <a:lvl4pPr algn="l">
              <a:defRPr sz="1575" b="0">
                <a:solidFill>
                  <a:srgbClr val="4D6076"/>
                </a:solidFill>
                <a:latin typeface="Aptos"/>
                <a:ea typeface="Aptos"/>
                <a:cs typeface="Aptos"/>
              </a:defRPr>
            </a:lvl4pPr>
            <a:lvl5pPr algn="l">
              <a:defRPr sz="1575" b="0">
                <a:solidFill>
                  <a:srgbClr val="4D6076"/>
                </a:solidFill>
                <a:latin typeface="Aptos"/>
                <a:ea typeface="Aptos"/>
                <a:cs typeface="Aptos"/>
              </a:defRPr>
            </a:lvl5pPr>
            <a:lvl6pPr algn="l">
              <a:defRPr sz="1575" b="0">
                <a:solidFill>
                  <a:srgbClr val="4D6076"/>
                </a:solidFill>
                <a:latin typeface="Aptos"/>
                <a:ea typeface="Aptos"/>
                <a:cs typeface="Aptos"/>
              </a:defRPr>
            </a:lvl6pPr>
            <a:lvl7pPr algn="l">
              <a:defRPr sz="1575" b="0">
                <a:solidFill>
                  <a:srgbClr val="4D6076"/>
                </a:solidFill>
                <a:latin typeface="Aptos"/>
                <a:ea typeface="Aptos"/>
                <a:cs typeface="Aptos"/>
              </a:defRPr>
            </a:lvl7pPr>
            <a:lvl8pPr algn="l">
              <a:defRPr sz="1575" b="0">
                <a:solidFill>
                  <a:srgbClr val="4D6076"/>
                </a:solidFill>
                <a:latin typeface="Aptos"/>
                <a:ea typeface="Aptos"/>
                <a:cs typeface="Aptos"/>
              </a:defRPr>
            </a:lvl8pPr>
            <a:lvl9pPr algn="l">
              <a:defRPr sz="1575" b="0">
                <a:solidFill>
                  <a:srgbClr val="4D6076"/>
                </a:solidFill>
                <a:latin typeface="Aptos"/>
                <a:ea typeface="Aptos"/>
                <a:cs typeface="Aptos"/>
              </a:defRPr>
            </a:lvl9pPr>
          </a:lstStyle>
          <a:p xmlns:a="http://schemas.openxmlformats.org/drawingml/2006/main">
            <a:pPr algn="l">
              <a:defRPr sz="1575" b="0">
                <a:solidFill>
                  <a:srgbClr val="4D6076"/>
                </a:solidFill>
                <a:latin typeface="Aptos"/>
                <a:ea typeface="Aptos"/>
                <a:cs typeface="Aptos"/>
              </a:defRPr>
            </a:pPr>
            <a:r>
              <a:rPr sz="1575" b="0">
                <a:solidFill>
                  <a:srgbClr val="4D6076"/>
                </a:solidFill>
                <a:latin typeface="Aptos"/>
                <a:ea typeface="Aptos"/>
                <a:cs typeface="Aptos"/>
              </a:rPr>
              <a:t>A familiar brand can sit on an unrelated address.</a:t>
            </a:r>
          </a:p>
        </p:txBody>
      </p:sp>
      <p:sp>
        <p:nvSpPr>
          <p:cNvPr id="15" name="Voice, QR codes and chat">
            <a:extLst xmlns:a="http://schemas.openxmlformats.org/drawingml/2006/main">
              <a:ext uri="{FF2B5EF4-FFF2-40B4-BE49-F238E27FC236}">
                <a16:creationId xmlns:a16="http://schemas.microsoft.com/office/drawing/2014/main" id="{D8B4B57D-4FCC-47B7-90C4-155AF0323ADB}"/>
              </a:ext>
            </a:extLst>
          </p:cNvPr>
          <p:cNvSpPr>
            <a:spLocks xmlns:a="http://schemas.openxmlformats.org/drawingml/2006/main" noGrp="1"/>
          </p:cNvSpPr>
          <p:nvPr/>
        </p:nvSpPr>
        <p:spPr>
          <a:xfrm xmlns:a="http://schemas.openxmlformats.org/drawingml/2006/main">
            <a:off x="5495925" y="4619625"/>
            <a:ext cx="61626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b="1">
                <a:solidFill>
                  <a:srgbClr val="003EA5"/>
                </a:solidFill>
                <a:latin typeface="Aptos"/>
                <a:ea typeface="Aptos"/>
                <a:cs typeface="Aptos"/>
              </a:defRPr>
            </a:defPPr>
            <a:lvl1pPr algn="l">
              <a:defRPr sz="1725" b="1">
                <a:solidFill>
                  <a:srgbClr val="003EA5"/>
                </a:solidFill>
                <a:latin typeface="Aptos"/>
                <a:ea typeface="Aptos"/>
                <a:cs typeface="Aptos"/>
              </a:defRPr>
            </a:lvl1pPr>
            <a:lvl2pPr algn="l">
              <a:defRPr sz="1725" b="1">
                <a:solidFill>
                  <a:srgbClr val="003EA5"/>
                </a:solidFill>
                <a:latin typeface="Aptos"/>
                <a:ea typeface="Aptos"/>
                <a:cs typeface="Aptos"/>
              </a:defRPr>
            </a:lvl2pPr>
            <a:lvl3pPr algn="l">
              <a:defRPr sz="1725" b="1">
                <a:solidFill>
                  <a:srgbClr val="003EA5"/>
                </a:solidFill>
                <a:latin typeface="Aptos"/>
                <a:ea typeface="Aptos"/>
                <a:cs typeface="Aptos"/>
              </a:defRPr>
            </a:lvl3pPr>
            <a:lvl4pPr algn="l">
              <a:defRPr sz="1725" b="1">
                <a:solidFill>
                  <a:srgbClr val="003EA5"/>
                </a:solidFill>
                <a:latin typeface="Aptos"/>
                <a:ea typeface="Aptos"/>
                <a:cs typeface="Aptos"/>
              </a:defRPr>
            </a:lvl4pPr>
            <a:lvl5pPr algn="l">
              <a:defRPr sz="1725" b="1">
                <a:solidFill>
                  <a:srgbClr val="003EA5"/>
                </a:solidFill>
                <a:latin typeface="Aptos"/>
                <a:ea typeface="Aptos"/>
                <a:cs typeface="Aptos"/>
              </a:defRPr>
            </a:lvl5pPr>
            <a:lvl6pPr algn="l">
              <a:defRPr sz="1725" b="1">
                <a:solidFill>
                  <a:srgbClr val="003EA5"/>
                </a:solidFill>
                <a:latin typeface="Aptos"/>
                <a:ea typeface="Aptos"/>
                <a:cs typeface="Aptos"/>
              </a:defRPr>
            </a:lvl6pPr>
            <a:lvl7pPr algn="l">
              <a:defRPr sz="1725" b="1">
                <a:solidFill>
                  <a:srgbClr val="003EA5"/>
                </a:solidFill>
                <a:latin typeface="Aptos"/>
                <a:ea typeface="Aptos"/>
                <a:cs typeface="Aptos"/>
              </a:defRPr>
            </a:lvl7pPr>
            <a:lvl8pPr algn="l">
              <a:defRPr sz="1725" b="1">
                <a:solidFill>
                  <a:srgbClr val="003EA5"/>
                </a:solidFill>
                <a:latin typeface="Aptos"/>
                <a:ea typeface="Aptos"/>
                <a:cs typeface="Aptos"/>
              </a:defRPr>
            </a:lvl8pPr>
            <a:lvl9pPr algn="l">
              <a:defRPr sz="1725" b="1">
                <a:solidFill>
                  <a:srgbClr val="003EA5"/>
                </a:solidFill>
                <a:latin typeface="Aptos"/>
                <a:ea typeface="Aptos"/>
                <a:cs typeface="Aptos"/>
              </a:defRPr>
            </a:lvl9pPr>
          </a:lstStyle>
          <a:p xmlns:a="http://schemas.openxmlformats.org/drawingml/2006/main">
            <a:pPr algn="l">
              <a:defRPr sz="1725" b="1">
                <a:solidFill>
                  <a:srgbClr val="003EA5"/>
                </a:solidFill>
                <a:latin typeface="Aptos"/>
                <a:ea typeface="Aptos"/>
                <a:cs typeface="Aptos"/>
              </a:defRPr>
            </a:pPr>
            <a:r>
              <a:rPr sz="1725" b="1">
                <a:solidFill>
                  <a:srgbClr val="003EA5"/>
                </a:solidFill>
                <a:latin typeface="Aptos"/>
                <a:ea typeface="Aptos"/>
                <a:cs typeface="Aptos"/>
              </a:rPr>
              <a:t>Voice, QR codes and chat</a:t>
            </a:r>
          </a:p>
        </p:txBody>
      </p:sp>
      <p:sp>
        <p:nvSpPr>
          <p:cNvPr id="16" name="Awareness needs to cover more than the inbox.">
            <a:extLst xmlns:a="http://schemas.openxmlformats.org/drawingml/2006/main">
              <a:ext uri="{FF2B5EF4-FFF2-40B4-BE49-F238E27FC236}">
                <a16:creationId xmlns:a16="http://schemas.microsoft.com/office/drawing/2014/main" id="{898E8CD1-9FF1-4154-BE36-9905A05B47D3}"/>
              </a:ext>
            </a:extLst>
          </p:cNvPr>
          <p:cNvSpPr>
            <a:spLocks xmlns:a="http://schemas.openxmlformats.org/drawingml/2006/main" noGrp="1"/>
          </p:cNvSpPr>
          <p:nvPr/>
        </p:nvSpPr>
        <p:spPr>
          <a:xfrm xmlns:a="http://schemas.openxmlformats.org/drawingml/2006/main">
            <a:off x="5495925" y="5048250"/>
            <a:ext cx="61626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75" b="0">
                <a:solidFill>
                  <a:srgbClr val="4D6076"/>
                </a:solidFill>
                <a:latin typeface="Aptos"/>
                <a:ea typeface="Aptos"/>
                <a:cs typeface="Aptos"/>
              </a:defRPr>
            </a:defPPr>
            <a:lvl1pPr algn="l">
              <a:defRPr sz="1575" b="0">
                <a:solidFill>
                  <a:srgbClr val="4D6076"/>
                </a:solidFill>
                <a:latin typeface="Aptos"/>
                <a:ea typeface="Aptos"/>
                <a:cs typeface="Aptos"/>
              </a:defRPr>
            </a:lvl1pPr>
            <a:lvl2pPr algn="l">
              <a:defRPr sz="1575" b="0">
                <a:solidFill>
                  <a:srgbClr val="4D6076"/>
                </a:solidFill>
                <a:latin typeface="Aptos"/>
                <a:ea typeface="Aptos"/>
                <a:cs typeface="Aptos"/>
              </a:defRPr>
            </a:lvl2pPr>
            <a:lvl3pPr algn="l">
              <a:defRPr sz="1575" b="0">
                <a:solidFill>
                  <a:srgbClr val="4D6076"/>
                </a:solidFill>
                <a:latin typeface="Aptos"/>
                <a:ea typeface="Aptos"/>
                <a:cs typeface="Aptos"/>
              </a:defRPr>
            </a:lvl3pPr>
            <a:lvl4pPr algn="l">
              <a:defRPr sz="1575" b="0">
                <a:solidFill>
                  <a:srgbClr val="4D6076"/>
                </a:solidFill>
                <a:latin typeface="Aptos"/>
                <a:ea typeface="Aptos"/>
                <a:cs typeface="Aptos"/>
              </a:defRPr>
            </a:lvl4pPr>
            <a:lvl5pPr algn="l">
              <a:defRPr sz="1575" b="0">
                <a:solidFill>
                  <a:srgbClr val="4D6076"/>
                </a:solidFill>
                <a:latin typeface="Aptos"/>
                <a:ea typeface="Aptos"/>
                <a:cs typeface="Aptos"/>
              </a:defRPr>
            </a:lvl5pPr>
            <a:lvl6pPr algn="l">
              <a:defRPr sz="1575" b="0">
                <a:solidFill>
                  <a:srgbClr val="4D6076"/>
                </a:solidFill>
                <a:latin typeface="Aptos"/>
                <a:ea typeface="Aptos"/>
                <a:cs typeface="Aptos"/>
              </a:defRPr>
            </a:lvl6pPr>
            <a:lvl7pPr algn="l">
              <a:defRPr sz="1575" b="0">
                <a:solidFill>
                  <a:srgbClr val="4D6076"/>
                </a:solidFill>
                <a:latin typeface="Aptos"/>
                <a:ea typeface="Aptos"/>
                <a:cs typeface="Aptos"/>
              </a:defRPr>
            </a:lvl7pPr>
            <a:lvl8pPr algn="l">
              <a:defRPr sz="1575" b="0">
                <a:solidFill>
                  <a:srgbClr val="4D6076"/>
                </a:solidFill>
                <a:latin typeface="Aptos"/>
                <a:ea typeface="Aptos"/>
                <a:cs typeface="Aptos"/>
              </a:defRPr>
            </a:lvl8pPr>
            <a:lvl9pPr algn="l">
              <a:defRPr sz="1575" b="0">
                <a:solidFill>
                  <a:srgbClr val="4D6076"/>
                </a:solidFill>
                <a:latin typeface="Aptos"/>
                <a:ea typeface="Aptos"/>
                <a:cs typeface="Aptos"/>
              </a:defRPr>
            </a:lvl9pPr>
          </a:lstStyle>
          <a:p xmlns:a="http://schemas.openxmlformats.org/drawingml/2006/main">
            <a:pPr algn="l">
              <a:defRPr sz="1575" b="0">
                <a:solidFill>
                  <a:srgbClr val="4D6076"/>
                </a:solidFill>
                <a:latin typeface="Aptos"/>
                <a:ea typeface="Aptos"/>
                <a:cs typeface="Aptos"/>
              </a:defRPr>
            </a:pPr>
            <a:r>
              <a:rPr sz="1575" b="0">
                <a:solidFill>
                  <a:srgbClr val="4D6076"/>
                </a:solidFill>
                <a:latin typeface="Aptos"/>
                <a:ea typeface="Aptos"/>
                <a:cs typeface="Aptos"/>
              </a:rPr>
              <a:t>Awareness needs to cover more than the inbox.</a:t>
            </a:r>
          </a:p>
        </p:txBody>
      </p:sp>
      <p:sp>
        <p:nvSpPr>
          <p:cNvPr id="17" name="Source: Verizon 2025 DBIR Executive Summary. A human element is not the same as ">
            <a:extLst xmlns:a="http://schemas.openxmlformats.org/drawingml/2006/main">
              <a:ext uri="{FF2B5EF4-FFF2-40B4-BE49-F238E27FC236}">
                <a16:creationId xmlns:a16="http://schemas.microsoft.com/office/drawing/2014/main" id="{8944E3D0-E34E-4749-B742-31038778F336}"/>
              </a:ext>
            </a:extLst>
          </p:cNvPr>
          <p:cNvSpPr>
            <a:spLocks xmlns:a="http://schemas.openxmlformats.org/drawingml/2006/main" noGrp="1"/>
          </p:cNvSpPr>
          <p:nvPr/>
        </p:nvSpPr>
        <p:spPr>
          <a:xfrm xmlns:a="http://schemas.openxmlformats.org/drawingml/2006/main">
            <a:off x="533400" y="6038850"/>
            <a:ext cx="11125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0">
                <a:solidFill>
                  <a:srgbClr val="4D6076"/>
                </a:solidFill>
                <a:latin typeface="Aptos"/>
                <a:ea typeface="Aptos"/>
                <a:cs typeface="Aptos"/>
              </a:defRPr>
            </a:defPPr>
            <a:lvl1pPr algn="l">
              <a:defRPr sz="1125" b="0">
                <a:solidFill>
                  <a:srgbClr val="4D6076"/>
                </a:solidFill>
                <a:latin typeface="Aptos"/>
                <a:ea typeface="Aptos"/>
                <a:cs typeface="Aptos"/>
              </a:defRPr>
            </a:lvl1pPr>
            <a:lvl2pPr algn="l">
              <a:defRPr sz="1125" b="0">
                <a:solidFill>
                  <a:srgbClr val="4D6076"/>
                </a:solidFill>
                <a:latin typeface="Aptos"/>
                <a:ea typeface="Aptos"/>
                <a:cs typeface="Aptos"/>
              </a:defRPr>
            </a:lvl2pPr>
            <a:lvl3pPr algn="l">
              <a:defRPr sz="1125" b="0">
                <a:solidFill>
                  <a:srgbClr val="4D6076"/>
                </a:solidFill>
                <a:latin typeface="Aptos"/>
                <a:ea typeface="Aptos"/>
                <a:cs typeface="Aptos"/>
              </a:defRPr>
            </a:lvl3pPr>
            <a:lvl4pPr algn="l">
              <a:defRPr sz="1125" b="0">
                <a:solidFill>
                  <a:srgbClr val="4D6076"/>
                </a:solidFill>
                <a:latin typeface="Aptos"/>
                <a:ea typeface="Aptos"/>
                <a:cs typeface="Aptos"/>
              </a:defRPr>
            </a:lvl4pPr>
            <a:lvl5pPr algn="l">
              <a:defRPr sz="1125" b="0">
                <a:solidFill>
                  <a:srgbClr val="4D6076"/>
                </a:solidFill>
                <a:latin typeface="Aptos"/>
                <a:ea typeface="Aptos"/>
                <a:cs typeface="Aptos"/>
              </a:defRPr>
            </a:lvl5pPr>
            <a:lvl6pPr algn="l">
              <a:defRPr sz="1125" b="0">
                <a:solidFill>
                  <a:srgbClr val="4D6076"/>
                </a:solidFill>
                <a:latin typeface="Aptos"/>
                <a:ea typeface="Aptos"/>
                <a:cs typeface="Aptos"/>
              </a:defRPr>
            </a:lvl6pPr>
            <a:lvl7pPr algn="l">
              <a:defRPr sz="1125" b="0">
                <a:solidFill>
                  <a:srgbClr val="4D6076"/>
                </a:solidFill>
                <a:latin typeface="Aptos"/>
                <a:ea typeface="Aptos"/>
                <a:cs typeface="Aptos"/>
              </a:defRPr>
            </a:lvl7pPr>
            <a:lvl8pPr algn="l">
              <a:defRPr sz="1125" b="0">
                <a:solidFill>
                  <a:srgbClr val="4D6076"/>
                </a:solidFill>
                <a:latin typeface="Aptos"/>
                <a:ea typeface="Aptos"/>
                <a:cs typeface="Aptos"/>
              </a:defRPr>
            </a:lvl8pPr>
            <a:lvl9pPr algn="l">
              <a:defRPr sz="1125" b="0">
                <a:solidFill>
                  <a:srgbClr val="4D6076"/>
                </a:solidFill>
                <a:latin typeface="Aptos"/>
                <a:ea typeface="Aptos"/>
                <a:cs typeface="Aptos"/>
              </a:defRPr>
            </a:lvl9pPr>
          </a:lstStyle>
          <a:p xmlns:a="http://schemas.openxmlformats.org/drawingml/2006/main">
            <a:pPr algn="l">
              <a:defRPr sz="1125" b="0">
                <a:solidFill>
                  <a:srgbClr val="4D6076"/>
                </a:solidFill>
                <a:latin typeface="Aptos"/>
                <a:ea typeface="Aptos"/>
                <a:cs typeface="Aptos"/>
              </a:defRPr>
            </a:pPr>
            <a:r>
              <a:rPr sz="1125" b="0">
                <a:solidFill>
                  <a:srgbClr val="4D6076"/>
                </a:solidFill>
                <a:latin typeface="Aptos"/>
                <a:ea typeface="Aptos"/>
                <a:cs typeface="Aptos"/>
              </a:rPr>
              <a:t>Source: Verizon 2025 DBIR Executive Summary. A human element is not the same as employee blame or training failure.</a:t>
            </a:r>
          </a:p>
        </p:txBody>
      </p:sp>
    </p:spTree>
    <p:extLst>
      <p:ext uri="{BB962C8B-B14F-4D97-AF65-F5344CB8AC3E}">
        <p14:creationId xmlns:p14="http://schemas.microsoft.com/office/powerpoint/2010/main" val="669192955"/>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0" name="01 / THE MEASUREMENT GAP">
            <a:extLst xmlns:a="http://schemas.openxmlformats.org/drawingml/2006/main">
              <a:ext uri="{FF2B5EF4-FFF2-40B4-BE49-F238E27FC236}">
                <a16:creationId xmlns:a16="http://schemas.microsoft.com/office/drawing/2014/main" id="{03ECD095-B0C2-473C-887B-7ACA25E2F4F6}"/>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01 / THE MEASUREMENT GAP</a:t>
            </a:r>
          </a:p>
        </p:txBody>
      </p:sp>
      <p:sp>
        <p:nvSpPr>
          <p:cNvPr id="2" name="Six distinctions that improve our awareness reporting">
            <a:extLst xmlns:a="http://schemas.openxmlformats.org/drawingml/2006/main">
              <a:ext uri="{FF2B5EF4-FFF2-40B4-BE49-F238E27FC236}">
                <a16:creationId xmlns:a16="http://schemas.microsoft.com/office/drawing/2014/main" id="{34E5EAB0-F828-4280-B676-413828F10FA3}"/>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Six distinctions that improve our awareness reporting</a:t>
            </a:r>
          </a:p>
        </p:txBody>
      </p:sp>
      <p:sp>
        <p:nvSpPr>
          <p:cNvPr id="3" name="Different measures can be useful, provided we are clear about what each one actu">
            <a:extLst xmlns:a="http://schemas.openxmlformats.org/drawingml/2006/main">
              <a:ext uri="{FF2B5EF4-FFF2-40B4-BE49-F238E27FC236}">
                <a16:creationId xmlns:a16="http://schemas.microsoft.com/office/drawing/2014/main" id="{1A00F246-9855-4A29-B585-CAAAE706BDDF}"/>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Different measures can be useful, provided we are clear about what each one actually demonstrates.</a:t>
            </a:r>
          </a:p>
        </p:txBody>
      </p:sp>
      <p:sp>
        <p:nvSpPr>
          <p:cNvPr id="4" name="">
            <a:extLst xmlns:a="http://schemas.openxmlformats.org/drawingml/2006/main">
              <a:ext uri="{FF2B5EF4-FFF2-40B4-BE49-F238E27FC236}">
                <a16:creationId xmlns:a16="http://schemas.microsoft.com/office/drawing/2014/main" id="{AE0C8581-8272-49B4-B6E7-37E7C3D20E56}"/>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E79364C4-C4CE-4D9C-B91B-25C63A736FBA}"/>
              </a:ext>
            </a:extLst>
          </p:cNvPr>
          <p:cNvPicPr>
            <a:picLocks xmlns:a="http://schemas.openxmlformats.org/drawingml/2006/main" noChangeAspect="1"/>
          </p:cNvPicPr>
          <p:nvPr/>
        </p:nvPicPr>
        <p:blipFill>
          <a:blip xmlns:r="http://schemas.openxmlformats.org/officeDocument/2006/relationships" xmlns:a="http://schemas.openxmlformats.org/drawingml/2006/main" r:embed="R718c7e24e00e41a9"/>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Scam Check">
            <a:extLst xmlns:a="http://schemas.openxmlformats.org/drawingml/2006/main">
              <a:ext uri="{FF2B5EF4-FFF2-40B4-BE49-F238E27FC236}">
                <a16:creationId xmlns:a16="http://schemas.microsoft.com/office/drawing/2014/main" id="{351AA683-45AD-413C-A413-6BD07108E33F}"/>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Scam Check</a:t>
            </a:r>
          </a:p>
        </p:txBody>
      </p:sp>
      <p:sp>
        <p:nvSpPr>
          <p:cNvPr id="7" name="03">
            <a:extLst xmlns:a="http://schemas.openxmlformats.org/drawingml/2006/main">
              <a:ext uri="{FF2B5EF4-FFF2-40B4-BE49-F238E27FC236}">
                <a16:creationId xmlns:a16="http://schemas.microsoft.com/office/drawing/2014/main" id="{3D4C248C-2CC2-47E6-A5D3-8C88DE17418A}"/>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03</a:t>
            </a:r>
          </a:p>
        </p:txBody>
      </p:sp>
      <p:sp>
        <p:nvSpPr>
          <p:cNvPr id="8" name="01">
            <a:extLst xmlns:a="http://schemas.openxmlformats.org/drawingml/2006/main">
              <a:ext uri="{FF2B5EF4-FFF2-40B4-BE49-F238E27FC236}">
                <a16:creationId xmlns:a16="http://schemas.microsoft.com/office/drawing/2014/main" id="{B963D593-38A3-46FC-9078-A8D19C9E85BC}"/>
              </a:ext>
            </a:extLst>
          </p:cNvPr>
          <p:cNvSpPr>
            <a:spLocks xmlns:a="http://schemas.openxmlformats.org/drawingml/2006/main" noGrp="1"/>
          </p:cNvSpPr>
          <p:nvPr/>
        </p:nvSpPr>
        <p:spPr>
          <a:xfrm xmlns:a="http://schemas.openxmlformats.org/drawingml/2006/main">
            <a:off x="533400" y="2295525"/>
            <a:ext cx="4667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025" b="1">
                <a:solidFill>
                  <a:srgbClr val="007E87"/>
                </a:solidFill>
                <a:latin typeface="Aptos"/>
                <a:ea typeface="Aptos"/>
                <a:cs typeface="Aptos"/>
              </a:defRPr>
            </a:defPPr>
            <a:lvl1pPr algn="l">
              <a:defRPr sz="2025" b="1">
                <a:solidFill>
                  <a:srgbClr val="007E87"/>
                </a:solidFill>
                <a:latin typeface="Aptos"/>
                <a:ea typeface="Aptos"/>
                <a:cs typeface="Aptos"/>
              </a:defRPr>
            </a:lvl1pPr>
            <a:lvl2pPr algn="l">
              <a:defRPr sz="2025" b="1">
                <a:solidFill>
                  <a:srgbClr val="007E87"/>
                </a:solidFill>
                <a:latin typeface="Aptos"/>
                <a:ea typeface="Aptos"/>
                <a:cs typeface="Aptos"/>
              </a:defRPr>
            </a:lvl2pPr>
            <a:lvl3pPr algn="l">
              <a:defRPr sz="2025" b="1">
                <a:solidFill>
                  <a:srgbClr val="007E87"/>
                </a:solidFill>
                <a:latin typeface="Aptos"/>
                <a:ea typeface="Aptos"/>
                <a:cs typeface="Aptos"/>
              </a:defRPr>
            </a:lvl3pPr>
            <a:lvl4pPr algn="l">
              <a:defRPr sz="2025" b="1">
                <a:solidFill>
                  <a:srgbClr val="007E87"/>
                </a:solidFill>
                <a:latin typeface="Aptos"/>
                <a:ea typeface="Aptos"/>
                <a:cs typeface="Aptos"/>
              </a:defRPr>
            </a:lvl4pPr>
            <a:lvl5pPr algn="l">
              <a:defRPr sz="2025" b="1">
                <a:solidFill>
                  <a:srgbClr val="007E87"/>
                </a:solidFill>
                <a:latin typeface="Aptos"/>
                <a:ea typeface="Aptos"/>
                <a:cs typeface="Aptos"/>
              </a:defRPr>
            </a:lvl5pPr>
            <a:lvl6pPr algn="l">
              <a:defRPr sz="2025" b="1">
                <a:solidFill>
                  <a:srgbClr val="007E87"/>
                </a:solidFill>
                <a:latin typeface="Aptos"/>
                <a:ea typeface="Aptos"/>
                <a:cs typeface="Aptos"/>
              </a:defRPr>
            </a:lvl6pPr>
            <a:lvl7pPr algn="l">
              <a:defRPr sz="2025" b="1">
                <a:solidFill>
                  <a:srgbClr val="007E87"/>
                </a:solidFill>
                <a:latin typeface="Aptos"/>
                <a:ea typeface="Aptos"/>
                <a:cs typeface="Aptos"/>
              </a:defRPr>
            </a:lvl7pPr>
            <a:lvl8pPr algn="l">
              <a:defRPr sz="2025" b="1">
                <a:solidFill>
                  <a:srgbClr val="007E87"/>
                </a:solidFill>
                <a:latin typeface="Aptos"/>
                <a:ea typeface="Aptos"/>
                <a:cs typeface="Aptos"/>
              </a:defRPr>
            </a:lvl8pPr>
            <a:lvl9pPr algn="l">
              <a:defRPr sz="2025" b="1">
                <a:solidFill>
                  <a:srgbClr val="007E87"/>
                </a:solidFill>
                <a:latin typeface="Aptos"/>
                <a:ea typeface="Aptos"/>
                <a:cs typeface="Aptos"/>
              </a:defRPr>
            </a:lvl9pPr>
          </a:lstStyle>
          <a:p xmlns:a="http://schemas.openxmlformats.org/drawingml/2006/main">
            <a:pPr algn="l">
              <a:defRPr sz="2025" b="1">
                <a:solidFill>
                  <a:srgbClr val="007E87"/>
                </a:solidFill>
                <a:latin typeface="Aptos"/>
                <a:ea typeface="Aptos"/>
                <a:cs typeface="Aptos"/>
              </a:defRPr>
            </a:pPr>
            <a:r>
              <a:rPr sz="2025" b="1">
                <a:solidFill>
                  <a:srgbClr val="007E87"/>
                </a:solidFill>
                <a:latin typeface="Aptos"/>
                <a:ea typeface="Aptos"/>
                <a:cs typeface="Aptos"/>
              </a:rPr>
              <a:t>01</a:t>
            </a:r>
          </a:p>
        </p:txBody>
      </p:sp>
      <p:sp>
        <p:nvSpPr>
          <p:cNvPr id="9" name="Participation">
            <a:extLst xmlns:a="http://schemas.openxmlformats.org/drawingml/2006/main">
              <a:ext uri="{FF2B5EF4-FFF2-40B4-BE49-F238E27FC236}">
                <a16:creationId xmlns:a16="http://schemas.microsoft.com/office/drawing/2014/main" id="{5E20A217-59E8-4BAC-966D-25B0B56D9203}"/>
              </a:ext>
            </a:extLst>
          </p:cNvPr>
          <p:cNvSpPr>
            <a:spLocks xmlns:a="http://schemas.openxmlformats.org/drawingml/2006/main" noGrp="1"/>
          </p:cNvSpPr>
          <p:nvPr/>
        </p:nvSpPr>
        <p:spPr>
          <a:xfrm xmlns:a="http://schemas.openxmlformats.org/drawingml/2006/main">
            <a:off x="1143000" y="2295525"/>
            <a:ext cx="4572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88" b="1">
                <a:solidFill>
                  <a:srgbClr val="14263F"/>
                </a:solidFill>
                <a:latin typeface="Aptos"/>
                <a:ea typeface="Aptos"/>
                <a:cs typeface="Aptos"/>
              </a:defRPr>
            </a:defPPr>
            <a:lvl1pPr algn="l">
              <a:defRPr sz="1688" b="1">
                <a:solidFill>
                  <a:srgbClr val="14263F"/>
                </a:solidFill>
                <a:latin typeface="Aptos"/>
                <a:ea typeface="Aptos"/>
                <a:cs typeface="Aptos"/>
              </a:defRPr>
            </a:lvl1pPr>
            <a:lvl2pPr algn="l">
              <a:defRPr sz="1688" b="1">
                <a:solidFill>
                  <a:srgbClr val="14263F"/>
                </a:solidFill>
                <a:latin typeface="Aptos"/>
                <a:ea typeface="Aptos"/>
                <a:cs typeface="Aptos"/>
              </a:defRPr>
            </a:lvl2pPr>
            <a:lvl3pPr algn="l">
              <a:defRPr sz="1688" b="1">
                <a:solidFill>
                  <a:srgbClr val="14263F"/>
                </a:solidFill>
                <a:latin typeface="Aptos"/>
                <a:ea typeface="Aptos"/>
                <a:cs typeface="Aptos"/>
              </a:defRPr>
            </a:lvl3pPr>
            <a:lvl4pPr algn="l">
              <a:defRPr sz="1688" b="1">
                <a:solidFill>
                  <a:srgbClr val="14263F"/>
                </a:solidFill>
                <a:latin typeface="Aptos"/>
                <a:ea typeface="Aptos"/>
                <a:cs typeface="Aptos"/>
              </a:defRPr>
            </a:lvl4pPr>
            <a:lvl5pPr algn="l">
              <a:defRPr sz="1688" b="1">
                <a:solidFill>
                  <a:srgbClr val="14263F"/>
                </a:solidFill>
                <a:latin typeface="Aptos"/>
                <a:ea typeface="Aptos"/>
                <a:cs typeface="Aptos"/>
              </a:defRPr>
            </a:lvl5pPr>
            <a:lvl6pPr algn="l">
              <a:defRPr sz="1688" b="1">
                <a:solidFill>
                  <a:srgbClr val="14263F"/>
                </a:solidFill>
                <a:latin typeface="Aptos"/>
                <a:ea typeface="Aptos"/>
                <a:cs typeface="Aptos"/>
              </a:defRPr>
            </a:lvl6pPr>
            <a:lvl7pPr algn="l">
              <a:defRPr sz="1688" b="1">
                <a:solidFill>
                  <a:srgbClr val="14263F"/>
                </a:solidFill>
                <a:latin typeface="Aptos"/>
                <a:ea typeface="Aptos"/>
                <a:cs typeface="Aptos"/>
              </a:defRPr>
            </a:lvl7pPr>
            <a:lvl8pPr algn="l">
              <a:defRPr sz="1688" b="1">
                <a:solidFill>
                  <a:srgbClr val="14263F"/>
                </a:solidFill>
                <a:latin typeface="Aptos"/>
                <a:ea typeface="Aptos"/>
                <a:cs typeface="Aptos"/>
              </a:defRPr>
            </a:lvl8pPr>
            <a:lvl9pPr algn="l">
              <a:defRPr sz="1688" b="1">
                <a:solidFill>
                  <a:srgbClr val="14263F"/>
                </a:solidFill>
                <a:latin typeface="Aptos"/>
                <a:ea typeface="Aptos"/>
                <a:cs typeface="Aptos"/>
              </a:defRPr>
            </a:lvl9pPr>
          </a:lstStyle>
          <a:p xmlns:a="http://schemas.openxmlformats.org/drawingml/2006/main">
            <a:pPr algn="l">
              <a:defRPr sz="1688" b="1">
                <a:solidFill>
                  <a:srgbClr val="14263F"/>
                </a:solidFill>
                <a:latin typeface="Aptos"/>
                <a:ea typeface="Aptos"/>
                <a:cs typeface="Aptos"/>
              </a:defRPr>
            </a:pPr>
            <a:r>
              <a:rPr sz="1688" b="1">
                <a:solidFill>
                  <a:srgbClr val="14263F"/>
                </a:solidFill>
                <a:latin typeface="Aptos"/>
                <a:ea typeface="Aptos"/>
                <a:cs typeface="Aptos"/>
              </a:rPr>
              <a:t>Participation</a:t>
            </a:r>
          </a:p>
        </p:txBody>
      </p:sp>
      <p:sp>
        <p:nvSpPr>
          <p:cNvPr id="10" name="Someone who has not started is a separate group, not evidence of a correct decis">
            <a:extLst xmlns:a="http://schemas.openxmlformats.org/drawingml/2006/main">
              <a:ext uri="{FF2B5EF4-FFF2-40B4-BE49-F238E27FC236}">
                <a16:creationId xmlns:a16="http://schemas.microsoft.com/office/drawing/2014/main" id="{E13A9C7A-F4C1-4468-8EBE-5057EE5184F8}"/>
              </a:ext>
            </a:extLst>
          </p:cNvPr>
          <p:cNvSpPr>
            <a:spLocks xmlns:a="http://schemas.openxmlformats.org/drawingml/2006/main" noGrp="1"/>
          </p:cNvSpPr>
          <p:nvPr/>
        </p:nvSpPr>
        <p:spPr>
          <a:xfrm xmlns:a="http://schemas.openxmlformats.org/drawingml/2006/main">
            <a:off x="1143000" y="2705100"/>
            <a:ext cx="4572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Someone who has not started is a separate group, not evidence of a correct decision.</a:t>
            </a:r>
          </a:p>
        </p:txBody>
      </p:sp>
      <p:sp>
        <p:nvSpPr>
          <p:cNvPr id="11" name="">
            <a:extLst xmlns:a="http://schemas.openxmlformats.org/drawingml/2006/main">
              <a:ext uri="{FF2B5EF4-FFF2-40B4-BE49-F238E27FC236}">
                <a16:creationId xmlns:a16="http://schemas.microsoft.com/office/drawing/2014/main" id="{8D685FAB-8DAE-4D5D-B24E-E5CC309F8BCC}"/>
              </a:ext>
            </a:extLst>
          </p:cNvPr>
          <p:cNvSpPr>
            <a:spLocks xmlns:a="http://schemas.openxmlformats.org/drawingml/2006/main" noGrp="1"/>
          </p:cNvSpPr>
          <p:nvPr/>
        </p:nvSpPr>
        <p:spPr>
          <a:xfrm xmlns:a="http://schemas.openxmlformats.org/drawingml/2006/main">
            <a:off x="533400" y="3400425"/>
            <a:ext cx="51816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2" name="02">
            <a:extLst xmlns:a="http://schemas.openxmlformats.org/drawingml/2006/main">
              <a:ext uri="{FF2B5EF4-FFF2-40B4-BE49-F238E27FC236}">
                <a16:creationId xmlns:a16="http://schemas.microsoft.com/office/drawing/2014/main" id="{A5E40B3D-B99E-4045-8AC6-4D2F53249C04}"/>
              </a:ext>
            </a:extLst>
          </p:cNvPr>
          <p:cNvSpPr>
            <a:spLocks xmlns:a="http://schemas.openxmlformats.org/drawingml/2006/main" noGrp="1"/>
          </p:cNvSpPr>
          <p:nvPr/>
        </p:nvSpPr>
        <p:spPr>
          <a:xfrm xmlns:a="http://schemas.openxmlformats.org/drawingml/2006/main">
            <a:off x="6477000" y="2295525"/>
            <a:ext cx="4667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025" b="1">
                <a:solidFill>
                  <a:srgbClr val="007E87"/>
                </a:solidFill>
                <a:latin typeface="Aptos"/>
                <a:ea typeface="Aptos"/>
                <a:cs typeface="Aptos"/>
              </a:defRPr>
            </a:defPPr>
            <a:lvl1pPr algn="l">
              <a:defRPr sz="2025" b="1">
                <a:solidFill>
                  <a:srgbClr val="007E87"/>
                </a:solidFill>
                <a:latin typeface="Aptos"/>
                <a:ea typeface="Aptos"/>
                <a:cs typeface="Aptos"/>
              </a:defRPr>
            </a:lvl1pPr>
            <a:lvl2pPr algn="l">
              <a:defRPr sz="2025" b="1">
                <a:solidFill>
                  <a:srgbClr val="007E87"/>
                </a:solidFill>
                <a:latin typeface="Aptos"/>
                <a:ea typeface="Aptos"/>
                <a:cs typeface="Aptos"/>
              </a:defRPr>
            </a:lvl2pPr>
            <a:lvl3pPr algn="l">
              <a:defRPr sz="2025" b="1">
                <a:solidFill>
                  <a:srgbClr val="007E87"/>
                </a:solidFill>
                <a:latin typeface="Aptos"/>
                <a:ea typeface="Aptos"/>
                <a:cs typeface="Aptos"/>
              </a:defRPr>
            </a:lvl3pPr>
            <a:lvl4pPr algn="l">
              <a:defRPr sz="2025" b="1">
                <a:solidFill>
                  <a:srgbClr val="007E87"/>
                </a:solidFill>
                <a:latin typeface="Aptos"/>
                <a:ea typeface="Aptos"/>
                <a:cs typeface="Aptos"/>
              </a:defRPr>
            </a:lvl4pPr>
            <a:lvl5pPr algn="l">
              <a:defRPr sz="2025" b="1">
                <a:solidFill>
                  <a:srgbClr val="007E87"/>
                </a:solidFill>
                <a:latin typeface="Aptos"/>
                <a:ea typeface="Aptos"/>
                <a:cs typeface="Aptos"/>
              </a:defRPr>
            </a:lvl5pPr>
            <a:lvl6pPr algn="l">
              <a:defRPr sz="2025" b="1">
                <a:solidFill>
                  <a:srgbClr val="007E87"/>
                </a:solidFill>
                <a:latin typeface="Aptos"/>
                <a:ea typeface="Aptos"/>
                <a:cs typeface="Aptos"/>
              </a:defRPr>
            </a:lvl6pPr>
            <a:lvl7pPr algn="l">
              <a:defRPr sz="2025" b="1">
                <a:solidFill>
                  <a:srgbClr val="007E87"/>
                </a:solidFill>
                <a:latin typeface="Aptos"/>
                <a:ea typeface="Aptos"/>
                <a:cs typeface="Aptos"/>
              </a:defRPr>
            </a:lvl7pPr>
            <a:lvl8pPr algn="l">
              <a:defRPr sz="2025" b="1">
                <a:solidFill>
                  <a:srgbClr val="007E87"/>
                </a:solidFill>
                <a:latin typeface="Aptos"/>
                <a:ea typeface="Aptos"/>
                <a:cs typeface="Aptos"/>
              </a:defRPr>
            </a:lvl8pPr>
            <a:lvl9pPr algn="l">
              <a:defRPr sz="2025" b="1">
                <a:solidFill>
                  <a:srgbClr val="007E87"/>
                </a:solidFill>
                <a:latin typeface="Aptos"/>
                <a:ea typeface="Aptos"/>
                <a:cs typeface="Aptos"/>
              </a:defRPr>
            </a:lvl9pPr>
          </a:lstStyle>
          <a:p xmlns:a="http://schemas.openxmlformats.org/drawingml/2006/main">
            <a:pPr algn="l">
              <a:defRPr sz="2025" b="1">
                <a:solidFill>
                  <a:srgbClr val="007E87"/>
                </a:solidFill>
                <a:latin typeface="Aptos"/>
                <a:ea typeface="Aptos"/>
                <a:cs typeface="Aptos"/>
              </a:defRPr>
            </a:pPr>
            <a:r>
              <a:rPr sz="2025" b="1">
                <a:solidFill>
                  <a:srgbClr val="007E87"/>
                </a:solidFill>
                <a:latin typeface="Aptos"/>
                <a:ea typeface="Aptos"/>
                <a:cs typeface="Aptos"/>
              </a:rPr>
              <a:t>02</a:t>
            </a:r>
          </a:p>
        </p:txBody>
      </p:sp>
      <p:sp>
        <p:nvSpPr>
          <p:cNvPr id="13" name="Opens and decisions">
            <a:extLst xmlns:a="http://schemas.openxmlformats.org/drawingml/2006/main">
              <a:ext uri="{FF2B5EF4-FFF2-40B4-BE49-F238E27FC236}">
                <a16:creationId xmlns:a16="http://schemas.microsoft.com/office/drawing/2014/main" id="{2887F71C-09B4-4D6A-8CBA-B24B2C3C74A6}"/>
              </a:ext>
            </a:extLst>
          </p:cNvPr>
          <p:cNvSpPr>
            <a:spLocks xmlns:a="http://schemas.openxmlformats.org/drawingml/2006/main" noGrp="1"/>
          </p:cNvSpPr>
          <p:nvPr/>
        </p:nvSpPr>
        <p:spPr>
          <a:xfrm xmlns:a="http://schemas.openxmlformats.org/drawingml/2006/main">
            <a:off x="7086600" y="2295525"/>
            <a:ext cx="4572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88" b="1">
                <a:solidFill>
                  <a:srgbClr val="14263F"/>
                </a:solidFill>
                <a:latin typeface="Aptos"/>
                <a:ea typeface="Aptos"/>
                <a:cs typeface="Aptos"/>
              </a:defRPr>
            </a:defPPr>
            <a:lvl1pPr algn="l">
              <a:defRPr sz="1688" b="1">
                <a:solidFill>
                  <a:srgbClr val="14263F"/>
                </a:solidFill>
                <a:latin typeface="Aptos"/>
                <a:ea typeface="Aptos"/>
                <a:cs typeface="Aptos"/>
              </a:defRPr>
            </a:lvl1pPr>
            <a:lvl2pPr algn="l">
              <a:defRPr sz="1688" b="1">
                <a:solidFill>
                  <a:srgbClr val="14263F"/>
                </a:solidFill>
                <a:latin typeface="Aptos"/>
                <a:ea typeface="Aptos"/>
                <a:cs typeface="Aptos"/>
              </a:defRPr>
            </a:lvl2pPr>
            <a:lvl3pPr algn="l">
              <a:defRPr sz="1688" b="1">
                <a:solidFill>
                  <a:srgbClr val="14263F"/>
                </a:solidFill>
                <a:latin typeface="Aptos"/>
                <a:ea typeface="Aptos"/>
                <a:cs typeface="Aptos"/>
              </a:defRPr>
            </a:lvl3pPr>
            <a:lvl4pPr algn="l">
              <a:defRPr sz="1688" b="1">
                <a:solidFill>
                  <a:srgbClr val="14263F"/>
                </a:solidFill>
                <a:latin typeface="Aptos"/>
                <a:ea typeface="Aptos"/>
                <a:cs typeface="Aptos"/>
              </a:defRPr>
            </a:lvl4pPr>
            <a:lvl5pPr algn="l">
              <a:defRPr sz="1688" b="1">
                <a:solidFill>
                  <a:srgbClr val="14263F"/>
                </a:solidFill>
                <a:latin typeface="Aptos"/>
                <a:ea typeface="Aptos"/>
                <a:cs typeface="Aptos"/>
              </a:defRPr>
            </a:lvl5pPr>
            <a:lvl6pPr algn="l">
              <a:defRPr sz="1688" b="1">
                <a:solidFill>
                  <a:srgbClr val="14263F"/>
                </a:solidFill>
                <a:latin typeface="Aptos"/>
                <a:ea typeface="Aptos"/>
                <a:cs typeface="Aptos"/>
              </a:defRPr>
            </a:lvl6pPr>
            <a:lvl7pPr algn="l">
              <a:defRPr sz="1688" b="1">
                <a:solidFill>
                  <a:srgbClr val="14263F"/>
                </a:solidFill>
                <a:latin typeface="Aptos"/>
                <a:ea typeface="Aptos"/>
                <a:cs typeface="Aptos"/>
              </a:defRPr>
            </a:lvl7pPr>
            <a:lvl8pPr algn="l">
              <a:defRPr sz="1688" b="1">
                <a:solidFill>
                  <a:srgbClr val="14263F"/>
                </a:solidFill>
                <a:latin typeface="Aptos"/>
                <a:ea typeface="Aptos"/>
                <a:cs typeface="Aptos"/>
              </a:defRPr>
            </a:lvl8pPr>
            <a:lvl9pPr algn="l">
              <a:defRPr sz="1688" b="1">
                <a:solidFill>
                  <a:srgbClr val="14263F"/>
                </a:solidFill>
                <a:latin typeface="Aptos"/>
                <a:ea typeface="Aptos"/>
                <a:cs typeface="Aptos"/>
              </a:defRPr>
            </a:lvl9pPr>
          </a:lstStyle>
          <a:p xmlns:a="http://schemas.openxmlformats.org/drawingml/2006/main">
            <a:pPr algn="l">
              <a:defRPr sz="1688" b="1">
                <a:solidFill>
                  <a:srgbClr val="14263F"/>
                </a:solidFill>
                <a:latin typeface="Aptos"/>
                <a:ea typeface="Aptos"/>
                <a:cs typeface="Aptos"/>
              </a:defRPr>
            </a:pPr>
            <a:r>
              <a:rPr sz="1688" b="1">
                <a:solidFill>
                  <a:srgbClr val="14263F"/>
                </a:solidFill>
                <a:latin typeface="Aptos"/>
                <a:ea typeface="Aptos"/>
                <a:cs typeface="Aptos"/>
              </a:rPr>
              <a:t>Opens and decisions</a:t>
            </a:r>
          </a:p>
        </p:txBody>
      </p:sp>
      <p:sp>
        <p:nvSpPr>
          <p:cNvPr id="14" name="A recorded open may come from a preview or scanner. An answer is an explicit cho">
            <a:extLst xmlns:a="http://schemas.openxmlformats.org/drawingml/2006/main">
              <a:ext uri="{FF2B5EF4-FFF2-40B4-BE49-F238E27FC236}">
                <a16:creationId xmlns:a16="http://schemas.microsoft.com/office/drawing/2014/main" id="{24B35347-C266-4547-A3BD-115FCFE6139E}"/>
              </a:ext>
            </a:extLst>
          </p:cNvPr>
          <p:cNvSpPr>
            <a:spLocks xmlns:a="http://schemas.openxmlformats.org/drawingml/2006/main" noGrp="1"/>
          </p:cNvSpPr>
          <p:nvPr/>
        </p:nvSpPr>
        <p:spPr>
          <a:xfrm xmlns:a="http://schemas.openxmlformats.org/drawingml/2006/main">
            <a:off x="7086600" y="2705100"/>
            <a:ext cx="4572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A recorded open may come from a preview or scanner. An answer is an explicit choice.</a:t>
            </a:r>
          </a:p>
        </p:txBody>
      </p:sp>
      <p:sp>
        <p:nvSpPr>
          <p:cNvPr id="15" name="">
            <a:extLst xmlns:a="http://schemas.openxmlformats.org/drawingml/2006/main">
              <a:ext uri="{FF2B5EF4-FFF2-40B4-BE49-F238E27FC236}">
                <a16:creationId xmlns:a16="http://schemas.microsoft.com/office/drawing/2014/main" id="{66DD26E9-ADB4-4674-83A7-A218209F9E1B}"/>
              </a:ext>
            </a:extLst>
          </p:cNvPr>
          <p:cNvSpPr>
            <a:spLocks xmlns:a="http://schemas.openxmlformats.org/drawingml/2006/main" noGrp="1"/>
          </p:cNvSpPr>
          <p:nvPr/>
        </p:nvSpPr>
        <p:spPr>
          <a:xfrm xmlns:a="http://schemas.openxmlformats.org/drawingml/2006/main">
            <a:off x="6477000" y="3400425"/>
            <a:ext cx="51816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6" name="03">
            <a:extLst xmlns:a="http://schemas.openxmlformats.org/drawingml/2006/main">
              <a:ext uri="{FF2B5EF4-FFF2-40B4-BE49-F238E27FC236}">
                <a16:creationId xmlns:a16="http://schemas.microsoft.com/office/drawing/2014/main" id="{3FC4B997-000C-4F5E-8C42-81A986B2DE70}"/>
              </a:ext>
            </a:extLst>
          </p:cNvPr>
          <p:cNvSpPr>
            <a:spLocks xmlns:a="http://schemas.openxmlformats.org/drawingml/2006/main" noGrp="1"/>
          </p:cNvSpPr>
          <p:nvPr/>
        </p:nvSpPr>
        <p:spPr>
          <a:xfrm xmlns:a="http://schemas.openxmlformats.org/drawingml/2006/main">
            <a:off x="533400" y="3514725"/>
            <a:ext cx="4667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025" b="1">
                <a:solidFill>
                  <a:srgbClr val="007E87"/>
                </a:solidFill>
                <a:latin typeface="Aptos"/>
                <a:ea typeface="Aptos"/>
                <a:cs typeface="Aptos"/>
              </a:defRPr>
            </a:defPPr>
            <a:lvl1pPr algn="l">
              <a:defRPr sz="2025" b="1">
                <a:solidFill>
                  <a:srgbClr val="007E87"/>
                </a:solidFill>
                <a:latin typeface="Aptos"/>
                <a:ea typeface="Aptos"/>
                <a:cs typeface="Aptos"/>
              </a:defRPr>
            </a:lvl1pPr>
            <a:lvl2pPr algn="l">
              <a:defRPr sz="2025" b="1">
                <a:solidFill>
                  <a:srgbClr val="007E87"/>
                </a:solidFill>
                <a:latin typeface="Aptos"/>
                <a:ea typeface="Aptos"/>
                <a:cs typeface="Aptos"/>
              </a:defRPr>
            </a:lvl2pPr>
            <a:lvl3pPr algn="l">
              <a:defRPr sz="2025" b="1">
                <a:solidFill>
                  <a:srgbClr val="007E87"/>
                </a:solidFill>
                <a:latin typeface="Aptos"/>
                <a:ea typeface="Aptos"/>
                <a:cs typeface="Aptos"/>
              </a:defRPr>
            </a:lvl3pPr>
            <a:lvl4pPr algn="l">
              <a:defRPr sz="2025" b="1">
                <a:solidFill>
                  <a:srgbClr val="007E87"/>
                </a:solidFill>
                <a:latin typeface="Aptos"/>
                <a:ea typeface="Aptos"/>
                <a:cs typeface="Aptos"/>
              </a:defRPr>
            </a:lvl4pPr>
            <a:lvl5pPr algn="l">
              <a:defRPr sz="2025" b="1">
                <a:solidFill>
                  <a:srgbClr val="007E87"/>
                </a:solidFill>
                <a:latin typeface="Aptos"/>
                <a:ea typeface="Aptos"/>
                <a:cs typeface="Aptos"/>
              </a:defRPr>
            </a:lvl5pPr>
            <a:lvl6pPr algn="l">
              <a:defRPr sz="2025" b="1">
                <a:solidFill>
                  <a:srgbClr val="007E87"/>
                </a:solidFill>
                <a:latin typeface="Aptos"/>
                <a:ea typeface="Aptos"/>
                <a:cs typeface="Aptos"/>
              </a:defRPr>
            </a:lvl6pPr>
            <a:lvl7pPr algn="l">
              <a:defRPr sz="2025" b="1">
                <a:solidFill>
                  <a:srgbClr val="007E87"/>
                </a:solidFill>
                <a:latin typeface="Aptos"/>
                <a:ea typeface="Aptos"/>
                <a:cs typeface="Aptos"/>
              </a:defRPr>
            </a:lvl7pPr>
            <a:lvl8pPr algn="l">
              <a:defRPr sz="2025" b="1">
                <a:solidFill>
                  <a:srgbClr val="007E87"/>
                </a:solidFill>
                <a:latin typeface="Aptos"/>
                <a:ea typeface="Aptos"/>
                <a:cs typeface="Aptos"/>
              </a:defRPr>
            </a:lvl8pPr>
            <a:lvl9pPr algn="l">
              <a:defRPr sz="2025" b="1">
                <a:solidFill>
                  <a:srgbClr val="007E87"/>
                </a:solidFill>
                <a:latin typeface="Aptos"/>
                <a:ea typeface="Aptos"/>
                <a:cs typeface="Aptos"/>
              </a:defRPr>
            </a:lvl9pPr>
          </a:lstStyle>
          <a:p xmlns:a="http://schemas.openxmlformats.org/drawingml/2006/main">
            <a:pPr algn="l">
              <a:defRPr sz="2025" b="1">
                <a:solidFill>
                  <a:srgbClr val="007E87"/>
                </a:solidFill>
                <a:latin typeface="Aptos"/>
                <a:ea typeface="Aptos"/>
                <a:cs typeface="Aptos"/>
              </a:defRPr>
            </a:pPr>
            <a:r>
              <a:rPr sz="2025" b="1">
                <a:solidFill>
                  <a:srgbClr val="007E87"/>
                </a:solidFill>
                <a:latin typeface="Aptos"/>
                <a:ea typeface="Aptos"/>
                <a:cs typeface="Aptos"/>
              </a:rPr>
              <a:t>03</a:t>
            </a:r>
          </a:p>
        </p:txBody>
      </p:sp>
      <p:sp>
        <p:nvSpPr>
          <p:cNvPr id="17" name="Channel coverage">
            <a:extLst xmlns:a="http://schemas.openxmlformats.org/drawingml/2006/main">
              <a:ext uri="{FF2B5EF4-FFF2-40B4-BE49-F238E27FC236}">
                <a16:creationId xmlns:a16="http://schemas.microsoft.com/office/drawing/2014/main" id="{4D826370-C972-40DC-B17B-3E63A3F83C3F}"/>
              </a:ext>
            </a:extLst>
          </p:cNvPr>
          <p:cNvSpPr>
            <a:spLocks xmlns:a="http://schemas.openxmlformats.org/drawingml/2006/main" noGrp="1"/>
          </p:cNvSpPr>
          <p:nvPr/>
        </p:nvSpPr>
        <p:spPr>
          <a:xfrm xmlns:a="http://schemas.openxmlformats.org/drawingml/2006/main">
            <a:off x="1143000" y="3514725"/>
            <a:ext cx="4572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88" b="1">
                <a:solidFill>
                  <a:srgbClr val="14263F"/>
                </a:solidFill>
                <a:latin typeface="Aptos"/>
                <a:ea typeface="Aptos"/>
                <a:cs typeface="Aptos"/>
              </a:defRPr>
            </a:defPPr>
            <a:lvl1pPr algn="l">
              <a:defRPr sz="1688" b="1">
                <a:solidFill>
                  <a:srgbClr val="14263F"/>
                </a:solidFill>
                <a:latin typeface="Aptos"/>
                <a:ea typeface="Aptos"/>
                <a:cs typeface="Aptos"/>
              </a:defRPr>
            </a:lvl1pPr>
            <a:lvl2pPr algn="l">
              <a:defRPr sz="1688" b="1">
                <a:solidFill>
                  <a:srgbClr val="14263F"/>
                </a:solidFill>
                <a:latin typeface="Aptos"/>
                <a:ea typeface="Aptos"/>
                <a:cs typeface="Aptos"/>
              </a:defRPr>
            </a:lvl2pPr>
            <a:lvl3pPr algn="l">
              <a:defRPr sz="1688" b="1">
                <a:solidFill>
                  <a:srgbClr val="14263F"/>
                </a:solidFill>
                <a:latin typeface="Aptos"/>
                <a:ea typeface="Aptos"/>
                <a:cs typeface="Aptos"/>
              </a:defRPr>
            </a:lvl3pPr>
            <a:lvl4pPr algn="l">
              <a:defRPr sz="1688" b="1">
                <a:solidFill>
                  <a:srgbClr val="14263F"/>
                </a:solidFill>
                <a:latin typeface="Aptos"/>
                <a:ea typeface="Aptos"/>
                <a:cs typeface="Aptos"/>
              </a:defRPr>
            </a:lvl4pPr>
            <a:lvl5pPr algn="l">
              <a:defRPr sz="1688" b="1">
                <a:solidFill>
                  <a:srgbClr val="14263F"/>
                </a:solidFill>
                <a:latin typeface="Aptos"/>
                <a:ea typeface="Aptos"/>
                <a:cs typeface="Aptos"/>
              </a:defRPr>
            </a:lvl5pPr>
            <a:lvl6pPr algn="l">
              <a:defRPr sz="1688" b="1">
                <a:solidFill>
                  <a:srgbClr val="14263F"/>
                </a:solidFill>
                <a:latin typeface="Aptos"/>
                <a:ea typeface="Aptos"/>
                <a:cs typeface="Aptos"/>
              </a:defRPr>
            </a:lvl6pPr>
            <a:lvl7pPr algn="l">
              <a:defRPr sz="1688" b="1">
                <a:solidFill>
                  <a:srgbClr val="14263F"/>
                </a:solidFill>
                <a:latin typeface="Aptos"/>
                <a:ea typeface="Aptos"/>
                <a:cs typeface="Aptos"/>
              </a:defRPr>
            </a:lvl7pPr>
            <a:lvl8pPr algn="l">
              <a:defRPr sz="1688" b="1">
                <a:solidFill>
                  <a:srgbClr val="14263F"/>
                </a:solidFill>
                <a:latin typeface="Aptos"/>
                <a:ea typeface="Aptos"/>
                <a:cs typeface="Aptos"/>
              </a:defRPr>
            </a:lvl8pPr>
            <a:lvl9pPr algn="l">
              <a:defRPr sz="1688" b="1">
                <a:solidFill>
                  <a:srgbClr val="14263F"/>
                </a:solidFill>
                <a:latin typeface="Aptos"/>
                <a:ea typeface="Aptos"/>
                <a:cs typeface="Aptos"/>
              </a:defRPr>
            </a:lvl9pPr>
          </a:lstStyle>
          <a:p xmlns:a="http://schemas.openxmlformats.org/drawingml/2006/main">
            <a:pPr algn="l">
              <a:defRPr sz="1688" b="1">
                <a:solidFill>
                  <a:srgbClr val="14263F"/>
                </a:solidFill>
                <a:latin typeface="Aptos"/>
                <a:ea typeface="Aptos"/>
                <a:cs typeface="Aptos"/>
              </a:defRPr>
            </a:pPr>
            <a:r>
              <a:rPr sz="1688" b="1">
                <a:solidFill>
                  <a:srgbClr val="14263F"/>
                </a:solidFill>
                <a:latin typeface="Aptos"/>
                <a:ea typeface="Aptos"/>
                <a:cs typeface="Aptos"/>
              </a:rPr>
              <a:t>Channel coverage</a:t>
            </a:r>
          </a:p>
        </p:txBody>
      </p:sp>
      <p:sp>
        <p:nvSpPr>
          <p:cNvPr id="18" name="An email exercise does not tell us everything about voice, QR, web and chat scam">
            <a:extLst xmlns:a="http://schemas.openxmlformats.org/drawingml/2006/main">
              <a:ext uri="{FF2B5EF4-FFF2-40B4-BE49-F238E27FC236}">
                <a16:creationId xmlns:a16="http://schemas.microsoft.com/office/drawing/2014/main" id="{E3AF1E5B-4FBB-4EE8-AA23-E5969CDB0C83}"/>
              </a:ext>
            </a:extLst>
          </p:cNvPr>
          <p:cNvSpPr>
            <a:spLocks xmlns:a="http://schemas.openxmlformats.org/drawingml/2006/main" noGrp="1"/>
          </p:cNvSpPr>
          <p:nvPr/>
        </p:nvSpPr>
        <p:spPr>
          <a:xfrm xmlns:a="http://schemas.openxmlformats.org/drawingml/2006/main">
            <a:off x="1143000" y="3924300"/>
            <a:ext cx="4572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An email exercise does not tell us everything about voice, QR, web and chat scams.</a:t>
            </a:r>
          </a:p>
        </p:txBody>
      </p:sp>
      <p:sp>
        <p:nvSpPr>
          <p:cNvPr id="19" name="">
            <a:extLst xmlns:a="http://schemas.openxmlformats.org/drawingml/2006/main">
              <a:ext uri="{FF2B5EF4-FFF2-40B4-BE49-F238E27FC236}">
                <a16:creationId xmlns:a16="http://schemas.microsoft.com/office/drawing/2014/main" id="{C0084E50-A323-457C-B7A4-79AA36FF3DB2}"/>
              </a:ext>
            </a:extLst>
          </p:cNvPr>
          <p:cNvSpPr>
            <a:spLocks xmlns:a="http://schemas.openxmlformats.org/drawingml/2006/main" noGrp="1"/>
          </p:cNvSpPr>
          <p:nvPr/>
        </p:nvSpPr>
        <p:spPr>
          <a:xfrm xmlns:a="http://schemas.openxmlformats.org/drawingml/2006/main">
            <a:off x="533400" y="4619625"/>
            <a:ext cx="51816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20" name="04">
            <a:extLst xmlns:a="http://schemas.openxmlformats.org/drawingml/2006/main">
              <a:ext uri="{FF2B5EF4-FFF2-40B4-BE49-F238E27FC236}">
                <a16:creationId xmlns:a16="http://schemas.microsoft.com/office/drawing/2014/main" id="{D1A351ED-5C6B-4765-A630-88A8EBB351F2}"/>
              </a:ext>
            </a:extLst>
          </p:cNvPr>
          <p:cNvSpPr>
            <a:spLocks xmlns:a="http://schemas.openxmlformats.org/drawingml/2006/main" noGrp="1"/>
          </p:cNvSpPr>
          <p:nvPr/>
        </p:nvSpPr>
        <p:spPr>
          <a:xfrm xmlns:a="http://schemas.openxmlformats.org/drawingml/2006/main">
            <a:off x="6477000" y="3514725"/>
            <a:ext cx="4667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025" b="1">
                <a:solidFill>
                  <a:srgbClr val="007E87"/>
                </a:solidFill>
                <a:latin typeface="Aptos"/>
                <a:ea typeface="Aptos"/>
                <a:cs typeface="Aptos"/>
              </a:defRPr>
            </a:defPPr>
            <a:lvl1pPr algn="l">
              <a:defRPr sz="2025" b="1">
                <a:solidFill>
                  <a:srgbClr val="007E87"/>
                </a:solidFill>
                <a:latin typeface="Aptos"/>
                <a:ea typeface="Aptos"/>
                <a:cs typeface="Aptos"/>
              </a:defRPr>
            </a:lvl1pPr>
            <a:lvl2pPr algn="l">
              <a:defRPr sz="2025" b="1">
                <a:solidFill>
                  <a:srgbClr val="007E87"/>
                </a:solidFill>
                <a:latin typeface="Aptos"/>
                <a:ea typeface="Aptos"/>
                <a:cs typeface="Aptos"/>
              </a:defRPr>
            </a:lvl2pPr>
            <a:lvl3pPr algn="l">
              <a:defRPr sz="2025" b="1">
                <a:solidFill>
                  <a:srgbClr val="007E87"/>
                </a:solidFill>
                <a:latin typeface="Aptos"/>
                <a:ea typeface="Aptos"/>
                <a:cs typeface="Aptos"/>
              </a:defRPr>
            </a:lvl3pPr>
            <a:lvl4pPr algn="l">
              <a:defRPr sz="2025" b="1">
                <a:solidFill>
                  <a:srgbClr val="007E87"/>
                </a:solidFill>
                <a:latin typeface="Aptos"/>
                <a:ea typeface="Aptos"/>
                <a:cs typeface="Aptos"/>
              </a:defRPr>
            </a:lvl4pPr>
            <a:lvl5pPr algn="l">
              <a:defRPr sz="2025" b="1">
                <a:solidFill>
                  <a:srgbClr val="007E87"/>
                </a:solidFill>
                <a:latin typeface="Aptos"/>
                <a:ea typeface="Aptos"/>
                <a:cs typeface="Aptos"/>
              </a:defRPr>
            </a:lvl5pPr>
            <a:lvl6pPr algn="l">
              <a:defRPr sz="2025" b="1">
                <a:solidFill>
                  <a:srgbClr val="007E87"/>
                </a:solidFill>
                <a:latin typeface="Aptos"/>
                <a:ea typeface="Aptos"/>
                <a:cs typeface="Aptos"/>
              </a:defRPr>
            </a:lvl6pPr>
            <a:lvl7pPr algn="l">
              <a:defRPr sz="2025" b="1">
                <a:solidFill>
                  <a:srgbClr val="007E87"/>
                </a:solidFill>
                <a:latin typeface="Aptos"/>
                <a:ea typeface="Aptos"/>
                <a:cs typeface="Aptos"/>
              </a:defRPr>
            </a:lvl7pPr>
            <a:lvl8pPr algn="l">
              <a:defRPr sz="2025" b="1">
                <a:solidFill>
                  <a:srgbClr val="007E87"/>
                </a:solidFill>
                <a:latin typeface="Aptos"/>
                <a:ea typeface="Aptos"/>
                <a:cs typeface="Aptos"/>
              </a:defRPr>
            </a:lvl8pPr>
            <a:lvl9pPr algn="l">
              <a:defRPr sz="2025" b="1">
                <a:solidFill>
                  <a:srgbClr val="007E87"/>
                </a:solidFill>
                <a:latin typeface="Aptos"/>
                <a:ea typeface="Aptos"/>
                <a:cs typeface="Aptos"/>
              </a:defRPr>
            </a:lvl9pPr>
          </a:lstStyle>
          <a:p xmlns:a="http://schemas.openxmlformats.org/drawingml/2006/main">
            <a:pPr algn="l">
              <a:defRPr sz="2025" b="1">
                <a:solidFill>
                  <a:srgbClr val="007E87"/>
                </a:solidFill>
                <a:latin typeface="Aptos"/>
                <a:ea typeface="Aptos"/>
                <a:cs typeface="Aptos"/>
              </a:defRPr>
            </a:pPr>
            <a:r>
              <a:rPr sz="2025" b="1">
                <a:solidFill>
                  <a:srgbClr val="007E87"/>
                </a:solidFill>
                <a:latin typeface="Aptos"/>
                <a:ea typeface="Aptos"/>
                <a:cs typeface="Aptos"/>
              </a:rPr>
              <a:t>04</a:t>
            </a:r>
          </a:p>
        </p:txBody>
      </p:sp>
      <p:sp>
        <p:nvSpPr>
          <p:cNvPr id="21" name="Trust and experience">
            <a:extLst xmlns:a="http://schemas.openxmlformats.org/drawingml/2006/main">
              <a:ext uri="{FF2B5EF4-FFF2-40B4-BE49-F238E27FC236}">
                <a16:creationId xmlns:a16="http://schemas.microsoft.com/office/drawing/2014/main" id="{9CF9D30A-AB11-46AB-BECE-62B20E856C6D}"/>
              </a:ext>
            </a:extLst>
          </p:cNvPr>
          <p:cNvSpPr>
            <a:spLocks xmlns:a="http://schemas.openxmlformats.org/drawingml/2006/main" noGrp="1"/>
          </p:cNvSpPr>
          <p:nvPr/>
        </p:nvSpPr>
        <p:spPr>
          <a:xfrm xmlns:a="http://schemas.openxmlformats.org/drawingml/2006/main">
            <a:off x="7086600" y="3514725"/>
            <a:ext cx="4572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88" b="1">
                <a:solidFill>
                  <a:srgbClr val="14263F"/>
                </a:solidFill>
                <a:latin typeface="Aptos"/>
                <a:ea typeface="Aptos"/>
                <a:cs typeface="Aptos"/>
              </a:defRPr>
            </a:defPPr>
            <a:lvl1pPr algn="l">
              <a:defRPr sz="1688" b="1">
                <a:solidFill>
                  <a:srgbClr val="14263F"/>
                </a:solidFill>
                <a:latin typeface="Aptos"/>
                <a:ea typeface="Aptos"/>
                <a:cs typeface="Aptos"/>
              </a:defRPr>
            </a:lvl1pPr>
            <a:lvl2pPr algn="l">
              <a:defRPr sz="1688" b="1">
                <a:solidFill>
                  <a:srgbClr val="14263F"/>
                </a:solidFill>
                <a:latin typeface="Aptos"/>
                <a:ea typeface="Aptos"/>
                <a:cs typeface="Aptos"/>
              </a:defRPr>
            </a:lvl2pPr>
            <a:lvl3pPr algn="l">
              <a:defRPr sz="1688" b="1">
                <a:solidFill>
                  <a:srgbClr val="14263F"/>
                </a:solidFill>
                <a:latin typeface="Aptos"/>
                <a:ea typeface="Aptos"/>
                <a:cs typeface="Aptos"/>
              </a:defRPr>
            </a:lvl3pPr>
            <a:lvl4pPr algn="l">
              <a:defRPr sz="1688" b="1">
                <a:solidFill>
                  <a:srgbClr val="14263F"/>
                </a:solidFill>
                <a:latin typeface="Aptos"/>
                <a:ea typeface="Aptos"/>
                <a:cs typeface="Aptos"/>
              </a:defRPr>
            </a:lvl4pPr>
            <a:lvl5pPr algn="l">
              <a:defRPr sz="1688" b="1">
                <a:solidFill>
                  <a:srgbClr val="14263F"/>
                </a:solidFill>
                <a:latin typeface="Aptos"/>
                <a:ea typeface="Aptos"/>
                <a:cs typeface="Aptos"/>
              </a:defRPr>
            </a:lvl5pPr>
            <a:lvl6pPr algn="l">
              <a:defRPr sz="1688" b="1">
                <a:solidFill>
                  <a:srgbClr val="14263F"/>
                </a:solidFill>
                <a:latin typeface="Aptos"/>
                <a:ea typeface="Aptos"/>
                <a:cs typeface="Aptos"/>
              </a:defRPr>
            </a:lvl6pPr>
            <a:lvl7pPr algn="l">
              <a:defRPr sz="1688" b="1">
                <a:solidFill>
                  <a:srgbClr val="14263F"/>
                </a:solidFill>
                <a:latin typeface="Aptos"/>
                <a:ea typeface="Aptos"/>
                <a:cs typeface="Aptos"/>
              </a:defRPr>
            </a:lvl7pPr>
            <a:lvl8pPr algn="l">
              <a:defRPr sz="1688" b="1">
                <a:solidFill>
                  <a:srgbClr val="14263F"/>
                </a:solidFill>
                <a:latin typeface="Aptos"/>
                <a:ea typeface="Aptos"/>
                <a:cs typeface="Aptos"/>
              </a:defRPr>
            </a:lvl8pPr>
            <a:lvl9pPr algn="l">
              <a:defRPr sz="1688" b="1">
                <a:solidFill>
                  <a:srgbClr val="14263F"/>
                </a:solidFill>
                <a:latin typeface="Aptos"/>
                <a:ea typeface="Aptos"/>
                <a:cs typeface="Aptos"/>
              </a:defRPr>
            </a:lvl9pPr>
          </a:lstStyle>
          <a:p xmlns:a="http://schemas.openxmlformats.org/drawingml/2006/main">
            <a:pPr algn="l">
              <a:defRPr sz="1688" b="1">
                <a:solidFill>
                  <a:srgbClr val="14263F"/>
                </a:solidFill>
                <a:latin typeface="Aptos"/>
                <a:ea typeface="Aptos"/>
                <a:cs typeface="Aptos"/>
              </a:defRPr>
            </a:pPr>
            <a:r>
              <a:rPr sz="1688" b="1">
                <a:solidFill>
                  <a:srgbClr val="14263F"/>
                </a:solidFill>
                <a:latin typeface="Aptos"/>
                <a:ea typeface="Aptos"/>
                <a:cs typeface="Aptos"/>
              </a:rPr>
              <a:t>Trust and experience</a:t>
            </a:r>
          </a:p>
        </p:txBody>
      </p:sp>
      <p:sp>
        <p:nvSpPr>
          <p:cNvPr id="22" name="An openly explained test lets people understand the purpose and use of results.">
            <a:extLst xmlns:a="http://schemas.openxmlformats.org/drawingml/2006/main">
              <a:ext uri="{FF2B5EF4-FFF2-40B4-BE49-F238E27FC236}">
                <a16:creationId xmlns:a16="http://schemas.microsoft.com/office/drawing/2014/main" id="{C94DBACE-F06D-40E7-822B-349F78D970CC}"/>
              </a:ext>
            </a:extLst>
          </p:cNvPr>
          <p:cNvSpPr>
            <a:spLocks xmlns:a="http://schemas.openxmlformats.org/drawingml/2006/main" noGrp="1"/>
          </p:cNvSpPr>
          <p:nvPr/>
        </p:nvSpPr>
        <p:spPr>
          <a:xfrm xmlns:a="http://schemas.openxmlformats.org/drawingml/2006/main">
            <a:off x="7086600" y="3924300"/>
            <a:ext cx="4572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An openly explained test lets people understand the purpose and use of results.</a:t>
            </a:r>
          </a:p>
        </p:txBody>
      </p:sp>
      <p:sp>
        <p:nvSpPr>
          <p:cNvPr id="23" name="">
            <a:extLst xmlns:a="http://schemas.openxmlformats.org/drawingml/2006/main">
              <a:ext uri="{FF2B5EF4-FFF2-40B4-BE49-F238E27FC236}">
                <a16:creationId xmlns:a16="http://schemas.microsoft.com/office/drawing/2014/main" id="{F35FA623-4DA4-47C8-8AD6-3CEB53C2E02E}"/>
              </a:ext>
            </a:extLst>
          </p:cNvPr>
          <p:cNvSpPr>
            <a:spLocks xmlns:a="http://schemas.openxmlformats.org/drawingml/2006/main" noGrp="1"/>
          </p:cNvSpPr>
          <p:nvPr/>
        </p:nvSpPr>
        <p:spPr>
          <a:xfrm xmlns:a="http://schemas.openxmlformats.org/drawingml/2006/main">
            <a:off x="6477000" y="4619625"/>
            <a:ext cx="51816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24" name="05">
            <a:extLst xmlns:a="http://schemas.openxmlformats.org/drawingml/2006/main">
              <a:ext uri="{FF2B5EF4-FFF2-40B4-BE49-F238E27FC236}">
                <a16:creationId xmlns:a16="http://schemas.microsoft.com/office/drawing/2014/main" id="{AC306D9D-A0FC-4E24-B570-B2890E70AF56}"/>
              </a:ext>
            </a:extLst>
          </p:cNvPr>
          <p:cNvSpPr>
            <a:spLocks xmlns:a="http://schemas.openxmlformats.org/drawingml/2006/main" noGrp="1"/>
          </p:cNvSpPr>
          <p:nvPr/>
        </p:nvSpPr>
        <p:spPr>
          <a:xfrm xmlns:a="http://schemas.openxmlformats.org/drawingml/2006/main">
            <a:off x="533400" y="4733925"/>
            <a:ext cx="4667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025" b="1">
                <a:solidFill>
                  <a:srgbClr val="007E87"/>
                </a:solidFill>
                <a:latin typeface="Aptos"/>
                <a:ea typeface="Aptos"/>
                <a:cs typeface="Aptos"/>
              </a:defRPr>
            </a:defPPr>
            <a:lvl1pPr algn="l">
              <a:defRPr sz="2025" b="1">
                <a:solidFill>
                  <a:srgbClr val="007E87"/>
                </a:solidFill>
                <a:latin typeface="Aptos"/>
                <a:ea typeface="Aptos"/>
                <a:cs typeface="Aptos"/>
              </a:defRPr>
            </a:lvl1pPr>
            <a:lvl2pPr algn="l">
              <a:defRPr sz="2025" b="1">
                <a:solidFill>
                  <a:srgbClr val="007E87"/>
                </a:solidFill>
                <a:latin typeface="Aptos"/>
                <a:ea typeface="Aptos"/>
                <a:cs typeface="Aptos"/>
              </a:defRPr>
            </a:lvl2pPr>
            <a:lvl3pPr algn="l">
              <a:defRPr sz="2025" b="1">
                <a:solidFill>
                  <a:srgbClr val="007E87"/>
                </a:solidFill>
                <a:latin typeface="Aptos"/>
                <a:ea typeface="Aptos"/>
                <a:cs typeface="Aptos"/>
              </a:defRPr>
            </a:lvl3pPr>
            <a:lvl4pPr algn="l">
              <a:defRPr sz="2025" b="1">
                <a:solidFill>
                  <a:srgbClr val="007E87"/>
                </a:solidFill>
                <a:latin typeface="Aptos"/>
                <a:ea typeface="Aptos"/>
                <a:cs typeface="Aptos"/>
              </a:defRPr>
            </a:lvl4pPr>
            <a:lvl5pPr algn="l">
              <a:defRPr sz="2025" b="1">
                <a:solidFill>
                  <a:srgbClr val="007E87"/>
                </a:solidFill>
                <a:latin typeface="Aptos"/>
                <a:ea typeface="Aptos"/>
                <a:cs typeface="Aptos"/>
              </a:defRPr>
            </a:lvl5pPr>
            <a:lvl6pPr algn="l">
              <a:defRPr sz="2025" b="1">
                <a:solidFill>
                  <a:srgbClr val="007E87"/>
                </a:solidFill>
                <a:latin typeface="Aptos"/>
                <a:ea typeface="Aptos"/>
                <a:cs typeface="Aptos"/>
              </a:defRPr>
            </a:lvl6pPr>
            <a:lvl7pPr algn="l">
              <a:defRPr sz="2025" b="1">
                <a:solidFill>
                  <a:srgbClr val="007E87"/>
                </a:solidFill>
                <a:latin typeface="Aptos"/>
                <a:ea typeface="Aptos"/>
                <a:cs typeface="Aptos"/>
              </a:defRPr>
            </a:lvl7pPr>
            <a:lvl8pPr algn="l">
              <a:defRPr sz="2025" b="1">
                <a:solidFill>
                  <a:srgbClr val="007E87"/>
                </a:solidFill>
                <a:latin typeface="Aptos"/>
                <a:ea typeface="Aptos"/>
                <a:cs typeface="Aptos"/>
              </a:defRPr>
            </a:lvl8pPr>
            <a:lvl9pPr algn="l">
              <a:defRPr sz="2025" b="1">
                <a:solidFill>
                  <a:srgbClr val="007E87"/>
                </a:solidFill>
                <a:latin typeface="Aptos"/>
                <a:ea typeface="Aptos"/>
                <a:cs typeface="Aptos"/>
              </a:defRPr>
            </a:lvl9pPr>
          </a:lstStyle>
          <a:p xmlns:a="http://schemas.openxmlformats.org/drawingml/2006/main">
            <a:pPr algn="l">
              <a:defRPr sz="2025" b="1">
                <a:solidFill>
                  <a:srgbClr val="007E87"/>
                </a:solidFill>
                <a:latin typeface="Aptos"/>
                <a:ea typeface="Aptos"/>
                <a:cs typeface="Aptos"/>
              </a:defRPr>
            </a:pPr>
            <a:r>
              <a:rPr sz="2025" b="1">
                <a:solidFill>
                  <a:srgbClr val="007E87"/>
                </a:solidFill>
                <a:latin typeface="Aptos"/>
                <a:ea typeface="Aptos"/>
                <a:cs typeface="Aptos"/>
              </a:rPr>
              <a:t>05</a:t>
            </a:r>
          </a:p>
        </p:txBody>
      </p:sp>
      <p:sp>
        <p:nvSpPr>
          <p:cNvPr id="25" name="Completion and competence">
            <a:extLst xmlns:a="http://schemas.openxmlformats.org/drawingml/2006/main">
              <a:ext uri="{FF2B5EF4-FFF2-40B4-BE49-F238E27FC236}">
                <a16:creationId xmlns:a16="http://schemas.microsoft.com/office/drawing/2014/main" id="{5FD46885-06AE-4FB9-BE7E-15590483205C}"/>
              </a:ext>
            </a:extLst>
          </p:cNvPr>
          <p:cNvSpPr>
            <a:spLocks xmlns:a="http://schemas.openxmlformats.org/drawingml/2006/main" noGrp="1"/>
          </p:cNvSpPr>
          <p:nvPr/>
        </p:nvSpPr>
        <p:spPr>
          <a:xfrm xmlns:a="http://schemas.openxmlformats.org/drawingml/2006/main">
            <a:off x="1143000" y="4733925"/>
            <a:ext cx="4572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88" b="1">
                <a:solidFill>
                  <a:srgbClr val="14263F"/>
                </a:solidFill>
                <a:latin typeface="Aptos"/>
                <a:ea typeface="Aptos"/>
                <a:cs typeface="Aptos"/>
              </a:defRPr>
            </a:defPPr>
            <a:lvl1pPr algn="l">
              <a:defRPr sz="1688" b="1">
                <a:solidFill>
                  <a:srgbClr val="14263F"/>
                </a:solidFill>
                <a:latin typeface="Aptos"/>
                <a:ea typeface="Aptos"/>
                <a:cs typeface="Aptos"/>
              </a:defRPr>
            </a:lvl1pPr>
            <a:lvl2pPr algn="l">
              <a:defRPr sz="1688" b="1">
                <a:solidFill>
                  <a:srgbClr val="14263F"/>
                </a:solidFill>
                <a:latin typeface="Aptos"/>
                <a:ea typeface="Aptos"/>
                <a:cs typeface="Aptos"/>
              </a:defRPr>
            </a:lvl2pPr>
            <a:lvl3pPr algn="l">
              <a:defRPr sz="1688" b="1">
                <a:solidFill>
                  <a:srgbClr val="14263F"/>
                </a:solidFill>
                <a:latin typeface="Aptos"/>
                <a:ea typeface="Aptos"/>
                <a:cs typeface="Aptos"/>
              </a:defRPr>
            </a:lvl3pPr>
            <a:lvl4pPr algn="l">
              <a:defRPr sz="1688" b="1">
                <a:solidFill>
                  <a:srgbClr val="14263F"/>
                </a:solidFill>
                <a:latin typeface="Aptos"/>
                <a:ea typeface="Aptos"/>
                <a:cs typeface="Aptos"/>
              </a:defRPr>
            </a:lvl4pPr>
            <a:lvl5pPr algn="l">
              <a:defRPr sz="1688" b="1">
                <a:solidFill>
                  <a:srgbClr val="14263F"/>
                </a:solidFill>
                <a:latin typeface="Aptos"/>
                <a:ea typeface="Aptos"/>
                <a:cs typeface="Aptos"/>
              </a:defRPr>
            </a:lvl5pPr>
            <a:lvl6pPr algn="l">
              <a:defRPr sz="1688" b="1">
                <a:solidFill>
                  <a:srgbClr val="14263F"/>
                </a:solidFill>
                <a:latin typeface="Aptos"/>
                <a:ea typeface="Aptos"/>
                <a:cs typeface="Aptos"/>
              </a:defRPr>
            </a:lvl6pPr>
            <a:lvl7pPr algn="l">
              <a:defRPr sz="1688" b="1">
                <a:solidFill>
                  <a:srgbClr val="14263F"/>
                </a:solidFill>
                <a:latin typeface="Aptos"/>
                <a:ea typeface="Aptos"/>
                <a:cs typeface="Aptos"/>
              </a:defRPr>
            </a:lvl7pPr>
            <a:lvl8pPr algn="l">
              <a:defRPr sz="1688" b="1">
                <a:solidFill>
                  <a:srgbClr val="14263F"/>
                </a:solidFill>
                <a:latin typeface="Aptos"/>
                <a:ea typeface="Aptos"/>
                <a:cs typeface="Aptos"/>
              </a:defRPr>
            </a:lvl8pPr>
            <a:lvl9pPr algn="l">
              <a:defRPr sz="1688" b="1">
                <a:solidFill>
                  <a:srgbClr val="14263F"/>
                </a:solidFill>
                <a:latin typeface="Aptos"/>
                <a:ea typeface="Aptos"/>
                <a:cs typeface="Aptos"/>
              </a:defRPr>
            </a:lvl9pPr>
          </a:lstStyle>
          <a:p xmlns:a="http://schemas.openxmlformats.org/drawingml/2006/main">
            <a:pPr algn="l">
              <a:defRPr sz="1688" b="1">
                <a:solidFill>
                  <a:srgbClr val="14263F"/>
                </a:solidFill>
                <a:latin typeface="Aptos"/>
                <a:ea typeface="Aptos"/>
                <a:cs typeface="Aptos"/>
              </a:defRPr>
            </a:pPr>
            <a:r>
              <a:rPr sz="1688" b="1">
                <a:solidFill>
                  <a:srgbClr val="14263F"/>
                </a:solidFill>
                <a:latin typeface="Aptos"/>
                <a:ea typeface="Aptos"/>
                <a:cs typeface="Aptos"/>
              </a:rPr>
              <a:t>Completion and competence</a:t>
            </a:r>
          </a:p>
        </p:txBody>
      </p:sp>
      <p:sp>
        <p:nvSpPr>
          <p:cNvPr id="26" name="A completed activity and a correct judgement are different pieces of evidence.">
            <a:extLst xmlns:a="http://schemas.openxmlformats.org/drawingml/2006/main">
              <a:ext uri="{FF2B5EF4-FFF2-40B4-BE49-F238E27FC236}">
                <a16:creationId xmlns:a16="http://schemas.microsoft.com/office/drawing/2014/main" id="{48FFE037-B1AC-439F-B6ED-C251DAC09BAA}"/>
              </a:ext>
            </a:extLst>
          </p:cNvPr>
          <p:cNvSpPr>
            <a:spLocks xmlns:a="http://schemas.openxmlformats.org/drawingml/2006/main" noGrp="1"/>
          </p:cNvSpPr>
          <p:nvPr/>
        </p:nvSpPr>
        <p:spPr>
          <a:xfrm xmlns:a="http://schemas.openxmlformats.org/drawingml/2006/main">
            <a:off x="1143000" y="5143500"/>
            <a:ext cx="4572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A completed activity and a correct judgement are different pieces of evidence.</a:t>
            </a:r>
          </a:p>
        </p:txBody>
      </p:sp>
      <p:sp>
        <p:nvSpPr>
          <p:cNvPr id="27" name="06">
            <a:extLst xmlns:a="http://schemas.openxmlformats.org/drawingml/2006/main">
              <a:ext uri="{FF2B5EF4-FFF2-40B4-BE49-F238E27FC236}">
                <a16:creationId xmlns:a16="http://schemas.microsoft.com/office/drawing/2014/main" id="{49C67665-A78E-4894-815F-84381B160F01}"/>
              </a:ext>
            </a:extLst>
          </p:cNvPr>
          <p:cNvSpPr>
            <a:spLocks xmlns:a="http://schemas.openxmlformats.org/drawingml/2006/main" noGrp="1"/>
          </p:cNvSpPr>
          <p:nvPr/>
        </p:nvSpPr>
        <p:spPr>
          <a:xfrm xmlns:a="http://schemas.openxmlformats.org/drawingml/2006/main">
            <a:off x="6477000" y="4733925"/>
            <a:ext cx="4667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025" b="1">
                <a:solidFill>
                  <a:srgbClr val="007E87"/>
                </a:solidFill>
                <a:latin typeface="Aptos"/>
                <a:ea typeface="Aptos"/>
                <a:cs typeface="Aptos"/>
              </a:defRPr>
            </a:defPPr>
            <a:lvl1pPr algn="l">
              <a:defRPr sz="2025" b="1">
                <a:solidFill>
                  <a:srgbClr val="007E87"/>
                </a:solidFill>
                <a:latin typeface="Aptos"/>
                <a:ea typeface="Aptos"/>
                <a:cs typeface="Aptos"/>
              </a:defRPr>
            </a:lvl1pPr>
            <a:lvl2pPr algn="l">
              <a:defRPr sz="2025" b="1">
                <a:solidFill>
                  <a:srgbClr val="007E87"/>
                </a:solidFill>
                <a:latin typeface="Aptos"/>
                <a:ea typeface="Aptos"/>
                <a:cs typeface="Aptos"/>
              </a:defRPr>
            </a:lvl2pPr>
            <a:lvl3pPr algn="l">
              <a:defRPr sz="2025" b="1">
                <a:solidFill>
                  <a:srgbClr val="007E87"/>
                </a:solidFill>
                <a:latin typeface="Aptos"/>
                <a:ea typeface="Aptos"/>
                <a:cs typeface="Aptos"/>
              </a:defRPr>
            </a:lvl3pPr>
            <a:lvl4pPr algn="l">
              <a:defRPr sz="2025" b="1">
                <a:solidFill>
                  <a:srgbClr val="007E87"/>
                </a:solidFill>
                <a:latin typeface="Aptos"/>
                <a:ea typeface="Aptos"/>
                <a:cs typeface="Aptos"/>
              </a:defRPr>
            </a:lvl4pPr>
            <a:lvl5pPr algn="l">
              <a:defRPr sz="2025" b="1">
                <a:solidFill>
                  <a:srgbClr val="007E87"/>
                </a:solidFill>
                <a:latin typeface="Aptos"/>
                <a:ea typeface="Aptos"/>
                <a:cs typeface="Aptos"/>
              </a:defRPr>
            </a:lvl5pPr>
            <a:lvl6pPr algn="l">
              <a:defRPr sz="2025" b="1">
                <a:solidFill>
                  <a:srgbClr val="007E87"/>
                </a:solidFill>
                <a:latin typeface="Aptos"/>
                <a:ea typeface="Aptos"/>
                <a:cs typeface="Aptos"/>
              </a:defRPr>
            </a:lvl6pPr>
            <a:lvl7pPr algn="l">
              <a:defRPr sz="2025" b="1">
                <a:solidFill>
                  <a:srgbClr val="007E87"/>
                </a:solidFill>
                <a:latin typeface="Aptos"/>
                <a:ea typeface="Aptos"/>
                <a:cs typeface="Aptos"/>
              </a:defRPr>
            </a:lvl7pPr>
            <a:lvl8pPr algn="l">
              <a:defRPr sz="2025" b="1">
                <a:solidFill>
                  <a:srgbClr val="007E87"/>
                </a:solidFill>
                <a:latin typeface="Aptos"/>
                <a:ea typeface="Aptos"/>
                <a:cs typeface="Aptos"/>
              </a:defRPr>
            </a:lvl8pPr>
            <a:lvl9pPr algn="l">
              <a:defRPr sz="2025" b="1">
                <a:solidFill>
                  <a:srgbClr val="007E87"/>
                </a:solidFill>
                <a:latin typeface="Aptos"/>
                <a:ea typeface="Aptos"/>
                <a:cs typeface="Aptos"/>
              </a:defRPr>
            </a:lvl9pPr>
          </a:lstStyle>
          <a:p xmlns:a="http://schemas.openxmlformats.org/drawingml/2006/main">
            <a:pPr algn="l">
              <a:defRPr sz="2025" b="1">
                <a:solidFill>
                  <a:srgbClr val="007E87"/>
                </a:solidFill>
                <a:latin typeface="Aptos"/>
                <a:ea typeface="Aptos"/>
                <a:cs typeface="Aptos"/>
              </a:defRPr>
            </a:pPr>
            <a:r>
              <a:rPr sz="2025" b="1">
                <a:solidFill>
                  <a:srgbClr val="007E87"/>
                </a:solidFill>
                <a:latin typeface="Aptos"/>
                <a:ea typeface="Aptos"/>
                <a:cs typeface="Aptos"/>
              </a:rPr>
              <a:t>06</a:t>
            </a:r>
          </a:p>
        </p:txBody>
      </p:sp>
      <p:sp>
        <p:nvSpPr>
          <p:cNvPr id="28" name="Change over time">
            <a:extLst xmlns:a="http://schemas.openxmlformats.org/drawingml/2006/main">
              <a:ext uri="{FF2B5EF4-FFF2-40B4-BE49-F238E27FC236}">
                <a16:creationId xmlns:a16="http://schemas.microsoft.com/office/drawing/2014/main" id="{6F3DF45A-28EE-45E9-98F1-AA0C7E27A077}"/>
              </a:ext>
            </a:extLst>
          </p:cNvPr>
          <p:cNvSpPr>
            <a:spLocks xmlns:a="http://schemas.openxmlformats.org/drawingml/2006/main" noGrp="1"/>
          </p:cNvSpPr>
          <p:nvPr/>
        </p:nvSpPr>
        <p:spPr>
          <a:xfrm xmlns:a="http://schemas.openxmlformats.org/drawingml/2006/main">
            <a:off x="7086600" y="4733925"/>
            <a:ext cx="4572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88" b="1">
                <a:solidFill>
                  <a:srgbClr val="14263F"/>
                </a:solidFill>
                <a:latin typeface="Aptos"/>
                <a:ea typeface="Aptos"/>
                <a:cs typeface="Aptos"/>
              </a:defRPr>
            </a:defPPr>
            <a:lvl1pPr algn="l">
              <a:defRPr sz="1688" b="1">
                <a:solidFill>
                  <a:srgbClr val="14263F"/>
                </a:solidFill>
                <a:latin typeface="Aptos"/>
                <a:ea typeface="Aptos"/>
                <a:cs typeface="Aptos"/>
              </a:defRPr>
            </a:lvl1pPr>
            <a:lvl2pPr algn="l">
              <a:defRPr sz="1688" b="1">
                <a:solidFill>
                  <a:srgbClr val="14263F"/>
                </a:solidFill>
                <a:latin typeface="Aptos"/>
                <a:ea typeface="Aptos"/>
                <a:cs typeface="Aptos"/>
              </a:defRPr>
            </a:lvl2pPr>
            <a:lvl3pPr algn="l">
              <a:defRPr sz="1688" b="1">
                <a:solidFill>
                  <a:srgbClr val="14263F"/>
                </a:solidFill>
                <a:latin typeface="Aptos"/>
                <a:ea typeface="Aptos"/>
                <a:cs typeface="Aptos"/>
              </a:defRPr>
            </a:lvl3pPr>
            <a:lvl4pPr algn="l">
              <a:defRPr sz="1688" b="1">
                <a:solidFill>
                  <a:srgbClr val="14263F"/>
                </a:solidFill>
                <a:latin typeface="Aptos"/>
                <a:ea typeface="Aptos"/>
                <a:cs typeface="Aptos"/>
              </a:defRPr>
            </a:lvl4pPr>
            <a:lvl5pPr algn="l">
              <a:defRPr sz="1688" b="1">
                <a:solidFill>
                  <a:srgbClr val="14263F"/>
                </a:solidFill>
                <a:latin typeface="Aptos"/>
                <a:ea typeface="Aptos"/>
                <a:cs typeface="Aptos"/>
              </a:defRPr>
            </a:lvl5pPr>
            <a:lvl6pPr algn="l">
              <a:defRPr sz="1688" b="1">
                <a:solidFill>
                  <a:srgbClr val="14263F"/>
                </a:solidFill>
                <a:latin typeface="Aptos"/>
                <a:ea typeface="Aptos"/>
                <a:cs typeface="Aptos"/>
              </a:defRPr>
            </a:lvl6pPr>
            <a:lvl7pPr algn="l">
              <a:defRPr sz="1688" b="1">
                <a:solidFill>
                  <a:srgbClr val="14263F"/>
                </a:solidFill>
                <a:latin typeface="Aptos"/>
                <a:ea typeface="Aptos"/>
                <a:cs typeface="Aptos"/>
              </a:defRPr>
            </a:lvl7pPr>
            <a:lvl8pPr algn="l">
              <a:defRPr sz="1688" b="1">
                <a:solidFill>
                  <a:srgbClr val="14263F"/>
                </a:solidFill>
                <a:latin typeface="Aptos"/>
                <a:ea typeface="Aptos"/>
                <a:cs typeface="Aptos"/>
              </a:defRPr>
            </a:lvl8pPr>
            <a:lvl9pPr algn="l">
              <a:defRPr sz="1688" b="1">
                <a:solidFill>
                  <a:srgbClr val="14263F"/>
                </a:solidFill>
                <a:latin typeface="Aptos"/>
                <a:ea typeface="Aptos"/>
                <a:cs typeface="Aptos"/>
              </a:defRPr>
            </a:lvl9pPr>
          </a:lstStyle>
          <a:p xmlns:a="http://schemas.openxmlformats.org/drawingml/2006/main">
            <a:pPr algn="l">
              <a:defRPr sz="1688" b="1">
                <a:solidFill>
                  <a:srgbClr val="14263F"/>
                </a:solidFill>
                <a:latin typeface="Aptos"/>
                <a:ea typeface="Aptos"/>
                <a:cs typeface="Aptos"/>
              </a:defRPr>
            </a:pPr>
            <a:r>
              <a:rPr sz="1688" b="1">
                <a:solidFill>
                  <a:srgbClr val="14263F"/>
                </a:solidFill>
                <a:latin typeface="Aptos"/>
                <a:ea typeface="Aptos"/>
                <a:cs typeface="Aptos"/>
              </a:rPr>
              <a:t>Change over time</a:t>
            </a:r>
          </a:p>
        </p:txBody>
      </p:sp>
      <p:sp>
        <p:nvSpPr>
          <p:cNvPr id="29" name="A reassessment needs comparable content, difficulty and participation.">
            <a:extLst xmlns:a="http://schemas.openxmlformats.org/drawingml/2006/main">
              <a:ext uri="{FF2B5EF4-FFF2-40B4-BE49-F238E27FC236}">
                <a16:creationId xmlns:a16="http://schemas.microsoft.com/office/drawing/2014/main" id="{CFA09727-5D36-49E6-8C07-FE0D77FBB0E8}"/>
              </a:ext>
            </a:extLst>
          </p:cNvPr>
          <p:cNvSpPr>
            <a:spLocks xmlns:a="http://schemas.openxmlformats.org/drawingml/2006/main" noGrp="1"/>
          </p:cNvSpPr>
          <p:nvPr/>
        </p:nvSpPr>
        <p:spPr>
          <a:xfrm xmlns:a="http://schemas.openxmlformats.org/drawingml/2006/main">
            <a:off x="7086600" y="5143500"/>
            <a:ext cx="4572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A reassessment needs comparable content, difficulty and participation.</a:t>
            </a:r>
          </a:p>
        </p:txBody>
      </p:sp>
    </p:spTree>
    <p:extLst>
      <p:ext uri="{BB962C8B-B14F-4D97-AF65-F5344CB8AC3E}">
        <p14:creationId xmlns:p14="http://schemas.microsoft.com/office/powerpoint/2010/main" val="1979193714"/>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01 / RESEARCH CONTEXT">
            <a:extLst xmlns:a="http://schemas.openxmlformats.org/drawingml/2006/main">
              <a:ext uri="{FF2B5EF4-FFF2-40B4-BE49-F238E27FC236}">
                <a16:creationId xmlns:a16="http://schemas.microsoft.com/office/drawing/2014/main" id="{23E74312-87C7-45D6-9A51-08934434848E}"/>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01 / RESEARCH CONTEXT</a:t>
            </a:r>
          </a:p>
        </p:txBody>
      </p:sp>
      <p:sp>
        <p:nvSpPr>
          <p:cNvPr id="2" name="A large trial found limited improvement from training">
            <a:extLst xmlns:a="http://schemas.openxmlformats.org/drawingml/2006/main">
              <a:ext uri="{FF2B5EF4-FFF2-40B4-BE49-F238E27FC236}">
                <a16:creationId xmlns:a16="http://schemas.microsoft.com/office/drawing/2014/main" id="{9C84BE81-E05A-4C93-B47B-2725463A870D}"/>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A large trial found limited improvement from training</a:t>
            </a:r>
          </a:p>
        </p:txBody>
      </p:sp>
      <p:sp>
        <p:nvSpPr>
          <p:cNvPr id="3" name="The result supports measuring outcomes in our own setting.">
            <a:extLst xmlns:a="http://schemas.openxmlformats.org/drawingml/2006/main">
              <a:ext uri="{FF2B5EF4-FFF2-40B4-BE49-F238E27FC236}">
                <a16:creationId xmlns:a16="http://schemas.microsoft.com/office/drawing/2014/main" id="{D8938377-D900-423C-A4D3-6466580B60D8}"/>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The result supports measuring outcomes in our own setting.</a:t>
            </a:r>
          </a:p>
        </p:txBody>
      </p:sp>
      <p:sp>
        <p:nvSpPr>
          <p:cNvPr id="4" name="">
            <a:extLst xmlns:a="http://schemas.openxmlformats.org/drawingml/2006/main">
              <a:ext uri="{FF2B5EF4-FFF2-40B4-BE49-F238E27FC236}">
                <a16:creationId xmlns:a16="http://schemas.microsoft.com/office/drawing/2014/main" id="{3794EC13-1A7E-4924-82E8-15266F5278CF}"/>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C183E825-0770-4051-A5DD-3CE3053CE70A}"/>
              </a:ext>
            </a:extLst>
          </p:cNvPr>
          <p:cNvPicPr>
            <a:picLocks xmlns:a="http://schemas.openxmlformats.org/drawingml/2006/main" noChangeAspect="1"/>
          </p:cNvPicPr>
          <p:nvPr/>
        </p:nvPicPr>
        <p:blipFill>
          <a:blip xmlns:r="http://schemas.openxmlformats.org/officeDocument/2006/relationships" xmlns:a="http://schemas.openxmlformats.org/drawingml/2006/main" r:embed="R22c144018bf74bf2"/>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Scam Check">
            <a:extLst xmlns:a="http://schemas.openxmlformats.org/drawingml/2006/main">
              <a:ext uri="{FF2B5EF4-FFF2-40B4-BE49-F238E27FC236}">
                <a16:creationId xmlns:a16="http://schemas.microsoft.com/office/drawing/2014/main" id="{FC1AFC89-7D0D-4DB5-BAA7-336A2A9820A6}"/>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Scam Check</a:t>
            </a:r>
          </a:p>
        </p:txBody>
      </p:sp>
      <p:sp>
        <p:nvSpPr>
          <p:cNvPr id="7" name="04">
            <a:extLst xmlns:a="http://schemas.openxmlformats.org/drawingml/2006/main">
              <a:ext uri="{FF2B5EF4-FFF2-40B4-BE49-F238E27FC236}">
                <a16:creationId xmlns:a16="http://schemas.microsoft.com/office/drawing/2014/main" id="{A57BB73F-BA69-44E6-AD37-B210582E0D82}"/>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04</a:t>
            </a:r>
          </a:p>
        </p:txBody>
      </p:sp>
      <p:sp>
        <p:nvSpPr>
          <p:cNvPr id="8" name="19,500+">
            <a:extLst xmlns:a="http://schemas.openxmlformats.org/drawingml/2006/main">
              <a:ext uri="{FF2B5EF4-FFF2-40B4-BE49-F238E27FC236}">
                <a16:creationId xmlns:a16="http://schemas.microsoft.com/office/drawing/2014/main" id="{4FF6DFAE-6418-4F54-BBD1-BD6B9E1D50BB}"/>
              </a:ext>
            </a:extLst>
          </p:cNvPr>
          <p:cNvSpPr>
            <a:spLocks xmlns:a="http://schemas.openxmlformats.org/drawingml/2006/main" noGrp="1"/>
          </p:cNvSpPr>
          <p:nvPr/>
        </p:nvSpPr>
        <p:spPr>
          <a:xfrm xmlns:a="http://schemas.openxmlformats.org/drawingml/2006/main">
            <a:off x="533400" y="2333625"/>
            <a:ext cx="344805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3225" b="1">
                <a:solidFill>
                  <a:srgbClr val="003EA5"/>
                </a:solidFill>
                <a:latin typeface="Aptos"/>
                <a:ea typeface="Aptos"/>
                <a:cs typeface="Aptos"/>
              </a:defRPr>
            </a:defPPr>
            <a:lvl1pPr algn="l">
              <a:defRPr sz="3225" b="1">
                <a:solidFill>
                  <a:srgbClr val="003EA5"/>
                </a:solidFill>
                <a:latin typeface="Aptos"/>
                <a:ea typeface="Aptos"/>
                <a:cs typeface="Aptos"/>
              </a:defRPr>
            </a:lvl1pPr>
            <a:lvl2pPr algn="l">
              <a:defRPr sz="3225" b="1">
                <a:solidFill>
                  <a:srgbClr val="003EA5"/>
                </a:solidFill>
                <a:latin typeface="Aptos"/>
                <a:ea typeface="Aptos"/>
                <a:cs typeface="Aptos"/>
              </a:defRPr>
            </a:lvl2pPr>
            <a:lvl3pPr algn="l">
              <a:defRPr sz="3225" b="1">
                <a:solidFill>
                  <a:srgbClr val="003EA5"/>
                </a:solidFill>
                <a:latin typeface="Aptos"/>
                <a:ea typeface="Aptos"/>
                <a:cs typeface="Aptos"/>
              </a:defRPr>
            </a:lvl3pPr>
            <a:lvl4pPr algn="l">
              <a:defRPr sz="3225" b="1">
                <a:solidFill>
                  <a:srgbClr val="003EA5"/>
                </a:solidFill>
                <a:latin typeface="Aptos"/>
                <a:ea typeface="Aptos"/>
                <a:cs typeface="Aptos"/>
              </a:defRPr>
            </a:lvl4pPr>
            <a:lvl5pPr algn="l">
              <a:defRPr sz="3225" b="1">
                <a:solidFill>
                  <a:srgbClr val="003EA5"/>
                </a:solidFill>
                <a:latin typeface="Aptos"/>
                <a:ea typeface="Aptos"/>
                <a:cs typeface="Aptos"/>
              </a:defRPr>
            </a:lvl5pPr>
            <a:lvl6pPr algn="l">
              <a:defRPr sz="3225" b="1">
                <a:solidFill>
                  <a:srgbClr val="003EA5"/>
                </a:solidFill>
                <a:latin typeface="Aptos"/>
                <a:ea typeface="Aptos"/>
                <a:cs typeface="Aptos"/>
              </a:defRPr>
            </a:lvl6pPr>
            <a:lvl7pPr algn="l">
              <a:defRPr sz="3225" b="1">
                <a:solidFill>
                  <a:srgbClr val="003EA5"/>
                </a:solidFill>
                <a:latin typeface="Aptos"/>
                <a:ea typeface="Aptos"/>
                <a:cs typeface="Aptos"/>
              </a:defRPr>
            </a:lvl7pPr>
            <a:lvl8pPr algn="l">
              <a:defRPr sz="3225" b="1">
                <a:solidFill>
                  <a:srgbClr val="003EA5"/>
                </a:solidFill>
                <a:latin typeface="Aptos"/>
                <a:ea typeface="Aptos"/>
                <a:cs typeface="Aptos"/>
              </a:defRPr>
            </a:lvl8pPr>
            <a:lvl9pPr algn="l">
              <a:defRPr sz="3225" b="1">
                <a:solidFill>
                  <a:srgbClr val="003EA5"/>
                </a:solidFill>
                <a:latin typeface="Aptos"/>
                <a:ea typeface="Aptos"/>
                <a:cs typeface="Aptos"/>
              </a:defRPr>
            </a:lvl9pPr>
          </a:lstStyle>
          <a:p xmlns:a="http://schemas.openxmlformats.org/drawingml/2006/main">
            <a:pPr algn="l">
              <a:defRPr sz="3225" b="1">
                <a:solidFill>
                  <a:srgbClr val="003EA5"/>
                </a:solidFill>
                <a:latin typeface="Aptos"/>
                <a:ea typeface="Aptos"/>
                <a:cs typeface="Aptos"/>
              </a:defRPr>
            </a:pPr>
            <a:r>
              <a:rPr sz="3225" b="1">
                <a:solidFill>
                  <a:srgbClr val="003EA5"/>
                </a:solidFill>
                <a:latin typeface="Aptos"/>
                <a:ea typeface="Aptos"/>
                <a:cs typeface="Aptos"/>
              </a:rPr>
              <a:t>19,500+</a:t>
            </a:r>
          </a:p>
        </p:txBody>
      </p:sp>
      <p:sp>
        <p:nvSpPr>
          <p:cNvPr id="9" name="Employees in one healthcare organisation">
            <a:extLst xmlns:a="http://schemas.openxmlformats.org/drawingml/2006/main">
              <a:ext uri="{FF2B5EF4-FFF2-40B4-BE49-F238E27FC236}">
                <a16:creationId xmlns:a16="http://schemas.microsoft.com/office/drawing/2014/main" id="{CCB41BC0-1CA8-496D-89B9-0372FC97009B}"/>
              </a:ext>
            </a:extLst>
          </p:cNvPr>
          <p:cNvSpPr>
            <a:spLocks xmlns:a="http://schemas.openxmlformats.org/drawingml/2006/main" noGrp="1"/>
          </p:cNvSpPr>
          <p:nvPr/>
        </p:nvSpPr>
        <p:spPr>
          <a:xfrm xmlns:a="http://schemas.openxmlformats.org/drawingml/2006/main">
            <a:off x="533400" y="3000375"/>
            <a:ext cx="34480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Employees in one healthcare organisation</a:t>
            </a:r>
          </a:p>
        </p:txBody>
      </p:sp>
      <p:sp>
        <p:nvSpPr>
          <p:cNvPr id="10" name="">
            <a:extLst xmlns:a="http://schemas.openxmlformats.org/drawingml/2006/main">
              <a:ext uri="{FF2B5EF4-FFF2-40B4-BE49-F238E27FC236}">
                <a16:creationId xmlns:a16="http://schemas.microsoft.com/office/drawing/2014/main" id="{C26591C8-039D-4E56-8DB9-9B63505B9F03}"/>
              </a:ext>
            </a:extLst>
          </p:cNvPr>
          <p:cNvSpPr>
            <a:spLocks xmlns:a="http://schemas.openxmlformats.org/drawingml/2006/main" noGrp="1"/>
          </p:cNvSpPr>
          <p:nvPr/>
        </p:nvSpPr>
        <p:spPr>
          <a:xfrm xmlns:a="http://schemas.openxmlformats.org/drawingml/2006/main">
            <a:off x="4124325" y="2381250"/>
            <a:ext cx="0" cy="1095375"/>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1" name="8 months">
            <a:extLst xmlns:a="http://schemas.openxmlformats.org/drawingml/2006/main">
              <a:ext uri="{FF2B5EF4-FFF2-40B4-BE49-F238E27FC236}">
                <a16:creationId xmlns:a16="http://schemas.microsoft.com/office/drawing/2014/main" id="{728EE74E-93C2-4C19-B843-8EC6395AFA9A}"/>
              </a:ext>
            </a:extLst>
          </p:cNvPr>
          <p:cNvSpPr>
            <a:spLocks xmlns:a="http://schemas.openxmlformats.org/drawingml/2006/main" noGrp="1"/>
          </p:cNvSpPr>
          <p:nvPr/>
        </p:nvSpPr>
        <p:spPr>
          <a:xfrm xmlns:a="http://schemas.openxmlformats.org/drawingml/2006/main">
            <a:off x="4371975" y="2333625"/>
            <a:ext cx="344805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3225" b="1">
                <a:solidFill>
                  <a:srgbClr val="007E87"/>
                </a:solidFill>
                <a:latin typeface="Aptos"/>
                <a:ea typeface="Aptos"/>
                <a:cs typeface="Aptos"/>
              </a:defRPr>
            </a:defPPr>
            <a:lvl1pPr algn="l">
              <a:defRPr sz="3225" b="1">
                <a:solidFill>
                  <a:srgbClr val="007E87"/>
                </a:solidFill>
                <a:latin typeface="Aptos"/>
                <a:ea typeface="Aptos"/>
                <a:cs typeface="Aptos"/>
              </a:defRPr>
            </a:lvl1pPr>
            <a:lvl2pPr algn="l">
              <a:defRPr sz="3225" b="1">
                <a:solidFill>
                  <a:srgbClr val="007E87"/>
                </a:solidFill>
                <a:latin typeface="Aptos"/>
                <a:ea typeface="Aptos"/>
                <a:cs typeface="Aptos"/>
              </a:defRPr>
            </a:lvl2pPr>
            <a:lvl3pPr algn="l">
              <a:defRPr sz="3225" b="1">
                <a:solidFill>
                  <a:srgbClr val="007E87"/>
                </a:solidFill>
                <a:latin typeface="Aptos"/>
                <a:ea typeface="Aptos"/>
                <a:cs typeface="Aptos"/>
              </a:defRPr>
            </a:lvl3pPr>
            <a:lvl4pPr algn="l">
              <a:defRPr sz="3225" b="1">
                <a:solidFill>
                  <a:srgbClr val="007E87"/>
                </a:solidFill>
                <a:latin typeface="Aptos"/>
                <a:ea typeface="Aptos"/>
                <a:cs typeface="Aptos"/>
              </a:defRPr>
            </a:lvl4pPr>
            <a:lvl5pPr algn="l">
              <a:defRPr sz="3225" b="1">
                <a:solidFill>
                  <a:srgbClr val="007E87"/>
                </a:solidFill>
                <a:latin typeface="Aptos"/>
                <a:ea typeface="Aptos"/>
                <a:cs typeface="Aptos"/>
              </a:defRPr>
            </a:lvl5pPr>
            <a:lvl6pPr algn="l">
              <a:defRPr sz="3225" b="1">
                <a:solidFill>
                  <a:srgbClr val="007E87"/>
                </a:solidFill>
                <a:latin typeface="Aptos"/>
                <a:ea typeface="Aptos"/>
                <a:cs typeface="Aptos"/>
              </a:defRPr>
            </a:lvl6pPr>
            <a:lvl7pPr algn="l">
              <a:defRPr sz="3225" b="1">
                <a:solidFill>
                  <a:srgbClr val="007E87"/>
                </a:solidFill>
                <a:latin typeface="Aptos"/>
                <a:ea typeface="Aptos"/>
                <a:cs typeface="Aptos"/>
              </a:defRPr>
            </a:lvl7pPr>
            <a:lvl8pPr algn="l">
              <a:defRPr sz="3225" b="1">
                <a:solidFill>
                  <a:srgbClr val="007E87"/>
                </a:solidFill>
                <a:latin typeface="Aptos"/>
                <a:ea typeface="Aptos"/>
                <a:cs typeface="Aptos"/>
              </a:defRPr>
            </a:lvl8pPr>
            <a:lvl9pPr algn="l">
              <a:defRPr sz="3225" b="1">
                <a:solidFill>
                  <a:srgbClr val="007E87"/>
                </a:solidFill>
                <a:latin typeface="Aptos"/>
                <a:ea typeface="Aptos"/>
                <a:cs typeface="Aptos"/>
              </a:defRPr>
            </a:lvl9pPr>
          </a:lstStyle>
          <a:p xmlns:a="http://schemas.openxmlformats.org/drawingml/2006/main">
            <a:pPr algn="l">
              <a:defRPr sz="3225" b="1">
                <a:solidFill>
                  <a:srgbClr val="007E87"/>
                </a:solidFill>
                <a:latin typeface="Aptos"/>
                <a:ea typeface="Aptos"/>
                <a:cs typeface="Aptos"/>
              </a:defRPr>
            </a:pPr>
            <a:r>
              <a:rPr sz="3225" b="1">
                <a:solidFill>
                  <a:srgbClr val="007E87"/>
                </a:solidFill>
                <a:latin typeface="Aptos"/>
                <a:ea typeface="Aptos"/>
                <a:cs typeface="Aptos"/>
              </a:rPr>
              <a:t>8 months</a:t>
            </a:r>
          </a:p>
        </p:txBody>
      </p:sp>
      <p:sp>
        <p:nvSpPr>
          <p:cNvPr id="12" name="Randomised trial with control groups">
            <a:extLst xmlns:a="http://schemas.openxmlformats.org/drawingml/2006/main">
              <a:ext uri="{FF2B5EF4-FFF2-40B4-BE49-F238E27FC236}">
                <a16:creationId xmlns:a16="http://schemas.microsoft.com/office/drawing/2014/main" id="{70F922A6-188A-4EF4-9566-FA84784BADAF}"/>
              </a:ext>
            </a:extLst>
          </p:cNvPr>
          <p:cNvSpPr>
            <a:spLocks xmlns:a="http://schemas.openxmlformats.org/drawingml/2006/main" noGrp="1"/>
          </p:cNvSpPr>
          <p:nvPr/>
        </p:nvSpPr>
        <p:spPr>
          <a:xfrm xmlns:a="http://schemas.openxmlformats.org/drawingml/2006/main">
            <a:off x="4371975" y="3000375"/>
            <a:ext cx="34480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Randomised trial with control groups</a:t>
            </a:r>
          </a:p>
        </p:txBody>
      </p:sp>
      <p:sp>
        <p:nvSpPr>
          <p:cNvPr id="13" name="">
            <a:extLst xmlns:a="http://schemas.openxmlformats.org/drawingml/2006/main">
              <a:ext uri="{FF2B5EF4-FFF2-40B4-BE49-F238E27FC236}">
                <a16:creationId xmlns:a16="http://schemas.microsoft.com/office/drawing/2014/main" id="{FBD7E4E0-6634-4A4D-AB22-EDD77FF9E245}"/>
              </a:ext>
            </a:extLst>
          </p:cNvPr>
          <p:cNvSpPr>
            <a:spLocks xmlns:a="http://schemas.openxmlformats.org/drawingml/2006/main" noGrp="1"/>
          </p:cNvSpPr>
          <p:nvPr/>
        </p:nvSpPr>
        <p:spPr>
          <a:xfrm xmlns:a="http://schemas.openxmlformats.org/drawingml/2006/main">
            <a:off x="7962900" y="2381250"/>
            <a:ext cx="0" cy="1095375"/>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4" name="10">
            <a:extLst xmlns:a="http://schemas.openxmlformats.org/drawingml/2006/main">
              <a:ext uri="{FF2B5EF4-FFF2-40B4-BE49-F238E27FC236}">
                <a16:creationId xmlns:a16="http://schemas.microsoft.com/office/drawing/2014/main" id="{8771B0EF-609E-4269-8DB6-9E2198DD5E9D}"/>
              </a:ext>
            </a:extLst>
          </p:cNvPr>
          <p:cNvSpPr>
            <a:spLocks xmlns:a="http://schemas.openxmlformats.org/drawingml/2006/main" noGrp="1"/>
          </p:cNvSpPr>
          <p:nvPr/>
        </p:nvSpPr>
        <p:spPr>
          <a:xfrm xmlns:a="http://schemas.openxmlformats.org/drawingml/2006/main">
            <a:off x="8210550" y="2333625"/>
            <a:ext cx="344805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3225" b="1">
                <a:solidFill>
                  <a:srgbClr val="003EA5"/>
                </a:solidFill>
                <a:latin typeface="Aptos"/>
                <a:ea typeface="Aptos"/>
                <a:cs typeface="Aptos"/>
              </a:defRPr>
            </a:defPPr>
            <a:lvl1pPr algn="l">
              <a:defRPr sz="3225" b="1">
                <a:solidFill>
                  <a:srgbClr val="003EA5"/>
                </a:solidFill>
                <a:latin typeface="Aptos"/>
                <a:ea typeface="Aptos"/>
                <a:cs typeface="Aptos"/>
              </a:defRPr>
            </a:lvl1pPr>
            <a:lvl2pPr algn="l">
              <a:defRPr sz="3225" b="1">
                <a:solidFill>
                  <a:srgbClr val="003EA5"/>
                </a:solidFill>
                <a:latin typeface="Aptos"/>
                <a:ea typeface="Aptos"/>
                <a:cs typeface="Aptos"/>
              </a:defRPr>
            </a:lvl2pPr>
            <a:lvl3pPr algn="l">
              <a:defRPr sz="3225" b="1">
                <a:solidFill>
                  <a:srgbClr val="003EA5"/>
                </a:solidFill>
                <a:latin typeface="Aptos"/>
                <a:ea typeface="Aptos"/>
                <a:cs typeface="Aptos"/>
              </a:defRPr>
            </a:lvl3pPr>
            <a:lvl4pPr algn="l">
              <a:defRPr sz="3225" b="1">
                <a:solidFill>
                  <a:srgbClr val="003EA5"/>
                </a:solidFill>
                <a:latin typeface="Aptos"/>
                <a:ea typeface="Aptos"/>
                <a:cs typeface="Aptos"/>
              </a:defRPr>
            </a:lvl4pPr>
            <a:lvl5pPr algn="l">
              <a:defRPr sz="3225" b="1">
                <a:solidFill>
                  <a:srgbClr val="003EA5"/>
                </a:solidFill>
                <a:latin typeface="Aptos"/>
                <a:ea typeface="Aptos"/>
                <a:cs typeface="Aptos"/>
              </a:defRPr>
            </a:lvl5pPr>
            <a:lvl6pPr algn="l">
              <a:defRPr sz="3225" b="1">
                <a:solidFill>
                  <a:srgbClr val="003EA5"/>
                </a:solidFill>
                <a:latin typeface="Aptos"/>
                <a:ea typeface="Aptos"/>
                <a:cs typeface="Aptos"/>
              </a:defRPr>
            </a:lvl6pPr>
            <a:lvl7pPr algn="l">
              <a:defRPr sz="3225" b="1">
                <a:solidFill>
                  <a:srgbClr val="003EA5"/>
                </a:solidFill>
                <a:latin typeface="Aptos"/>
                <a:ea typeface="Aptos"/>
                <a:cs typeface="Aptos"/>
              </a:defRPr>
            </a:lvl7pPr>
            <a:lvl8pPr algn="l">
              <a:defRPr sz="3225" b="1">
                <a:solidFill>
                  <a:srgbClr val="003EA5"/>
                </a:solidFill>
                <a:latin typeface="Aptos"/>
                <a:ea typeface="Aptos"/>
                <a:cs typeface="Aptos"/>
              </a:defRPr>
            </a:lvl8pPr>
            <a:lvl9pPr algn="l">
              <a:defRPr sz="3225" b="1">
                <a:solidFill>
                  <a:srgbClr val="003EA5"/>
                </a:solidFill>
                <a:latin typeface="Aptos"/>
                <a:ea typeface="Aptos"/>
                <a:cs typeface="Aptos"/>
              </a:defRPr>
            </a:lvl9pPr>
          </a:lstStyle>
          <a:p xmlns:a="http://schemas.openxmlformats.org/drawingml/2006/main">
            <a:pPr algn="l">
              <a:defRPr sz="3225" b="1">
                <a:solidFill>
                  <a:srgbClr val="003EA5"/>
                </a:solidFill>
                <a:latin typeface="Aptos"/>
                <a:ea typeface="Aptos"/>
                <a:cs typeface="Aptos"/>
              </a:defRPr>
            </a:pPr>
            <a:r>
              <a:rPr sz="3225" b="1">
                <a:solidFill>
                  <a:srgbClr val="003EA5"/>
                </a:solidFill>
                <a:latin typeface="Aptos"/>
                <a:ea typeface="Aptos"/>
                <a:cs typeface="Aptos"/>
              </a:rPr>
              <a:t>10</a:t>
            </a:r>
          </a:p>
        </p:txBody>
      </p:sp>
      <p:sp>
        <p:nvSpPr>
          <p:cNvPr id="15" name="Simulated phishing campaigns">
            <a:extLst xmlns:a="http://schemas.openxmlformats.org/drawingml/2006/main">
              <a:ext uri="{FF2B5EF4-FFF2-40B4-BE49-F238E27FC236}">
                <a16:creationId xmlns:a16="http://schemas.microsoft.com/office/drawing/2014/main" id="{022874A5-FD05-4380-AB62-9361CA23EE80}"/>
              </a:ext>
            </a:extLst>
          </p:cNvPr>
          <p:cNvSpPr>
            <a:spLocks xmlns:a="http://schemas.openxmlformats.org/drawingml/2006/main" noGrp="1"/>
          </p:cNvSpPr>
          <p:nvPr/>
        </p:nvSpPr>
        <p:spPr>
          <a:xfrm xmlns:a="http://schemas.openxmlformats.org/drawingml/2006/main">
            <a:off x="8210550" y="3000375"/>
            <a:ext cx="34480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Simulated phishing campaigns</a:t>
            </a:r>
          </a:p>
        </p:txBody>
      </p:sp>
      <p:sp>
        <p:nvSpPr>
          <p:cNvPr id="16" name="">
            <a:extLst xmlns:a="http://schemas.openxmlformats.org/drawingml/2006/main">
              <a:ext uri="{FF2B5EF4-FFF2-40B4-BE49-F238E27FC236}">
                <a16:creationId xmlns:a16="http://schemas.microsoft.com/office/drawing/2014/main" id="{C2F870CB-8A7A-49C5-827B-8A416B2440ED}"/>
              </a:ext>
            </a:extLst>
          </p:cNvPr>
          <p:cNvSpPr>
            <a:spLocks xmlns:a="http://schemas.openxmlformats.org/drawingml/2006/main" noGrp="1"/>
          </p:cNvSpPr>
          <p:nvPr/>
        </p:nvSpPr>
        <p:spPr>
          <a:xfrm xmlns:a="http://schemas.openxmlformats.org/drawingml/2006/main">
            <a:off x="533400" y="37909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7" name="1.7pp">
            <a:extLst xmlns:a="http://schemas.openxmlformats.org/drawingml/2006/main">
              <a:ext uri="{FF2B5EF4-FFF2-40B4-BE49-F238E27FC236}">
                <a16:creationId xmlns:a16="http://schemas.microsoft.com/office/drawing/2014/main" id="{3A84DAC3-4340-4728-9640-24C04E48A2D9}"/>
              </a:ext>
            </a:extLst>
          </p:cNvPr>
          <p:cNvSpPr>
            <a:spLocks xmlns:a="http://schemas.openxmlformats.org/drawingml/2006/main" noGrp="1"/>
          </p:cNvSpPr>
          <p:nvPr/>
        </p:nvSpPr>
        <p:spPr>
          <a:xfrm xmlns:a="http://schemas.openxmlformats.org/drawingml/2006/main">
            <a:off x="533400" y="4162425"/>
            <a:ext cx="4095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5025" b="1">
                <a:solidFill>
                  <a:srgbClr val="007E87"/>
                </a:solidFill>
                <a:latin typeface="Aptos"/>
                <a:ea typeface="Aptos"/>
                <a:cs typeface="Aptos"/>
              </a:defRPr>
            </a:defPPr>
            <a:lvl1pPr algn="l">
              <a:defRPr sz="5025" b="1">
                <a:solidFill>
                  <a:srgbClr val="007E87"/>
                </a:solidFill>
                <a:latin typeface="Aptos"/>
                <a:ea typeface="Aptos"/>
                <a:cs typeface="Aptos"/>
              </a:defRPr>
            </a:lvl1pPr>
            <a:lvl2pPr algn="l">
              <a:defRPr sz="5025" b="1">
                <a:solidFill>
                  <a:srgbClr val="007E87"/>
                </a:solidFill>
                <a:latin typeface="Aptos"/>
                <a:ea typeface="Aptos"/>
                <a:cs typeface="Aptos"/>
              </a:defRPr>
            </a:lvl2pPr>
            <a:lvl3pPr algn="l">
              <a:defRPr sz="5025" b="1">
                <a:solidFill>
                  <a:srgbClr val="007E87"/>
                </a:solidFill>
                <a:latin typeface="Aptos"/>
                <a:ea typeface="Aptos"/>
                <a:cs typeface="Aptos"/>
              </a:defRPr>
            </a:lvl3pPr>
            <a:lvl4pPr algn="l">
              <a:defRPr sz="5025" b="1">
                <a:solidFill>
                  <a:srgbClr val="007E87"/>
                </a:solidFill>
                <a:latin typeface="Aptos"/>
                <a:ea typeface="Aptos"/>
                <a:cs typeface="Aptos"/>
              </a:defRPr>
            </a:lvl4pPr>
            <a:lvl5pPr algn="l">
              <a:defRPr sz="5025" b="1">
                <a:solidFill>
                  <a:srgbClr val="007E87"/>
                </a:solidFill>
                <a:latin typeface="Aptos"/>
                <a:ea typeface="Aptos"/>
                <a:cs typeface="Aptos"/>
              </a:defRPr>
            </a:lvl5pPr>
            <a:lvl6pPr algn="l">
              <a:defRPr sz="5025" b="1">
                <a:solidFill>
                  <a:srgbClr val="007E87"/>
                </a:solidFill>
                <a:latin typeface="Aptos"/>
                <a:ea typeface="Aptos"/>
                <a:cs typeface="Aptos"/>
              </a:defRPr>
            </a:lvl6pPr>
            <a:lvl7pPr algn="l">
              <a:defRPr sz="5025" b="1">
                <a:solidFill>
                  <a:srgbClr val="007E87"/>
                </a:solidFill>
                <a:latin typeface="Aptos"/>
                <a:ea typeface="Aptos"/>
                <a:cs typeface="Aptos"/>
              </a:defRPr>
            </a:lvl7pPr>
            <a:lvl8pPr algn="l">
              <a:defRPr sz="5025" b="1">
                <a:solidFill>
                  <a:srgbClr val="007E87"/>
                </a:solidFill>
                <a:latin typeface="Aptos"/>
                <a:ea typeface="Aptos"/>
                <a:cs typeface="Aptos"/>
              </a:defRPr>
            </a:lvl8pPr>
            <a:lvl9pPr algn="l">
              <a:defRPr sz="5025" b="1">
                <a:solidFill>
                  <a:srgbClr val="007E87"/>
                </a:solidFill>
                <a:latin typeface="Aptos"/>
                <a:ea typeface="Aptos"/>
                <a:cs typeface="Aptos"/>
              </a:defRPr>
            </a:lvl9pPr>
          </a:lstStyle>
          <a:p xmlns:a="http://schemas.openxmlformats.org/drawingml/2006/main">
            <a:pPr algn="l">
              <a:defRPr sz="5025" b="1">
                <a:solidFill>
                  <a:srgbClr val="007E87"/>
                </a:solidFill>
                <a:latin typeface="Aptos"/>
                <a:ea typeface="Aptos"/>
                <a:cs typeface="Aptos"/>
              </a:defRPr>
            </a:pPr>
            <a:r>
              <a:rPr sz="5025" b="1">
                <a:solidFill>
                  <a:srgbClr val="007E87"/>
                </a:solidFill>
                <a:latin typeface="Aptos"/>
                <a:ea typeface="Aptos"/>
                <a:cs typeface="Aptos"/>
              </a:rPr>
              <a:t>1.7pp</a:t>
            </a:r>
          </a:p>
        </p:txBody>
      </p:sp>
      <p:sp>
        <p:nvSpPr>
          <p:cNvPr id="18" name="Average absolute difference in failure rates between embedded-training groups an">
            <a:extLst xmlns:a="http://schemas.openxmlformats.org/drawingml/2006/main">
              <a:ext uri="{FF2B5EF4-FFF2-40B4-BE49-F238E27FC236}">
                <a16:creationId xmlns:a16="http://schemas.microsoft.com/office/drawing/2014/main" id="{807BFF5D-6393-408B-AEB1-3F1C69D9BCB5}"/>
              </a:ext>
            </a:extLst>
          </p:cNvPr>
          <p:cNvSpPr>
            <a:spLocks xmlns:a="http://schemas.openxmlformats.org/drawingml/2006/main" noGrp="1"/>
          </p:cNvSpPr>
          <p:nvPr/>
        </p:nvSpPr>
        <p:spPr>
          <a:xfrm xmlns:a="http://schemas.openxmlformats.org/drawingml/2006/main">
            <a:off x="533400" y="5172075"/>
            <a:ext cx="42672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75" b="0">
                <a:solidFill>
                  <a:srgbClr val="4D6076"/>
                </a:solidFill>
                <a:latin typeface="Aptos"/>
                <a:ea typeface="Aptos"/>
                <a:cs typeface="Aptos"/>
              </a:defRPr>
            </a:defPPr>
            <a:lvl1pPr algn="l">
              <a:defRPr sz="1575" b="0">
                <a:solidFill>
                  <a:srgbClr val="4D6076"/>
                </a:solidFill>
                <a:latin typeface="Aptos"/>
                <a:ea typeface="Aptos"/>
                <a:cs typeface="Aptos"/>
              </a:defRPr>
            </a:lvl1pPr>
            <a:lvl2pPr algn="l">
              <a:defRPr sz="1575" b="0">
                <a:solidFill>
                  <a:srgbClr val="4D6076"/>
                </a:solidFill>
                <a:latin typeface="Aptos"/>
                <a:ea typeface="Aptos"/>
                <a:cs typeface="Aptos"/>
              </a:defRPr>
            </a:lvl2pPr>
            <a:lvl3pPr algn="l">
              <a:defRPr sz="1575" b="0">
                <a:solidFill>
                  <a:srgbClr val="4D6076"/>
                </a:solidFill>
                <a:latin typeface="Aptos"/>
                <a:ea typeface="Aptos"/>
                <a:cs typeface="Aptos"/>
              </a:defRPr>
            </a:lvl3pPr>
            <a:lvl4pPr algn="l">
              <a:defRPr sz="1575" b="0">
                <a:solidFill>
                  <a:srgbClr val="4D6076"/>
                </a:solidFill>
                <a:latin typeface="Aptos"/>
                <a:ea typeface="Aptos"/>
                <a:cs typeface="Aptos"/>
              </a:defRPr>
            </a:lvl4pPr>
            <a:lvl5pPr algn="l">
              <a:defRPr sz="1575" b="0">
                <a:solidFill>
                  <a:srgbClr val="4D6076"/>
                </a:solidFill>
                <a:latin typeface="Aptos"/>
                <a:ea typeface="Aptos"/>
                <a:cs typeface="Aptos"/>
              </a:defRPr>
            </a:lvl5pPr>
            <a:lvl6pPr algn="l">
              <a:defRPr sz="1575" b="0">
                <a:solidFill>
                  <a:srgbClr val="4D6076"/>
                </a:solidFill>
                <a:latin typeface="Aptos"/>
                <a:ea typeface="Aptos"/>
                <a:cs typeface="Aptos"/>
              </a:defRPr>
            </a:lvl6pPr>
            <a:lvl7pPr algn="l">
              <a:defRPr sz="1575" b="0">
                <a:solidFill>
                  <a:srgbClr val="4D6076"/>
                </a:solidFill>
                <a:latin typeface="Aptos"/>
                <a:ea typeface="Aptos"/>
                <a:cs typeface="Aptos"/>
              </a:defRPr>
            </a:lvl7pPr>
            <a:lvl8pPr algn="l">
              <a:defRPr sz="1575" b="0">
                <a:solidFill>
                  <a:srgbClr val="4D6076"/>
                </a:solidFill>
                <a:latin typeface="Aptos"/>
                <a:ea typeface="Aptos"/>
                <a:cs typeface="Aptos"/>
              </a:defRPr>
            </a:lvl8pPr>
            <a:lvl9pPr algn="l">
              <a:defRPr sz="1575" b="0">
                <a:solidFill>
                  <a:srgbClr val="4D6076"/>
                </a:solidFill>
                <a:latin typeface="Aptos"/>
                <a:ea typeface="Aptos"/>
                <a:cs typeface="Aptos"/>
              </a:defRPr>
            </a:lvl9pPr>
          </a:lstStyle>
          <a:p xmlns:a="http://schemas.openxmlformats.org/drawingml/2006/main">
            <a:pPr algn="l">
              <a:defRPr sz="1575" b="0">
                <a:solidFill>
                  <a:srgbClr val="4D6076"/>
                </a:solidFill>
                <a:latin typeface="Aptos"/>
                <a:ea typeface="Aptos"/>
                <a:cs typeface="Aptos"/>
              </a:defRPr>
            </a:pPr>
            <a:r>
              <a:rPr sz="1575" b="0">
                <a:solidFill>
                  <a:srgbClr val="4D6076"/>
                </a:solidFill>
                <a:latin typeface="Aptos"/>
                <a:ea typeface="Aptos"/>
                <a:cs typeface="Aptos"/>
              </a:rPr>
              <a:t>Average absolute difference in failure rates between embedded-training groups and the control group</a:t>
            </a:r>
          </a:p>
        </p:txBody>
      </p:sp>
      <p:sp>
        <p:nvSpPr>
          <p:cNvPr id="19" name="What the study supports">
            <a:extLst xmlns:a="http://schemas.openxmlformats.org/drawingml/2006/main">
              <a:ext uri="{FF2B5EF4-FFF2-40B4-BE49-F238E27FC236}">
                <a16:creationId xmlns:a16="http://schemas.microsoft.com/office/drawing/2014/main" id="{7D3EF58D-D227-4B00-AFCB-C5E3B4674196}"/>
              </a:ext>
            </a:extLst>
          </p:cNvPr>
          <p:cNvSpPr>
            <a:spLocks xmlns:a="http://schemas.openxmlformats.org/drawingml/2006/main" noGrp="1"/>
          </p:cNvSpPr>
          <p:nvPr/>
        </p:nvSpPr>
        <p:spPr>
          <a:xfrm xmlns:a="http://schemas.openxmlformats.org/drawingml/2006/main">
            <a:off x="5457825" y="4171950"/>
            <a:ext cx="62007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b="1">
                <a:solidFill>
                  <a:srgbClr val="003EA5"/>
                </a:solidFill>
                <a:latin typeface="Aptos"/>
                <a:ea typeface="Aptos"/>
                <a:cs typeface="Aptos"/>
              </a:defRPr>
            </a:defPPr>
            <a:lvl1pPr algn="l">
              <a:defRPr sz="1725" b="1">
                <a:solidFill>
                  <a:srgbClr val="003EA5"/>
                </a:solidFill>
                <a:latin typeface="Aptos"/>
                <a:ea typeface="Aptos"/>
                <a:cs typeface="Aptos"/>
              </a:defRPr>
            </a:lvl1pPr>
            <a:lvl2pPr algn="l">
              <a:defRPr sz="1725" b="1">
                <a:solidFill>
                  <a:srgbClr val="003EA5"/>
                </a:solidFill>
                <a:latin typeface="Aptos"/>
                <a:ea typeface="Aptos"/>
                <a:cs typeface="Aptos"/>
              </a:defRPr>
            </a:lvl2pPr>
            <a:lvl3pPr algn="l">
              <a:defRPr sz="1725" b="1">
                <a:solidFill>
                  <a:srgbClr val="003EA5"/>
                </a:solidFill>
                <a:latin typeface="Aptos"/>
                <a:ea typeface="Aptos"/>
                <a:cs typeface="Aptos"/>
              </a:defRPr>
            </a:lvl3pPr>
            <a:lvl4pPr algn="l">
              <a:defRPr sz="1725" b="1">
                <a:solidFill>
                  <a:srgbClr val="003EA5"/>
                </a:solidFill>
                <a:latin typeface="Aptos"/>
                <a:ea typeface="Aptos"/>
                <a:cs typeface="Aptos"/>
              </a:defRPr>
            </a:lvl4pPr>
            <a:lvl5pPr algn="l">
              <a:defRPr sz="1725" b="1">
                <a:solidFill>
                  <a:srgbClr val="003EA5"/>
                </a:solidFill>
                <a:latin typeface="Aptos"/>
                <a:ea typeface="Aptos"/>
                <a:cs typeface="Aptos"/>
              </a:defRPr>
            </a:lvl5pPr>
            <a:lvl6pPr algn="l">
              <a:defRPr sz="1725" b="1">
                <a:solidFill>
                  <a:srgbClr val="003EA5"/>
                </a:solidFill>
                <a:latin typeface="Aptos"/>
                <a:ea typeface="Aptos"/>
                <a:cs typeface="Aptos"/>
              </a:defRPr>
            </a:lvl6pPr>
            <a:lvl7pPr algn="l">
              <a:defRPr sz="1725" b="1">
                <a:solidFill>
                  <a:srgbClr val="003EA5"/>
                </a:solidFill>
                <a:latin typeface="Aptos"/>
                <a:ea typeface="Aptos"/>
                <a:cs typeface="Aptos"/>
              </a:defRPr>
            </a:lvl7pPr>
            <a:lvl8pPr algn="l">
              <a:defRPr sz="1725" b="1">
                <a:solidFill>
                  <a:srgbClr val="003EA5"/>
                </a:solidFill>
                <a:latin typeface="Aptos"/>
                <a:ea typeface="Aptos"/>
                <a:cs typeface="Aptos"/>
              </a:defRPr>
            </a:lvl8pPr>
            <a:lvl9pPr algn="l">
              <a:defRPr sz="1725" b="1">
                <a:solidFill>
                  <a:srgbClr val="003EA5"/>
                </a:solidFill>
                <a:latin typeface="Aptos"/>
                <a:ea typeface="Aptos"/>
                <a:cs typeface="Aptos"/>
              </a:defRPr>
            </a:lvl9pPr>
          </a:lstStyle>
          <a:p xmlns:a="http://schemas.openxmlformats.org/drawingml/2006/main">
            <a:pPr algn="l">
              <a:defRPr sz="1725" b="1">
                <a:solidFill>
                  <a:srgbClr val="003EA5"/>
                </a:solidFill>
                <a:latin typeface="Aptos"/>
                <a:ea typeface="Aptos"/>
                <a:cs typeface="Aptos"/>
              </a:defRPr>
            </a:pPr>
            <a:r>
              <a:rPr sz="1725" b="1">
                <a:solidFill>
                  <a:srgbClr val="003EA5"/>
                </a:solidFill>
                <a:latin typeface="Aptos"/>
                <a:ea typeface="Aptos"/>
                <a:cs typeface="Aptos"/>
              </a:rPr>
              <a:t>What the study supports</a:t>
            </a:r>
          </a:p>
        </p:txBody>
      </p:sp>
      <p:sp>
        <p:nvSpPr>
          <p:cNvPr id="20" name="Recent annual training showed no significant relationship with simulation failur">
            <a:extLst xmlns:a="http://schemas.openxmlformats.org/drawingml/2006/main">
              <a:ext uri="{FF2B5EF4-FFF2-40B4-BE49-F238E27FC236}">
                <a16:creationId xmlns:a16="http://schemas.microsoft.com/office/drawing/2014/main" id="{3FEC865B-C7C6-4326-B662-3CE36D28BE6D}"/>
              </a:ext>
            </a:extLst>
          </p:cNvPr>
          <p:cNvSpPr>
            <a:spLocks xmlns:a="http://schemas.openxmlformats.org/drawingml/2006/main" noGrp="1"/>
          </p:cNvSpPr>
          <p:nvPr/>
        </p:nvSpPr>
        <p:spPr>
          <a:xfrm xmlns:a="http://schemas.openxmlformats.org/drawingml/2006/main">
            <a:off x="5457825" y="4629150"/>
            <a:ext cx="6200775"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75" b="0">
                <a:solidFill>
                  <a:srgbClr val="4D6076"/>
                </a:solidFill>
                <a:latin typeface="Aptos"/>
                <a:ea typeface="Aptos"/>
                <a:cs typeface="Aptos"/>
              </a:defRPr>
            </a:defPPr>
            <a:lvl1pPr algn="l">
              <a:defRPr sz="1575" b="0">
                <a:solidFill>
                  <a:srgbClr val="4D6076"/>
                </a:solidFill>
                <a:latin typeface="Aptos"/>
                <a:ea typeface="Aptos"/>
                <a:cs typeface="Aptos"/>
              </a:defRPr>
            </a:lvl1pPr>
            <a:lvl2pPr algn="l">
              <a:defRPr sz="1575" b="0">
                <a:solidFill>
                  <a:srgbClr val="4D6076"/>
                </a:solidFill>
                <a:latin typeface="Aptos"/>
                <a:ea typeface="Aptos"/>
                <a:cs typeface="Aptos"/>
              </a:defRPr>
            </a:lvl2pPr>
            <a:lvl3pPr algn="l">
              <a:defRPr sz="1575" b="0">
                <a:solidFill>
                  <a:srgbClr val="4D6076"/>
                </a:solidFill>
                <a:latin typeface="Aptos"/>
                <a:ea typeface="Aptos"/>
                <a:cs typeface="Aptos"/>
              </a:defRPr>
            </a:lvl3pPr>
            <a:lvl4pPr algn="l">
              <a:defRPr sz="1575" b="0">
                <a:solidFill>
                  <a:srgbClr val="4D6076"/>
                </a:solidFill>
                <a:latin typeface="Aptos"/>
                <a:ea typeface="Aptos"/>
                <a:cs typeface="Aptos"/>
              </a:defRPr>
            </a:lvl4pPr>
            <a:lvl5pPr algn="l">
              <a:defRPr sz="1575" b="0">
                <a:solidFill>
                  <a:srgbClr val="4D6076"/>
                </a:solidFill>
                <a:latin typeface="Aptos"/>
                <a:ea typeface="Aptos"/>
                <a:cs typeface="Aptos"/>
              </a:defRPr>
            </a:lvl5pPr>
            <a:lvl6pPr algn="l">
              <a:defRPr sz="1575" b="0">
                <a:solidFill>
                  <a:srgbClr val="4D6076"/>
                </a:solidFill>
                <a:latin typeface="Aptos"/>
                <a:ea typeface="Aptos"/>
                <a:cs typeface="Aptos"/>
              </a:defRPr>
            </a:lvl6pPr>
            <a:lvl7pPr algn="l">
              <a:defRPr sz="1575" b="0">
                <a:solidFill>
                  <a:srgbClr val="4D6076"/>
                </a:solidFill>
                <a:latin typeface="Aptos"/>
                <a:ea typeface="Aptos"/>
                <a:cs typeface="Aptos"/>
              </a:defRPr>
            </a:lvl7pPr>
            <a:lvl8pPr algn="l">
              <a:defRPr sz="1575" b="0">
                <a:solidFill>
                  <a:srgbClr val="4D6076"/>
                </a:solidFill>
                <a:latin typeface="Aptos"/>
                <a:ea typeface="Aptos"/>
                <a:cs typeface="Aptos"/>
              </a:defRPr>
            </a:lvl8pPr>
            <a:lvl9pPr algn="l">
              <a:defRPr sz="1575" b="0">
                <a:solidFill>
                  <a:srgbClr val="4D6076"/>
                </a:solidFill>
                <a:latin typeface="Aptos"/>
                <a:ea typeface="Aptos"/>
                <a:cs typeface="Aptos"/>
              </a:defRPr>
            </a:lvl9pPr>
          </a:lstStyle>
          <a:p xmlns:a="http://schemas.openxmlformats.org/drawingml/2006/main">
            <a:pPr algn="l">
              <a:defRPr sz="1575" b="0">
                <a:solidFill>
                  <a:srgbClr val="4D6076"/>
                </a:solidFill>
                <a:latin typeface="Aptos"/>
                <a:ea typeface="Aptos"/>
                <a:cs typeface="Aptos"/>
              </a:defRPr>
            </a:pPr>
            <a:r>
              <a:rPr sz="1575" b="0">
                <a:solidFill>
                  <a:srgbClr val="4D6076"/>
                </a:solidFill>
                <a:latin typeface="Aptos"/>
                <a:ea typeface="Aptos"/>
                <a:cs typeface="Aptos"/>
              </a:rPr>
              <a:t>Recent annual training showed no significant relationship with simulation failure. Embedded training showed a statistically significant but small average difference.</a:t>
            </a:r>
          </a:p>
          <a:p xmlns:a="http://schemas.openxmlformats.org/drawingml/2006/main">
            <a:r>
              <a:t/>
            </a:r>
          </a:p>
          <a:p xmlns:a="http://schemas.openxmlformats.org/drawingml/2006/main">
            <a:pPr algn="l">
              <a:defRPr sz="1575" b="0">
                <a:solidFill>
                  <a:srgbClr val="4D6076"/>
                </a:solidFill>
                <a:latin typeface="Aptos"/>
                <a:ea typeface="Aptos"/>
                <a:cs typeface="Aptos"/>
              </a:defRPr>
            </a:pPr>
            <a:r>
              <a:rPr sz="1575" b="0">
                <a:solidFill>
                  <a:srgbClr val="4D6076"/>
                </a:solidFill>
                <a:latin typeface="Aptos"/>
                <a:ea typeface="Aptos"/>
                <a:cs typeface="Aptos"/>
              </a:rPr>
              <a:t>This was one setting. It did not evaluate Scam Check.</a:t>
            </a:r>
          </a:p>
        </p:txBody>
      </p:sp>
      <p:sp>
        <p:nvSpPr>
          <p:cNvPr id="21" name="Liu et al., Understanding the Efficacy of Phishing Training in Practice, IEEE S&amp;">
            <a:extLst xmlns:a="http://schemas.openxmlformats.org/drawingml/2006/main">
              <a:ext uri="{FF2B5EF4-FFF2-40B4-BE49-F238E27FC236}">
                <a16:creationId xmlns:a16="http://schemas.microsoft.com/office/drawing/2014/main" id="{A0076008-A3DD-4B71-A983-FA8A295A15E5}"/>
              </a:ext>
            </a:extLst>
          </p:cNvPr>
          <p:cNvSpPr>
            <a:spLocks xmlns:a="http://schemas.openxmlformats.org/drawingml/2006/main" noGrp="1"/>
          </p:cNvSpPr>
          <p:nvPr/>
        </p:nvSpPr>
        <p:spPr>
          <a:xfrm xmlns:a="http://schemas.openxmlformats.org/drawingml/2006/main">
            <a:off x="533400" y="6038850"/>
            <a:ext cx="11125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0">
                <a:solidFill>
                  <a:srgbClr val="4D6076"/>
                </a:solidFill>
                <a:latin typeface="Aptos"/>
                <a:ea typeface="Aptos"/>
                <a:cs typeface="Aptos"/>
              </a:defRPr>
            </a:defPPr>
            <a:lvl1pPr algn="l">
              <a:defRPr sz="1125" b="0">
                <a:solidFill>
                  <a:srgbClr val="4D6076"/>
                </a:solidFill>
                <a:latin typeface="Aptos"/>
                <a:ea typeface="Aptos"/>
                <a:cs typeface="Aptos"/>
              </a:defRPr>
            </a:lvl1pPr>
            <a:lvl2pPr algn="l">
              <a:defRPr sz="1125" b="0">
                <a:solidFill>
                  <a:srgbClr val="4D6076"/>
                </a:solidFill>
                <a:latin typeface="Aptos"/>
                <a:ea typeface="Aptos"/>
                <a:cs typeface="Aptos"/>
              </a:defRPr>
            </a:lvl2pPr>
            <a:lvl3pPr algn="l">
              <a:defRPr sz="1125" b="0">
                <a:solidFill>
                  <a:srgbClr val="4D6076"/>
                </a:solidFill>
                <a:latin typeface="Aptos"/>
                <a:ea typeface="Aptos"/>
                <a:cs typeface="Aptos"/>
              </a:defRPr>
            </a:lvl3pPr>
            <a:lvl4pPr algn="l">
              <a:defRPr sz="1125" b="0">
                <a:solidFill>
                  <a:srgbClr val="4D6076"/>
                </a:solidFill>
                <a:latin typeface="Aptos"/>
                <a:ea typeface="Aptos"/>
                <a:cs typeface="Aptos"/>
              </a:defRPr>
            </a:lvl4pPr>
            <a:lvl5pPr algn="l">
              <a:defRPr sz="1125" b="0">
                <a:solidFill>
                  <a:srgbClr val="4D6076"/>
                </a:solidFill>
                <a:latin typeface="Aptos"/>
                <a:ea typeface="Aptos"/>
                <a:cs typeface="Aptos"/>
              </a:defRPr>
            </a:lvl5pPr>
            <a:lvl6pPr algn="l">
              <a:defRPr sz="1125" b="0">
                <a:solidFill>
                  <a:srgbClr val="4D6076"/>
                </a:solidFill>
                <a:latin typeface="Aptos"/>
                <a:ea typeface="Aptos"/>
                <a:cs typeface="Aptos"/>
              </a:defRPr>
            </a:lvl6pPr>
            <a:lvl7pPr algn="l">
              <a:defRPr sz="1125" b="0">
                <a:solidFill>
                  <a:srgbClr val="4D6076"/>
                </a:solidFill>
                <a:latin typeface="Aptos"/>
                <a:ea typeface="Aptos"/>
                <a:cs typeface="Aptos"/>
              </a:defRPr>
            </a:lvl7pPr>
            <a:lvl8pPr algn="l">
              <a:defRPr sz="1125" b="0">
                <a:solidFill>
                  <a:srgbClr val="4D6076"/>
                </a:solidFill>
                <a:latin typeface="Aptos"/>
                <a:ea typeface="Aptos"/>
                <a:cs typeface="Aptos"/>
              </a:defRPr>
            </a:lvl8pPr>
            <a:lvl9pPr algn="l">
              <a:defRPr sz="1125" b="0">
                <a:solidFill>
                  <a:srgbClr val="4D6076"/>
                </a:solidFill>
                <a:latin typeface="Aptos"/>
                <a:ea typeface="Aptos"/>
                <a:cs typeface="Aptos"/>
              </a:defRPr>
            </a:lvl9pPr>
          </a:lstStyle>
          <a:p xmlns:a="http://schemas.openxmlformats.org/drawingml/2006/main">
            <a:pPr algn="l">
              <a:defRPr sz="1125" b="0">
                <a:solidFill>
                  <a:srgbClr val="4D6076"/>
                </a:solidFill>
                <a:latin typeface="Aptos"/>
                <a:ea typeface="Aptos"/>
                <a:cs typeface="Aptos"/>
              </a:defRPr>
            </a:pPr>
            <a:r>
              <a:rPr sz="1125" b="0">
                <a:solidFill>
                  <a:srgbClr val="4D6076"/>
                </a:solidFill>
                <a:latin typeface="Aptos"/>
                <a:ea typeface="Aptos"/>
                <a:cs typeface="Aptos"/>
              </a:rPr>
              <a:t>Ho et al., Understanding the Efficacy of Phishing Training in Practice, IEEE S&amp;P 2025. 1.7pp is an absolute gap.</a:t>
            </a:r>
          </a:p>
        </p:txBody>
      </p:sp>
    </p:spTree>
    <p:extLst>
      <p:ext uri="{BB962C8B-B14F-4D97-AF65-F5344CB8AC3E}">
        <p14:creationId xmlns:p14="http://schemas.microsoft.com/office/powerpoint/2010/main" val="35887655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02 / ASSESSMENT DESIGN">
            <a:extLst xmlns:a="http://schemas.openxmlformats.org/drawingml/2006/main">
              <a:ext uri="{FF2B5EF4-FFF2-40B4-BE49-F238E27FC236}">
                <a16:creationId xmlns:a16="http://schemas.microsoft.com/office/drawing/2014/main" id="{A546D171-FA73-4D6C-B048-0CB9451B725D}"/>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02 / ASSESSMENT DESIGN</a:t>
            </a:r>
          </a:p>
        </p:txBody>
      </p:sp>
      <p:sp>
        <p:nvSpPr>
          <p:cNvPr id="2" name="Scored decisions make the learning gaps visible">
            <a:extLst xmlns:a="http://schemas.openxmlformats.org/drawingml/2006/main">
              <a:ext uri="{FF2B5EF4-FFF2-40B4-BE49-F238E27FC236}">
                <a16:creationId xmlns:a16="http://schemas.microsoft.com/office/drawing/2014/main" id="{5C91C4E5-C3BD-4989-A9F8-0BEE6389CB0B}"/>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Scored decisions make the learning gaps visible</a:t>
            </a:r>
          </a:p>
        </p:txBody>
      </p:sp>
      <p:sp>
        <p:nvSpPr>
          <p:cNvPr id="3" name="The assessment is open, timed and followed by feedback after each answer.">
            <a:extLst xmlns:a="http://schemas.openxmlformats.org/drawingml/2006/main">
              <a:ext uri="{FF2B5EF4-FFF2-40B4-BE49-F238E27FC236}">
                <a16:creationId xmlns:a16="http://schemas.microsoft.com/office/drawing/2014/main" id="{8883766F-06C9-4403-B388-BD3609BA4F13}"/>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The assessment is open, timed and followed by feedback after each answer.</a:t>
            </a:r>
          </a:p>
        </p:txBody>
      </p:sp>
      <p:sp>
        <p:nvSpPr>
          <p:cNvPr id="4" name="">
            <a:extLst xmlns:a="http://schemas.openxmlformats.org/drawingml/2006/main">
              <a:ext uri="{FF2B5EF4-FFF2-40B4-BE49-F238E27FC236}">
                <a16:creationId xmlns:a16="http://schemas.microsoft.com/office/drawing/2014/main" id="{80BE79B8-85D5-4494-B9A9-754D08F8E846}"/>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85A03337-5907-4E11-8B2D-22760AADE07E}"/>
              </a:ext>
            </a:extLst>
          </p:cNvPr>
          <p:cNvPicPr>
            <a:picLocks xmlns:a="http://schemas.openxmlformats.org/drawingml/2006/main" noChangeAspect="1"/>
          </p:cNvPicPr>
          <p:nvPr/>
        </p:nvPicPr>
        <p:blipFill>
          <a:blip xmlns:r="http://schemas.openxmlformats.org/officeDocument/2006/relationships" xmlns:a="http://schemas.openxmlformats.org/drawingml/2006/main" r:embed="Rf5d9f3ebcab448d6"/>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Scam Check">
            <a:extLst xmlns:a="http://schemas.openxmlformats.org/drawingml/2006/main">
              <a:ext uri="{FF2B5EF4-FFF2-40B4-BE49-F238E27FC236}">
                <a16:creationId xmlns:a16="http://schemas.microsoft.com/office/drawing/2014/main" id="{FD4EEE74-3A5A-4280-A2AC-33E6FEA58314}"/>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Scam Check</a:t>
            </a:r>
          </a:p>
        </p:txBody>
      </p:sp>
      <p:sp>
        <p:nvSpPr>
          <p:cNvPr id="7" name="05">
            <a:extLst xmlns:a="http://schemas.openxmlformats.org/drawingml/2006/main">
              <a:ext uri="{FF2B5EF4-FFF2-40B4-BE49-F238E27FC236}">
                <a16:creationId xmlns:a16="http://schemas.microsoft.com/office/drawing/2014/main" id="{B4768D23-64F9-451C-A285-AED967F3437C}"/>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05</a:t>
            </a:r>
          </a:p>
        </p:txBody>
      </p:sp>
      <p:graphicFrame>
        <p:nvGraphicFramePr>
          <p:cNvPr id="8" name="">
            <a:extLst xmlns:a="http://schemas.openxmlformats.org/drawingml/2006/main">
              <a:ext uri="{FF2B5EF4-FFF2-40B4-BE49-F238E27FC236}">
                <a16:creationId xmlns:a16="http://schemas.microsoft.com/office/drawing/2014/main" id="{07A390C0-F82A-4E04-BF5F-7D5FD8B3A0BF}"/>
              </a:ext>
            </a:extLst>
          </p:cNvPr>
          <p:cNvGraphicFramePr/>
          <p:nvPr/>
        </p:nvGraphicFramePr>
        <p:xfrm>
          <a:off xmlns:a="http://schemas.openxmlformats.org/drawingml/2006/main" x="533400" y="2276475"/>
          <a:ext xmlns:a="http://schemas.openxmlformats.org/drawingml/2006/main" cx="11125200" cy="3505200"/>
        </p:xfrm>
        <a:graphic xmlns:a="http://schemas.openxmlformats.org/drawingml/2006/main">
          <a:graphicData uri="http://schemas.openxmlformats.org/drawingml/2006/table">
            <a:tbl>
              <a:tblPr/>
              <a:tblGrid>
                <a:gridCol w="2314575"/>
                <a:gridCol w="4029075"/>
                <a:gridCol w="4781550"/>
              </a:tblGrid>
              <a:tr h="584200">
                <a:tc>
                  <a:txBody>
                    <a:bodyPr/>
                    <a:lstStyle/>
                    <a:p>
                      <a:r>
                        <a:rPr sz="1463" b="1">
                          <a:solidFill>
                            <a:srgbClr val="003EA5"/>
                          </a:solidFill>
                          <a:latin typeface="Aptos"/>
                          <a:ea typeface="Aptos"/>
                          <a:cs typeface="Aptos"/>
                        </a:rPr>
                        <a:t>Measurement need</a:t>
                      </a:r>
                    </a:p>
                  </a:txBody>
                  <a:tcPr marL="133350" marR="133350" marT="66675" marB="66675">
                    <a:lnL w="6191">
                      <a:solidFill>
                        <a:srgbClr val="D4DDEC"/>
                      </a:solidFill>
                    </a:lnL>
                    <a:lnR w="6191">
                      <a:solidFill>
                        <a:srgbClr val="D4DDEC"/>
                      </a:solidFill>
                    </a:lnR>
                    <a:lnT w="6191">
                      <a:solidFill>
                        <a:srgbClr val="D4DDEC"/>
                      </a:solidFill>
                    </a:lnT>
                    <a:lnB w="6191">
                      <a:solidFill>
                        <a:srgbClr val="D4DDEC"/>
                      </a:solidFill>
                    </a:lnB>
                    <a:solidFill>
                      <a:srgbClr val="E7EFFA"/>
                    </a:solidFill>
                  </a:tcPr>
                </a:tc>
                <a:tc>
                  <a:txBody>
                    <a:bodyPr/>
                    <a:lstStyle/>
                    <a:p>
                      <a:r>
                        <a:rPr sz="1463" b="1">
                          <a:solidFill>
                            <a:srgbClr val="003EA5"/>
                          </a:solidFill>
                          <a:latin typeface="Aptos"/>
                          <a:ea typeface="Aptos"/>
                          <a:cs typeface="Aptos"/>
                        </a:rPr>
                        <a:t>What Scam Check supplies</a:t>
                      </a:r>
                    </a:p>
                  </a:txBody>
                  <a:tcPr marL="133350" marR="133350" marT="66675" marB="66675">
                    <a:lnR w="6191">
                      <a:solidFill>
                        <a:srgbClr val="D4DDEC"/>
                      </a:solidFill>
                    </a:lnR>
                    <a:lnT w="6191">
                      <a:solidFill>
                        <a:srgbClr val="D4DDEC"/>
                      </a:solidFill>
                    </a:lnT>
                    <a:lnB w="6191">
                      <a:solidFill>
                        <a:srgbClr val="D4DDEC"/>
                      </a:solidFill>
                    </a:lnB>
                    <a:solidFill>
                      <a:srgbClr val="E7EFFA"/>
                    </a:solidFill>
                  </a:tcPr>
                </a:tc>
                <a:tc>
                  <a:txBody>
                    <a:bodyPr/>
                    <a:lstStyle/>
                    <a:p>
                      <a:r>
                        <a:rPr sz="1463" b="1">
                          <a:solidFill>
                            <a:srgbClr val="003EA5"/>
                          </a:solidFill>
                          <a:latin typeface="Aptos"/>
                          <a:ea typeface="Aptos"/>
                          <a:cs typeface="Aptos"/>
                        </a:rPr>
                        <a:t>How we should use it</a:t>
                      </a:r>
                    </a:p>
                  </a:txBody>
                  <a:tcPr marL="133350" marR="133350" marT="66675" marB="66675">
                    <a:lnR w="6191">
                      <a:solidFill>
                        <a:srgbClr val="D4DDEC"/>
                      </a:solidFill>
                    </a:lnR>
                    <a:lnT w="6191">
                      <a:solidFill>
                        <a:srgbClr val="D4DDEC"/>
                      </a:solidFill>
                    </a:lnT>
                    <a:lnB w="6191">
                      <a:solidFill>
                        <a:srgbClr val="D4DDEC"/>
                      </a:solidFill>
                    </a:lnB>
                    <a:solidFill>
                      <a:srgbClr val="E7EFFA"/>
                    </a:solidFill>
                  </a:tcPr>
                </a:tc>
              </a:tr>
              <a:tr h="584200">
                <a:tc>
                  <a:txBody>
                    <a:bodyPr/>
                    <a:lstStyle/>
                    <a:p>
                      <a:r>
                        <a:rPr sz="1500">
                          <a:solidFill>
                            <a:srgbClr val="14263F"/>
                          </a:solidFill>
                          <a:latin typeface="Aptos"/>
                          <a:ea typeface="Aptos"/>
                          <a:cs typeface="Aptos"/>
                        </a:rPr>
                        <a:t>Participation</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Not started versus completed</a:t>
                      </a:r>
                    </a:p>
                  </a:txBody>
                  <a:tcPr marL="133350" marR="133350" marT="66675" marB="66675">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Know which groups our results represent.</a:t>
                      </a:r>
                    </a:p>
                  </a:txBody>
                  <a:tcPr marL="133350" marR="133350" marT="66675" marB="66675">
                    <a:lnR w="6191">
                      <a:solidFill>
                        <a:srgbClr val="D4DDEC"/>
                      </a:solidFill>
                    </a:lnR>
                    <a:lnB w="6191">
                      <a:solidFill>
                        <a:srgbClr val="D4DDEC"/>
                      </a:solidFill>
                    </a:lnB>
                    <a:solidFill>
                      <a:srgbClr val="FFFFFF"/>
                    </a:solidFill>
                  </a:tcPr>
                </a:tc>
              </a:tr>
              <a:tr h="584200">
                <a:tc>
                  <a:txBody>
                    <a:bodyPr/>
                    <a:lstStyle/>
                    <a:p>
                      <a:r>
                        <a:rPr sz="1500">
                          <a:solidFill>
                            <a:srgbClr val="14263F"/>
                          </a:solidFill>
                          <a:latin typeface="Aptos"/>
                          <a:ea typeface="Aptos"/>
                          <a:cs typeface="Aptos"/>
                        </a:rPr>
                        <a:t>Judgement</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A score for explicit answers</a:t>
                      </a:r>
                    </a:p>
                  </a:txBody>
                  <a:tcPr marL="133350" marR="133350" marT="66675" marB="66675">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Find techniques participants struggle to recognise.</a:t>
                      </a:r>
                    </a:p>
                  </a:txBody>
                  <a:tcPr marL="133350" marR="133350" marT="66675" marB="66675">
                    <a:lnR w="6191">
                      <a:solidFill>
                        <a:srgbClr val="D4DDEC"/>
                      </a:solidFill>
                    </a:lnR>
                    <a:lnB w="6191">
                      <a:solidFill>
                        <a:srgbClr val="D4DDEC"/>
                      </a:solidFill>
                    </a:lnB>
                    <a:solidFill>
                      <a:srgbClr val="FFFFFF"/>
                    </a:solidFill>
                  </a:tcPr>
                </a:tc>
              </a:tr>
              <a:tr h="584200">
                <a:tc>
                  <a:txBody>
                    <a:bodyPr/>
                    <a:lstStyle/>
                    <a:p>
                      <a:r>
                        <a:rPr sz="1500">
                          <a:solidFill>
                            <a:srgbClr val="14263F"/>
                          </a:solidFill>
                          <a:latin typeface="Aptos"/>
                          <a:ea typeface="Aptos"/>
                          <a:cs typeface="Aptos"/>
                        </a:rPr>
                        <a:t>Breadth</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Multiple scam channels and regional content</a:t>
                      </a:r>
                    </a:p>
                  </a:txBody>
                  <a:tcPr marL="133350" marR="133350" marT="66675" marB="66675">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Choose content relevant to our roles and exposure.</a:t>
                      </a:r>
                    </a:p>
                  </a:txBody>
                  <a:tcPr marL="133350" marR="133350" marT="66675" marB="66675">
                    <a:lnR w="6191">
                      <a:solidFill>
                        <a:srgbClr val="D4DDEC"/>
                      </a:solidFill>
                    </a:lnR>
                    <a:lnB w="6191">
                      <a:solidFill>
                        <a:srgbClr val="D4DDEC"/>
                      </a:solidFill>
                    </a:lnB>
                    <a:solidFill>
                      <a:srgbClr val="FFFFFF"/>
                    </a:solidFill>
                  </a:tcPr>
                </a:tc>
              </a:tr>
              <a:tr h="584200">
                <a:tc>
                  <a:txBody>
                    <a:bodyPr/>
                    <a:lstStyle/>
                    <a:p>
                      <a:r>
                        <a:rPr sz="1500">
                          <a:solidFill>
                            <a:srgbClr val="14263F"/>
                          </a:solidFill>
                          <a:latin typeface="Aptos"/>
                          <a:ea typeface="Aptos"/>
                          <a:cs typeface="Aptos"/>
                        </a:rPr>
                        <a:t>Learning</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An explanation after each response</a:t>
                      </a:r>
                    </a:p>
                  </a:txBody>
                  <a:tcPr marL="133350" marR="133350" marT="66675" marB="66675">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Discuss the tell behind the example.</a:t>
                      </a:r>
                    </a:p>
                  </a:txBody>
                  <a:tcPr marL="133350" marR="133350" marT="66675" marB="66675">
                    <a:lnR w="6191">
                      <a:solidFill>
                        <a:srgbClr val="D4DDEC"/>
                      </a:solidFill>
                    </a:lnR>
                    <a:lnB w="6191">
                      <a:solidFill>
                        <a:srgbClr val="D4DDEC"/>
                      </a:solidFill>
                    </a:lnB>
                    <a:solidFill>
                      <a:srgbClr val="FFFFFF"/>
                    </a:solidFill>
                  </a:tcPr>
                </a:tc>
              </a:tr>
              <a:tr h="584200">
                <a:tc>
                  <a:txBody>
                    <a:bodyPr/>
                    <a:lstStyle/>
                    <a:p>
                      <a:r>
                        <a:rPr sz="1500">
                          <a:solidFill>
                            <a:srgbClr val="14263F"/>
                          </a:solidFill>
                          <a:latin typeface="Aptos"/>
                          <a:ea typeface="Aptos"/>
                          <a:cs typeface="Aptos"/>
                        </a:rPr>
                        <a:t>Follow-up</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Another campaign and comparable results</a:t>
                      </a:r>
                    </a:p>
                  </a:txBody>
                  <a:tcPr marL="133350" marR="133350" marT="66675" marB="66675">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Assess change with context about content and participants.</a:t>
                      </a:r>
                    </a:p>
                  </a:txBody>
                  <a:tcPr marL="133350" marR="133350" marT="66675" marB="66675">
                    <a:lnR w="6191">
                      <a:solidFill>
                        <a:srgbClr val="D4DDEC"/>
                      </a:solidFill>
                    </a:lnR>
                    <a:lnB w="6191">
                      <a:solidFill>
                        <a:srgbClr val="D4DDEC"/>
                      </a:solidFill>
                    </a:lnB>
                    <a:solidFill>
                      <a:srgbClr val="FFFFFF"/>
                    </a:solidFill>
                  </a:tcPr>
                </a:tc>
              </a:tr>
            </a:tbl>
          </a:graphicData>
        </a:graphic>
      </p:graphicFrame>
      <p:sp>
        <p:nvSpPr>
          <p:cNvPr id="9" name="A score measures performance on the chosen questions. It is not a guarantee of b">
            <a:extLst xmlns:a="http://schemas.openxmlformats.org/drawingml/2006/main">
              <a:ext uri="{FF2B5EF4-FFF2-40B4-BE49-F238E27FC236}">
                <a16:creationId xmlns:a16="http://schemas.microsoft.com/office/drawing/2014/main" id="{78A6A798-1E0E-438C-BB80-8DF99D5F511D}"/>
              </a:ext>
            </a:extLst>
          </p:cNvPr>
          <p:cNvSpPr>
            <a:spLocks xmlns:a="http://schemas.openxmlformats.org/drawingml/2006/main" noGrp="1"/>
          </p:cNvSpPr>
          <p:nvPr/>
        </p:nvSpPr>
        <p:spPr>
          <a:xfrm xmlns:a="http://schemas.openxmlformats.org/drawingml/2006/main">
            <a:off x="533400" y="6038850"/>
            <a:ext cx="11125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0">
                <a:solidFill>
                  <a:srgbClr val="4D6076"/>
                </a:solidFill>
                <a:latin typeface="Aptos"/>
                <a:ea typeface="Aptos"/>
                <a:cs typeface="Aptos"/>
              </a:defRPr>
            </a:defPPr>
            <a:lvl1pPr algn="l">
              <a:defRPr sz="1125" b="0">
                <a:solidFill>
                  <a:srgbClr val="4D6076"/>
                </a:solidFill>
                <a:latin typeface="Aptos"/>
                <a:ea typeface="Aptos"/>
                <a:cs typeface="Aptos"/>
              </a:defRPr>
            </a:lvl1pPr>
            <a:lvl2pPr algn="l">
              <a:defRPr sz="1125" b="0">
                <a:solidFill>
                  <a:srgbClr val="4D6076"/>
                </a:solidFill>
                <a:latin typeface="Aptos"/>
                <a:ea typeface="Aptos"/>
                <a:cs typeface="Aptos"/>
              </a:defRPr>
            </a:lvl2pPr>
            <a:lvl3pPr algn="l">
              <a:defRPr sz="1125" b="0">
                <a:solidFill>
                  <a:srgbClr val="4D6076"/>
                </a:solidFill>
                <a:latin typeface="Aptos"/>
                <a:ea typeface="Aptos"/>
                <a:cs typeface="Aptos"/>
              </a:defRPr>
            </a:lvl3pPr>
            <a:lvl4pPr algn="l">
              <a:defRPr sz="1125" b="0">
                <a:solidFill>
                  <a:srgbClr val="4D6076"/>
                </a:solidFill>
                <a:latin typeface="Aptos"/>
                <a:ea typeface="Aptos"/>
                <a:cs typeface="Aptos"/>
              </a:defRPr>
            </a:lvl4pPr>
            <a:lvl5pPr algn="l">
              <a:defRPr sz="1125" b="0">
                <a:solidFill>
                  <a:srgbClr val="4D6076"/>
                </a:solidFill>
                <a:latin typeface="Aptos"/>
                <a:ea typeface="Aptos"/>
                <a:cs typeface="Aptos"/>
              </a:defRPr>
            </a:lvl5pPr>
            <a:lvl6pPr algn="l">
              <a:defRPr sz="1125" b="0">
                <a:solidFill>
                  <a:srgbClr val="4D6076"/>
                </a:solidFill>
                <a:latin typeface="Aptos"/>
                <a:ea typeface="Aptos"/>
                <a:cs typeface="Aptos"/>
              </a:defRPr>
            </a:lvl6pPr>
            <a:lvl7pPr algn="l">
              <a:defRPr sz="1125" b="0">
                <a:solidFill>
                  <a:srgbClr val="4D6076"/>
                </a:solidFill>
                <a:latin typeface="Aptos"/>
                <a:ea typeface="Aptos"/>
                <a:cs typeface="Aptos"/>
              </a:defRPr>
            </a:lvl7pPr>
            <a:lvl8pPr algn="l">
              <a:defRPr sz="1125" b="0">
                <a:solidFill>
                  <a:srgbClr val="4D6076"/>
                </a:solidFill>
                <a:latin typeface="Aptos"/>
                <a:ea typeface="Aptos"/>
                <a:cs typeface="Aptos"/>
              </a:defRPr>
            </a:lvl8pPr>
            <a:lvl9pPr algn="l">
              <a:defRPr sz="1125" b="0">
                <a:solidFill>
                  <a:srgbClr val="4D6076"/>
                </a:solidFill>
                <a:latin typeface="Aptos"/>
                <a:ea typeface="Aptos"/>
                <a:cs typeface="Aptos"/>
              </a:defRPr>
            </a:lvl9pPr>
          </a:lstStyle>
          <a:p xmlns:a="http://schemas.openxmlformats.org/drawingml/2006/main">
            <a:pPr algn="l">
              <a:defRPr sz="1125" b="0">
                <a:solidFill>
                  <a:srgbClr val="4D6076"/>
                </a:solidFill>
                <a:latin typeface="Aptos"/>
                <a:ea typeface="Aptos"/>
                <a:cs typeface="Aptos"/>
              </a:defRPr>
            </a:pPr>
            <a:r>
              <a:rPr sz="1125" b="0">
                <a:solidFill>
                  <a:srgbClr val="4D6076"/>
                </a:solidFill>
                <a:latin typeface="Aptos"/>
                <a:ea typeface="Aptos"/>
                <a:cs typeface="Aptos"/>
              </a:rPr>
              <a:t>A score measures performance on the chosen questions. It is not a guarantee of behaviour in every real attack.</a:t>
            </a:r>
          </a:p>
        </p:txBody>
      </p:sp>
    </p:spTree>
    <p:extLst>
      <p:ext uri="{BB962C8B-B14F-4D97-AF65-F5344CB8AC3E}">
        <p14:creationId xmlns:p14="http://schemas.microsoft.com/office/powerpoint/2010/main" val="200367902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03 / LIVE EXERCISE">
            <a:extLst xmlns:a="http://schemas.openxmlformats.org/drawingml/2006/main">
              <a:ext uri="{FF2B5EF4-FFF2-40B4-BE49-F238E27FC236}">
                <a16:creationId xmlns:a16="http://schemas.microsoft.com/office/drawing/2014/main" id="{E50C4D8A-10ED-4CB6-9797-96C2727A27DB}"/>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03 / LIVE EXERCISE</a:t>
            </a:r>
          </a:p>
        </p:txBody>
      </p:sp>
      <p:sp>
        <p:nvSpPr>
          <p:cNvPr id="2" name="Which address belongs to Civic Bank?">
            <a:extLst xmlns:a="http://schemas.openxmlformats.org/drawingml/2006/main">
              <a:ext uri="{FF2B5EF4-FFF2-40B4-BE49-F238E27FC236}">
                <a16:creationId xmlns:a16="http://schemas.microsoft.com/office/drawing/2014/main" id="{1B521589-D062-4BD9-A47B-66012144F068}"/>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Which address belongs to Civic Bank?</a:t>
            </a:r>
          </a:p>
        </p:txBody>
      </p:sp>
      <p:sp>
        <p:nvSpPr>
          <p:cNvPr id="3" name="A bank text asks us to check a suspicious payment. Vote before moving to the ans">
            <a:extLst xmlns:a="http://schemas.openxmlformats.org/drawingml/2006/main">
              <a:ext uri="{FF2B5EF4-FFF2-40B4-BE49-F238E27FC236}">
                <a16:creationId xmlns:a16="http://schemas.microsoft.com/office/drawing/2014/main" id="{066E2AA9-9AEC-41E1-AEDE-7F9F1EED7CBD}"/>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A bank text asks us to check a suspicious payment. Vote before moving to the answer.</a:t>
            </a:r>
          </a:p>
        </p:txBody>
      </p:sp>
      <p:sp>
        <p:nvSpPr>
          <p:cNvPr id="4" name="">
            <a:extLst xmlns:a="http://schemas.openxmlformats.org/drawingml/2006/main">
              <a:ext uri="{FF2B5EF4-FFF2-40B4-BE49-F238E27FC236}">
                <a16:creationId xmlns:a16="http://schemas.microsoft.com/office/drawing/2014/main" id="{A9EA0B53-767A-4378-B749-1DA02462594F}"/>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B2028FEC-B8AA-4962-B113-44F4D1E7C638}"/>
              </a:ext>
            </a:extLst>
          </p:cNvPr>
          <p:cNvPicPr>
            <a:picLocks xmlns:a="http://schemas.openxmlformats.org/drawingml/2006/main" noChangeAspect="1"/>
          </p:cNvPicPr>
          <p:nvPr/>
        </p:nvPicPr>
        <p:blipFill>
          <a:blip xmlns:r="http://schemas.openxmlformats.org/officeDocument/2006/relationships" xmlns:a="http://schemas.openxmlformats.org/drawingml/2006/main" r:embed="R073ca66f72bf43f4"/>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Scam Check">
            <a:extLst xmlns:a="http://schemas.openxmlformats.org/drawingml/2006/main">
              <a:ext uri="{FF2B5EF4-FFF2-40B4-BE49-F238E27FC236}">
                <a16:creationId xmlns:a16="http://schemas.microsoft.com/office/drawing/2014/main" id="{94AC9E82-361C-40D0-BFBD-BB30E10048DB}"/>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Scam Check</a:t>
            </a:r>
          </a:p>
        </p:txBody>
      </p:sp>
      <p:sp>
        <p:nvSpPr>
          <p:cNvPr id="7" name="06">
            <a:extLst xmlns:a="http://schemas.openxmlformats.org/drawingml/2006/main">
              <a:ext uri="{FF2B5EF4-FFF2-40B4-BE49-F238E27FC236}">
                <a16:creationId xmlns:a16="http://schemas.microsoft.com/office/drawing/2014/main" id="{A1DDC7B1-2B59-4480-A340-FC2B305304F2}"/>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06</a:t>
            </a:r>
          </a:p>
        </p:txBody>
      </p:sp>
      <p:sp>
        <p:nvSpPr>
          <p:cNvPr id="8" name="">
            <a:extLst xmlns:a="http://schemas.openxmlformats.org/drawingml/2006/main">
              <a:ext uri="{FF2B5EF4-FFF2-40B4-BE49-F238E27FC236}">
                <a16:creationId xmlns:a16="http://schemas.microsoft.com/office/drawing/2014/main" id="{1D863AFE-00C5-40E8-ADF7-EC588348A426}"/>
              </a:ext>
            </a:extLst>
          </p:cNvPr>
          <p:cNvSpPr>
            <a:spLocks xmlns:a="http://schemas.openxmlformats.org/drawingml/2006/main" noGrp="1"/>
          </p:cNvSpPr>
          <p:nvPr/>
        </p:nvSpPr>
        <p:spPr>
          <a:xfrm xmlns:a="http://schemas.openxmlformats.org/drawingml/2006/main">
            <a:off x="533400" y="2657475"/>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9" name="A">
            <a:extLst xmlns:a="http://schemas.openxmlformats.org/drawingml/2006/main">
              <a:ext uri="{FF2B5EF4-FFF2-40B4-BE49-F238E27FC236}">
                <a16:creationId xmlns:a16="http://schemas.microsoft.com/office/drawing/2014/main" id="{97CC4ADC-2CE1-4075-A290-B9AF0EF752F4}"/>
              </a:ext>
            </a:extLst>
          </p:cNvPr>
          <p:cNvSpPr>
            <a:spLocks xmlns:a="http://schemas.openxmlformats.org/drawingml/2006/main" noGrp="1"/>
          </p:cNvSpPr>
          <p:nvPr/>
        </p:nvSpPr>
        <p:spPr>
          <a:xfrm xmlns:a="http://schemas.openxmlformats.org/drawingml/2006/main">
            <a:off x="533400" y="2914650"/>
            <a:ext cx="85725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3375" b="1">
                <a:solidFill>
                  <a:srgbClr val="007E87"/>
                </a:solidFill>
                <a:latin typeface="Aptos"/>
                <a:ea typeface="Aptos"/>
                <a:cs typeface="Aptos"/>
              </a:defRPr>
            </a:defPPr>
            <a:lvl1pPr algn="l">
              <a:defRPr sz="3375" b="1">
                <a:solidFill>
                  <a:srgbClr val="007E87"/>
                </a:solidFill>
                <a:latin typeface="Aptos"/>
                <a:ea typeface="Aptos"/>
                <a:cs typeface="Aptos"/>
              </a:defRPr>
            </a:lvl1pPr>
            <a:lvl2pPr algn="l">
              <a:defRPr sz="3375" b="1">
                <a:solidFill>
                  <a:srgbClr val="007E87"/>
                </a:solidFill>
                <a:latin typeface="Aptos"/>
                <a:ea typeface="Aptos"/>
                <a:cs typeface="Aptos"/>
              </a:defRPr>
            </a:lvl2pPr>
            <a:lvl3pPr algn="l">
              <a:defRPr sz="3375" b="1">
                <a:solidFill>
                  <a:srgbClr val="007E87"/>
                </a:solidFill>
                <a:latin typeface="Aptos"/>
                <a:ea typeface="Aptos"/>
                <a:cs typeface="Aptos"/>
              </a:defRPr>
            </a:lvl3pPr>
            <a:lvl4pPr algn="l">
              <a:defRPr sz="3375" b="1">
                <a:solidFill>
                  <a:srgbClr val="007E87"/>
                </a:solidFill>
                <a:latin typeface="Aptos"/>
                <a:ea typeface="Aptos"/>
                <a:cs typeface="Aptos"/>
              </a:defRPr>
            </a:lvl4pPr>
            <a:lvl5pPr algn="l">
              <a:defRPr sz="3375" b="1">
                <a:solidFill>
                  <a:srgbClr val="007E87"/>
                </a:solidFill>
                <a:latin typeface="Aptos"/>
                <a:ea typeface="Aptos"/>
                <a:cs typeface="Aptos"/>
              </a:defRPr>
            </a:lvl5pPr>
            <a:lvl6pPr algn="l">
              <a:defRPr sz="3375" b="1">
                <a:solidFill>
                  <a:srgbClr val="007E87"/>
                </a:solidFill>
                <a:latin typeface="Aptos"/>
                <a:ea typeface="Aptos"/>
                <a:cs typeface="Aptos"/>
              </a:defRPr>
            </a:lvl6pPr>
            <a:lvl7pPr algn="l">
              <a:defRPr sz="3375" b="1">
                <a:solidFill>
                  <a:srgbClr val="007E87"/>
                </a:solidFill>
                <a:latin typeface="Aptos"/>
                <a:ea typeface="Aptos"/>
                <a:cs typeface="Aptos"/>
              </a:defRPr>
            </a:lvl7pPr>
            <a:lvl8pPr algn="l">
              <a:defRPr sz="3375" b="1">
                <a:solidFill>
                  <a:srgbClr val="007E87"/>
                </a:solidFill>
                <a:latin typeface="Aptos"/>
                <a:ea typeface="Aptos"/>
                <a:cs typeface="Aptos"/>
              </a:defRPr>
            </a:lvl8pPr>
            <a:lvl9pPr algn="l">
              <a:defRPr sz="3375" b="1">
                <a:solidFill>
                  <a:srgbClr val="007E87"/>
                </a:solidFill>
                <a:latin typeface="Aptos"/>
                <a:ea typeface="Aptos"/>
                <a:cs typeface="Aptos"/>
              </a:defRPr>
            </a:lvl9pPr>
          </a:lstStyle>
          <a:p xmlns:a="http://schemas.openxmlformats.org/drawingml/2006/main">
            <a:pPr algn="l">
              <a:defRPr sz="3375" b="1">
                <a:solidFill>
                  <a:srgbClr val="007E87"/>
                </a:solidFill>
                <a:latin typeface="Aptos"/>
                <a:ea typeface="Aptos"/>
                <a:cs typeface="Aptos"/>
              </a:defRPr>
            </a:pPr>
            <a:r>
              <a:rPr sz="3375" b="1">
                <a:solidFill>
                  <a:srgbClr val="007E87"/>
                </a:solidFill>
                <a:latin typeface="Aptos"/>
                <a:ea typeface="Aptos"/>
                <a:cs typeface="Aptos"/>
              </a:rPr>
              <a:t>A</a:t>
            </a:r>
          </a:p>
        </p:txBody>
      </p:sp>
      <p:sp>
        <p:nvSpPr>
          <p:cNvPr id="10" name="https://secure.civicbank.com/confirm">
            <a:extLst xmlns:a="http://schemas.openxmlformats.org/drawingml/2006/main">
              <a:ext uri="{FF2B5EF4-FFF2-40B4-BE49-F238E27FC236}">
                <a16:creationId xmlns:a16="http://schemas.microsoft.com/office/drawing/2014/main" id="{1BE50032-5D4F-4B81-AA7B-CE110007BAAA}"/>
              </a:ext>
            </a:extLst>
          </p:cNvPr>
          <p:cNvSpPr>
            <a:spLocks xmlns:a="http://schemas.openxmlformats.org/drawingml/2006/main" noGrp="1"/>
          </p:cNvSpPr>
          <p:nvPr/>
        </p:nvSpPr>
        <p:spPr>
          <a:xfrm xmlns:a="http://schemas.openxmlformats.org/drawingml/2006/main">
            <a:off x="1562100" y="2990850"/>
            <a:ext cx="10096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550" b="1">
                <a:solidFill>
                  <a:srgbClr val="14263F"/>
                </a:solidFill>
                <a:latin typeface="Aptos"/>
                <a:ea typeface="Aptos"/>
                <a:cs typeface="Aptos"/>
              </a:defRPr>
            </a:defPPr>
            <a:lvl1pPr algn="l">
              <a:defRPr sz="2550" b="1">
                <a:solidFill>
                  <a:srgbClr val="14263F"/>
                </a:solidFill>
                <a:latin typeface="Aptos"/>
                <a:ea typeface="Aptos"/>
                <a:cs typeface="Aptos"/>
              </a:defRPr>
            </a:lvl1pPr>
            <a:lvl2pPr algn="l">
              <a:defRPr sz="2550" b="1">
                <a:solidFill>
                  <a:srgbClr val="14263F"/>
                </a:solidFill>
                <a:latin typeface="Aptos"/>
                <a:ea typeface="Aptos"/>
                <a:cs typeface="Aptos"/>
              </a:defRPr>
            </a:lvl2pPr>
            <a:lvl3pPr algn="l">
              <a:defRPr sz="2550" b="1">
                <a:solidFill>
                  <a:srgbClr val="14263F"/>
                </a:solidFill>
                <a:latin typeface="Aptos"/>
                <a:ea typeface="Aptos"/>
                <a:cs typeface="Aptos"/>
              </a:defRPr>
            </a:lvl3pPr>
            <a:lvl4pPr algn="l">
              <a:defRPr sz="2550" b="1">
                <a:solidFill>
                  <a:srgbClr val="14263F"/>
                </a:solidFill>
                <a:latin typeface="Aptos"/>
                <a:ea typeface="Aptos"/>
                <a:cs typeface="Aptos"/>
              </a:defRPr>
            </a:lvl4pPr>
            <a:lvl5pPr algn="l">
              <a:defRPr sz="2550" b="1">
                <a:solidFill>
                  <a:srgbClr val="14263F"/>
                </a:solidFill>
                <a:latin typeface="Aptos"/>
                <a:ea typeface="Aptos"/>
                <a:cs typeface="Aptos"/>
              </a:defRPr>
            </a:lvl5pPr>
            <a:lvl6pPr algn="l">
              <a:defRPr sz="2550" b="1">
                <a:solidFill>
                  <a:srgbClr val="14263F"/>
                </a:solidFill>
                <a:latin typeface="Aptos"/>
                <a:ea typeface="Aptos"/>
                <a:cs typeface="Aptos"/>
              </a:defRPr>
            </a:lvl6pPr>
            <a:lvl7pPr algn="l">
              <a:defRPr sz="2550" b="1">
                <a:solidFill>
                  <a:srgbClr val="14263F"/>
                </a:solidFill>
                <a:latin typeface="Aptos"/>
                <a:ea typeface="Aptos"/>
                <a:cs typeface="Aptos"/>
              </a:defRPr>
            </a:lvl7pPr>
            <a:lvl8pPr algn="l">
              <a:defRPr sz="2550" b="1">
                <a:solidFill>
                  <a:srgbClr val="14263F"/>
                </a:solidFill>
                <a:latin typeface="Aptos"/>
                <a:ea typeface="Aptos"/>
                <a:cs typeface="Aptos"/>
              </a:defRPr>
            </a:lvl8pPr>
            <a:lvl9pPr algn="l">
              <a:defRPr sz="2550" b="1">
                <a:solidFill>
                  <a:srgbClr val="14263F"/>
                </a:solidFill>
                <a:latin typeface="Aptos"/>
                <a:ea typeface="Aptos"/>
                <a:cs typeface="Aptos"/>
              </a:defRPr>
            </a:lvl9pPr>
          </a:lstStyle>
          <a:p xmlns:a="http://schemas.openxmlformats.org/drawingml/2006/main">
            <a:pPr algn="l">
              <a:defRPr sz="2550" b="1">
                <a:solidFill>
                  <a:srgbClr val="14263F"/>
                </a:solidFill>
                <a:latin typeface="Aptos"/>
                <a:ea typeface="Aptos"/>
                <a:cs typeface="Aptos"/>
              </a:defRPr>
            </a:pPr>
            <a:r>
              <a:rPr sz="2550" b="1">
                <a:solidFill>
                  <a:srgbClr val="14263F"/>
                </a:solidFill>
                <a:latin typeface="Aptos"/>
                <a:ea typeface="Aptos"/>
                <a:cs typeface="Aptos"/>
              </a:rPr>
              <a:t>https://secure.civicbank.com/confirm</a:t>
            </a:r>
          </a:p>
        </p:txBody>
      </p:sp>
      <p:sp>
        <p:nvSpPr>
          <p:cNvPr id="11" name="">
            <a:extLst xmlns:a="http://schemas.openxmlformats.org/drawingml/2006/main">
              <a:ext uri="{FF2B5EF4-FFF2-40B4-BE49-F238E27FC236}">
                <a16:creationId xmlns:a16="http://schemas.microsoft.com/office/drawing/2014/main" id="{9D62025A-3542-4146-9205-D0D35701E8A0}"/>
              </a:ext>
            </a:extLst>
          </p:cNvPr>
          <p:cNvSpPr>
            <a:spLocks xmlns:a="http://schemas.openxmlformats.org/drawingml/2006/main" noGrp="1"/>
          </p:cNvSpPr>
          <p:nvPr/>
        </p:nvSpPr>
        <p:spPr>
          <a:xfrm xmlns:a="http://schemas.openxmlformats.org/drawingml/2006/main">
            <a:off x="533400" y="3914775"/>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2" name="B">
            <a:extLst xmlns:a="http://schemas.openxmlformats.org/drawingml/2006/main">
              <a:ext uri="{FF2B5EF4-FFF2-40B4-BE49-F238E27FC236}">
                <a16:creationId xmlns:a16="http://schemas.microsoft.com/office/drawing/2014/main" id="{9E1E8742-E3CC-49D1-AFA6-4795223E9A38}"/>
              </a:ext>
            </a:extLst>
          </p:cNvPr>
          <p:cNvSpPr>
            <a:spLocks xmlns:a="http://schemas.openxmlformats.org/drawingml/2006/main" noGrp="1"/>
          </p:cNvSpPr>
          <p:nvPr/>
        </p:nvSpPr>
        <p:spPr>
          <a:xfrm xmlns:a="http://schemas.openxmlformats.org/drawingml/2006/main">
            <a:off x="533400" y="4171950"/>
            <a:ext cx="85725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3375" b="1">
                <a:solidFill>
                  <a:srgbClr val="003EA5"/>
                </a:solidFill>
                <a:latin typeface="Aptos"/>
                <a:ea typeface="Aptos"/>
                <a:cs typeface="Aptos"/>
              </a:defRPr>
            </a:defPPr>
            <a:lvl1pPr algn="l">
              <a:defRPr sz="3375" b="1">
                <a:solidFill>
                  <a:srgbClr val="003EA5"/>
                </a:solidFill>
                <a:latin typeface="Aptos"/>
                <a:ea typeface="Aptos"/>
                <a:cs typeface="Aptos"/>
              </a:defRPr>
            </a:lvl1pPr>
            <a:lvl2pPr algn="l">
              <a:defRPr sz="3375" b="1">
                <a:solidFill>
                  <a:srgbClr val="003EA5"/>
                </a:solidFill>
                <a:latin typeface="Aptos"/>
                <a:ea typeface="Aptos"/>
                <a:cs typeface="Aptos"/>
              </a:defRPr>
            </a:lvl2pPr>
            <a:lvl3pPr algn="l">
              <a:defRPr sz="3375" b="1">
                <a:solidFill>
                  <a:srgbClr val="003EA5"/>
                </a:solidFill>
                <a:latin typeface="Aptos"/>
                <a:ea typeface="Aptos"/>
                <a:cs typeface="Aptos"/>
              </a:defRPr>
            </a:lvl3pPr>
            <a:lvl4pPr algn="l">
              <a:defRPr sz="3375" b="1">
                <a:solidFill>
                  <a:srgbClr val="003EA5"/>
                </a:solidFill>
                <a:latin typeface="Aptos"/>
                <a:ea typeface="Aptos"/>
                <a:cs typeface="Aptos"/>
              </a:defRPr>
            </a:lvl4pPr>
            <a:lvl5pPr algn="l">
              <a:defRPr sz="3375" b="1">
                <a:solidFill>
                  <a:srgbClr val="003EA5"/>
                </a:solidFill>
                <a:latin typeface="Aptos"/>
                <a:ea typeface="Aptos"/>
                <a:cs typeface="Aptos"/>
              </a:defRPr>
            </a:lvl5pPr>
            <a:lvl6pPr algn="l">
              <a:defRPr sz="3375" b="1">
                <a:solidFill>
                  <a:srgbClr val="003EA5"/>
                </a:solidFill>
                <a:latin typeface="Aptos"/>
                <a:ea typeface="Aptos"/>
                <a:cs typeface="Aptos"/>
              </a:defRPr>
            </a:lvl6pPr>
            <a:lvl7pPr algn="l">
              <a:defRPr sz="3375" b="1">
                <a:solidFill>
                  <a:srgbClr val="003EA5"/>
                </a:solidFill>
                <a:latin typeface="Aptos"/>
                <a:ea typeface="Aptos"/>
                <a:cs typeface="Aptos"/>
              </a:defRPr>
            </a:lvl7pPr>
            <a:lvl8pPr algn="l">
              <a:defRPr sz="3375" b="1">
                <a:solidFill>
                  <a:srgbClr val="003EA5"/>
                </a:solidFill>
                <a:latin typeface="Aptos"/>
                <a:ea typeface="Aptos"/>
                <a:cs typeface="Aptos"/>
              </a:defRPr>
            </a:lvl8pPr>
            <a:lvl9pPr algn="l">
              <a:defRPr sz="3375" b="1">
                <a:solidFill>
                  <a:srgbClr val="003EA5"/>
                </a:solidFill>
                <a:latin typeface="Aptos"/>
                <a:ea typeface="Aptos"/>
                <a:cs typeface="Aptos"/>
              </a:defRPr>
            </a:lvl9pPr>
          </a:lstStyle>
          <a:p xmlns:a="http://schemas.openxmlformats.org/drawingml/2006/main">
            <a:pPr algn="l">
              <a:defRPr sz="3375" b="1">
                <a:solidFill>
                  <a:srgbClr val="003EA5"/>
                </a:solidFill>
                <a:latin typeface="Aptos"/>
                <a:ea typeface="Aptos"/>
                <a:cs typeface="Aptos"/>
              </a:defRPr>
            </a:pPr>
            <a:r>
              <a:rPr sz="3375" b="1">
                <a:solidFill>
                  <a:srgbClr val="003EA5"/>
                </a:solidFill>
                <a:latin typeface="Aptos"/>
                <a:ea typeface="Aptos"/>
                <a:cs typeface="Aptos"/>
              </a:rPr>
              <a:t>B</a:t>
            </a:r>
          </a:p>
        </p:txBody>
      </p:sp>
      <p:sp>
        <p:nvSpPr>
          <p:cNvPr id="13" name="https://civicbank.com-verify.net/confirm">
            <a:extLst xmlns:a="http://schemas.openxmlformats.org/drawingml/2006/main">
              <a:ext uri="{FF2B5EF4-FFF2-40B4-BE49-F238E27FC236}">
                <a16:creationId xmlns:a16="http://schemas.microsoft.com/office/drawing/2014/main" id="{79927797-C2C1-4913-AC72-3EA0A277FE33}"/>
              </a:ext>
            </a:extLst>
          </p:cNvPr>
          <p:cNvSpPr>
            <a:spLocks xmlns:a="http://schemas.openxmlformats.org/drawingml/2006/main" noGrp="1"/>
          </p:cNvSpPr>
          <p:nvPr/>
        </p:nvSpPr>
        <p:spPr>
          <a:xfrm xmlns:a="http://schemas.openxmlformats.org/drawingml/2006/main">
            <a:off x="1562100" y="4248150"/>
            <a:ext cx="10096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550" b="1">
                <a:solidFill>
                  <a:srgbClr val="14263F"/>
                </a:solidFill>
                <a:latin typeface="Aptos"/>
                <a:ea typeface="Aptos"/>
                <a:cs typeface="Aptos"/>
              </a:defRPr>
            </a:defPPr>
            <a:lvl1pPr algn="l">
              <a:defRPr sz="2550" b="1">
                <a:solidFill>
                  <a:srgbClr val="14263F"/>
                </a:solidFill>
                <a:latin typeface="Aptos"/>
                <a:ea typeface="Aptos"/>
                <a:cs typeface="Aptos"/>
              </a:defRPr>
            </a:lvl1pPr>
            <a:lvl2pPr algn="l">
              <a:defRPr sz="2550" b="1">
                <a:solidFill>
                  <a:srgbClr val="14263F"/>
                </a:solidFill>
                <a:latin typeface="Aptos"/>
                <a:ea typeface="Aptos"/>
                <a:cs typeface="Aptos"/>
              </a:defRPr>
            </a:lvl2pPr>
            <a:lvl3pPr algn="l">
              <a:defRPr sz="2550" b="1">
                <a:solidFill>
                  <a:srgbClr val="14263F"/>
                </a:solidFill>
                <a:latin typeface="Aptos"/>
                <a:ea typeface="Aptos"/>
                <a:cs typeface="Aptos"/>
              </a:defRPr>
            </a:lvl3pPr>
            <a:lvl4pPr algn="l">
              <a:defRPr sz="2550" b="1">
                <a:solidFill>
                  <a:srgbClr val="14263F"/>
                </a:solidFill>
                <a:latin typeface="Aptos"/>
                <a:ea typeface="Aptos"/>
                <a:cs typeface="Aptos"/>
              </a:defRPr>
            </a:lvl4pPr>
            <a:lvl5pPr algn="l">
              <a:defRPr sz="2550" b="1">
                <a:solidFill>
                  <a:srgbClr val="14263F"/>
                </a:solidFill>
                <a:latin typeface="Aptos"/>
                <a:ea typeface="Aptos"/>
                <a:cs typeface="Aptos"/>
              </a:defRPr>
            </a:lvl5pPr>
            <a:lvl6pPr algn="l">
              <a:defRPr sz="2550" b="1">
                <a:solidFill>
                  <a:srgbClr val="14263F"/>
                </a:solidFill>
                <a:latin typeface="Aptos"/>
                <a:ea typeface="Aptos"/>
                <a:cs typeface="Aptos"/>
              </a:defRPr>
            </a:lvl6pPr>
            <a:lvl7pPr algn="l">
              <a:defRPr sz="2550" b="1">
                <a:solidFill>
                  <a:srgbClr val="14263F"/>
                </a:solidFill>
                <a:latin typeface="Aptos"/>
                <a:ea typeface="Aptos"/>
                <a:cs typeface="Aptos"/>
              </a:defRPr>
            </a:lvl7pPr>
            <a:lvl8pPr algn="l">
              <a:defRPr sz="2550" b="1">
                <a:solidFill>
                  <a:srgbClr val="14263F"/>
                </a:solidFill>
                <a:latin typeface="Aptos"/>
                <a:ea typeface="Aptos"/>
                <a:cs typeface="Aptos"/>
              </a:defRPr>
            </a:lvl8pPr>
            <a:lvl9pPr algn="l">
              <a:defRPr sz="2550" b="1">
                <a:solidFill>
                  <a:srgbClr val="14263F"/>
                </a:solidFill>
                <a:latin typeface="Aptos"/>
                <a:ea typeface="Aptos"/>
                <a:cs typeface="Aptos"/>
              </a:defRPr>
            </a:lvl9pPr>
          </a:lstStyle>
          <a:p xmlns:a="http://schemas.openxmlformats.org/drawingml/2006/main">
            <a:pPr algn="l">
              <a:defRPr sz="2550" b="1">
                <a:solidFill>
                  <a:srgbClr val="14263F"/>
                </a:solidFill>
                <a:latin typeface="Aptos"/>
                <a:ea typeface="Aptos"/>
                <a:cs typeface="Aptos"/>
              </a:defRPr>
            </a:pPr>
            <a:r>
              <a:rPr sz="2550" b="1">
                <a:solidFill>
                  <a:srgbClr val="14263F"/>
                </a:solidFill>
                <a:latin typeface="Aptos"/>
                <a:ea typeface="Aptos"/>
                <a:cs typeface="Aptos"/>
              </a:rPr>
              <a:t>https://civicbank.com-verify.net/confirm</a:t>
            </a:r>
          </a:p>
        </p:txBody>
      </p:sp>
      <p:sp>
        <p:nvSpPr>
          <p:cNvPr id="14" name="">
            <a:extLst xmlns:a="http://schemas.openxmlformats.org/drawingml/2006/main">
              <a:ext uri="{FF2B5EF4-FFF2-40B4-BE49-F238E27FC236}">
                <a16:creationId xmlns:a16="http://schemas.microsoft.com/office/drawing/2014/main" id="{9F24C87F-F289-4B3F-AFAA-976CCB69611A}"/>
              </a:ext>
            </a:extLst>
          </p:cNvPr>
          <p:cNvSpPr>
            <a:spLocks xmlns:a="http://schemas.openxmlformats.org/drawingml/2006/main" noGrp="1"/>
          </p:cNvSpPr>
          <p:nvPr/>
        </p:nvSpPr>
        <p:spPr>
          <a:xfrm xmlns:a="http://schemas.openxmlformats.org/drawingml/2006/main">
            <a:off x="533400" y="5210175"/>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5" name="What made your choice feel trustworthy?">
            <a:extLst xmlns:a="http://schemas.openxmlformats.org/drawingml/2006/main">
              <a:ext uri="{FF2B5EF4-FFF2-40B4-BE49-F238E27FC236}">
                <a16:creationId xmlns:a16="http://schemas.microsoft.com/office/drawing/2014/main" id="{4AF07920-94A1-419B-91B7-59D5E81CDE41}"/>
              </a:ext>
            </a:extLst>
          </p:cNvPr>
          <p:cNvSpPr>
            <a:spLocks xmlns:a="http://schemas.openxmlformats.org/drawingml/2006/main" noGrp="1"/>
          </p:cNvSpPr>
          <p:nvPr/>
        </p:nvSpPr>
        <p:spPr>
          <a:xfrm xmlns:a="http://schemas.openxmlformats.org/drawingml/2006/main">
            <a:off x="533400" y="5495925"/>
            <a:ext cx="111252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025" b="1">
                <a:solidFill>
                  <a:srgbClr val="003EA5"/>
                </a:solidFill>
                <a:latin typeface="Aptos"/>
                <a:ea typeface="Aptos"/>
                <a:cs typeface="Aptos"/>
              </a:defRPr>
            </a:defPPr>
            <a:lvl1pPr algn="l">
              <a:defRPr sz="2025" b="1">
                <a:solidFill>
                  <a:srgbClr val="003EA5"/>
                </a:solidFill>
                <a:latin typeface="Aptos"/>
                <a:ea typeface="Aptos"/>
                <a:cs typeface="Aptos"/>
              </a:defRPr>
            </a:lvl1pPr>
            <a:lvl2pPr algn="l">
              <a:defRPr sz="2025" b="1">
                <a:solidFill>
                  <a:srgbClr val="003EA5"/>
                </a:solidFill>
                <a:latin typeface="Aptos"/>
                <a:ea typeface="Aptos"/>
                <a:cs typeface="Aptos"/>
              </a:defRPr>
            </a:lvl2pPr>
            <a:lvl3pPr algn="l">
              <a:defRPr sz="2025" b="1">
                <a:solidFill>
                  <a:srgbClr val="003EA5"/>
                </a:solidFill>
                <a:latin typeface="Aptos"/>
                <a:ea typeface="Aptos"/>
                <a:cs typeface="Aptos"/>
              </a:defRPr>
            </a:lvl3pPr>
            <a:lvl4pPr algn="l">
              <a:defRPr sz="2025" b="1">
                <a:solidFill>
                  <a:srgbClr val="003EA5"/>
                </a:solidFill>
                <a:latin typeface="Aptos"/>
                <a:ea typeface="Aptos"/>
                <a:cs typeface="Aptos"/>
              </a:defRPr>
            </a:lvl4pPr>
            <a:lvl5pPr algn="l">
              <a:defRPr sz="2025" b="1">
                <a:solidFill>
                  <a:srgbClr val="003EA5"/>
                </a:solidFill>
                <a:latin typeface="Aptos"/>
                <a:ea typeface="Aptos"/>
                <a:cs typeface="Aptos"/>
              </a:defRPr>
            </a:lvl5pPr>
            <a:lvl6pPr algn="l">
              <a:defRPr sz="2025" b="1">
                <a:solidFill>
                  <a:srgbClr val="003EA5"/>
                </a:solidFill>
                <a:latin typeface="Aptos"/>
                <a:ea typeface="Aptos"/>
                <a:cs typeface="Aptos"/>
              </a:defRPr>
            </a:lvl6pPr>
            <a:lvl7pPr algn="l">
              <a:defRPr sz="2025" b="1">
                <a:solidFill>
                  <a:srgbClr val="003EA5"/>
                </a:solidFill>
                <a:latin typeface="Aptos"/>
                <a:ea typeface="Aptos"/>
                <a:cs typeface="Aptos"/>
              </a:defRPr>
            </a:lvl7pPr>
            <a:lvl8pPr algn="l">
              <a:defRPr sz="2025" b="1">
                <a:solidFill>
                  <a:srgbClr val="003EA5"/>
                </a:solidFill>
                <a:latin typeface="Aptos"/>
                <a:ea typeface="Aptos"/>
                <a:cs typeface="Aptos"/>
              </a:defRPr>
            </a:lvl8pPr>
            <a:lvl9pPr algn="l">
              <a:defRPr sz="2025" b="1">
                <a:solidFill>
                  <a:srgbClr val="003EA5"/>
                </a:solidFill>
                <a:latin typeface="Aptos"/>
                <a:ea typeface="Aptos"/>
                <a:cs typeface="Aptos"/>
              </a:defRPr>
            </a:lvl9pPr>
          </a:lstStyle>
          <a:p xmlns:a="http://schemas.openxmlformats.org/drawingml/2006/main">
            <a:pPr algn="l">
              <a:defRPr sz="2025" b="1">
                <a:solidFill>
                  <a:srgbClr val="003EA5"/>
                </a:solidFill>
                <a:latin typeface="Aptos"/>
                <a:ea typeface="Aptos"/>
                <a:cs typeface="Aptos"/>
              </a:defRPr>
            </a:pPr>
            <a:r>
              <a:rPr sz="2025" b="1">
                <a:solidFill>
                  <a:srgbClr val="003EA5"/>
                </a:solidFill>
                <a:latin typeface="Aptos"/>
                <a:ea typeface="Aptos"/>
                <a:cs typeface="Aptos"/>
              </a:rPr>
              <a:t>What made your choice feel trustworthy?</a:t>
            </a:r>
          </a:p>
        </p:txBody>
      </p:sp>
      <p:sp>
        <p:nvSpPr>
          <p:cNvPr id="16" name="Fictional bank example from the supplied public quiz. The displayed addresses ar">
            <a:extLst xmlns:a="http://schemas.openxmlformats.org/drawingml/2006/main">
              <a:ext uri="{FF2B5EF4-FFF2-40B4-BE49-F238E27FC236}">
                <a16:creationId xmlns:a16="http://schemas.microsoft.com/office/drawing/2014/main" id="{4597F3E3-3194-4AF6-8353-179C0FF45838}"/>
              </a:ext>
            </a:extLst>
          </p:cNvPr>
          <p:cNvSpPr>
            <a:spLocks xmlns:a="http://schemas.openxmlformats.org/drawingml/2006/main" noGrp="1"/>
          </p:cNvSpPr>
          <p:nvPr/>
        </p:nvSpPr>
        <p:spPr>
          <a:xfrm xmlns:a="http://schemas.openxmlformats.org/drawingml/2006/main">
            <a:off x="533400" y="6038850"/>
            <a:ext cx="11125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0">
                <a:solidFill>
                  <a:srgbClr val="4D6076"/>
                </a:solidFill>
                <a:latin typeface="Aptos"/>
                <a:ea typeface="Aptos"/>
                <a:cs typeface="Aptos"/>
              </a:defRPr>
            </a:defPPr>
            <a:lvl1pPr algn="l">
              <a:defRPr sz="1125" b="0">
                <a:solidFill>
                  <a:srgbClr val="4D6076"/>
                </a:solidFill>
                <a:latin typeface="Aptos"/>
                <a:ea typeface="Aptos"/>
                <a:cs typeface="Aptos"/>
              </a:defRPr>
            </a:lvl1pPr>
            <a:lvl2pPr algn="l">
              <a:defRPr sz="1125" b="0">
                <a:solidFill>
                  <a:srgbClr val="4D6076"/>
                </a:solidFill>
                <a:latin typeface="Aptos"/>
                <a:ea typeface="Aptos"/>
                <a:cs typeface="Aptos"/>
              </a:defRPr>
            </a:lvl2pPr>
            <a:lvl3pPr algn="l">
              <a:defRPr sz="1125" b="0">
                <a:solidFill>
                  <a:srgbClr val="4D6076"/>
                </a:solidFill>
                <a:latin typeface="Aptos"/>
                <a:ea typeface="Aptos"/>
                <a:cs typeface="Aptos"/>
              </a:defRPr>
            </a:lvl3pPr>
            <a:lvl4pPr algn="l">
              <a:defRPr sz="1125" b="0">
                <a:solidFill>
                  <a:srgbClr val="4D6076"/>
                </a:solidFill>
                <a:latin typeface="Aptos"/>
                <a:ea typeface="Aptos"/>
                <a:cs typeface="Aptos"/>
              </a:defRPr>
            </a:lvl4pPr>
            <a:lvl5pPr algn="l">
              <a:defRPr sz="1125" b="0">
                <a:solidFill>
                  <a:srgbClr val="4D6076"/>
                </a:solidFill>
                <a:latin typeface="Aptos"/>
                <a:ea typeface="Aptos"/>
                <a:cs typeface="Aptos"/>
              </a:defRPr>
            </a:lvl5pPr>
            <a:lvl6pPr algn="l">
              <a:defRPr sz="1125" b="0">
                <a:solidFill>
                  <a:srgbClr val="4D6076"/>
                </a:solidFill>
                <a:latin typeface="Aptos"/>
                <a:ea typeface="Aptos"/>
                <a:cs typeface="Aptos"/>
              </a:defRPr>
            </a:lvl6pPr>
            <a:lvl7pPr algn="l">
              <a:defRPr sz="1125" b="0">
                <a:solidFill>
                  <a:srgbClr val="4D6076"/>
                </a:solidFill>
                <a:latin typeface="Aptos"/>
                <a:ea typeface="Aptos"/>
                <a:cs typeface="Aptos"/>
              </a:defRPr>
            </a:lvl7pPr>
            <a:lvl8pPr algn="l">
              <a:defRPr sz="1125" b="0">
                <a:solidFill>
                  <a:srgbClr val="4D6076"/>
                </a:solidFill>
                <a:latin typeface="Aptos"/>
                <a:ea typeface="Aptos"/>
                <a:cs typeface="Aptos"/>
              </a:defRPr>
            </a:lvl8pPr>
            <a:lvl9pPr algn="l">
              <a:defRPr sz="1125" b="0">
                <a:solidFill>
                  <a:srgbClr val="4D6076"/>
                </a:solidFill>
                <a:latin typeface="Aptos"/>
                <a:ea typeface="Aptos"/>
                <a:cs typeface="Aptos"/>
              </a:defRPr>
            </a:lvl9pPr>
          </a:lstStyle>
          <a:p xmlns:a="http://schemas.openxmlformats.org/drawingml/2006/main">
            <a:pPr algn="l">
              <a:defRPr sz="1125" b="0">
                <a:solidFill>
                  <a:srgbClr val="4D6076"/>
                </a:solidFill>
                <a:latin typeface="Aptos"/>
                <a:ea typeface="Aptos"/>
                <a:cs typeface="Aptos"/>
              </a:defRPr>
            </a:pPr>
            <a:r>
              <a:rPr sz="1125" b="0">
                <a:solidFill>
                  <a:srgbClr val="4D6076"/>
                </a:solidFill>
                <a:latin typeface="Aptos"/>
                <a:ea typeface="Aptos"/>
                <a:cs typeface="Aptos"/>
              </a:rPr>
              <a:t>Fictional bank example from SafeToOpen’s public quiz. The addresses are exercise text, not links to open.</a:t>
            </a:r>
          </a:p>
        </p:txBody>
      </p:sp>
    </p:spTree>
    <p:extLst>
      <p:ext uri="{BB962C8B-B14F-4D97-AF65-F5344CB8AC3E}">
        <p14:creationId xmlns:p14="http://schemas.microsoft.com/office/powerpoint/2010/main" val="135055315"/>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03 / THE ANSWER">
            <a:extLst xmlns:a="http://schemas.openxmlformats.org/drawingml/2006/main">
              <a:ext uri="{FF2B5EF4-FFF2-40B4-BE49-F238E27FC236}">
                <a16:creationId xmlns:a16="http://schemas.microsoft.com/office/drawing/2014/main" id="{B48CC639-1CFF-4715-8EFA-51163A7AC163}"/>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03 / THE ANSWER</a:t>
            </a:r>
          </a:p>
        </p:txBody>
      </p:sp>
      <p:sp>
        <p:nvSpPr>
          <p:cNvPr id="2" name="The registered domain is the clue">
            <a:extLst xmlns:a="http://schemas.openxmlformats.org/drawingml/2006/main">
              <a:ext uri="{FF2B5EF4-FFF2-40B4-BE49-F238E27FC236}">
                <a16:creationId xmlns:a16="http://schemas.microsoft.com/office/drawing/2014/main" id="{099F1276-9208-4340-A494-B34B92E4723F}"/>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The registered domain is the clue</a:t>
            </a:r>
          </a:p>
        </p:txBody>
      </p:sp>
      <p:sp>
        <p:nvSpPr>
          <p:cNvPr id="3" name="">
            <a:extLst xmlns:a="http://schemas.openxmlformats.org/drawingml/2006/main">
              <a:ext uri="{FF2B5EF4-FFF2-40B4-BE49-F238E27FC236}">
                <a16:creationId xmlns:a16="http://schemas.microsoft.com/office/drawing/2014/main" id="{D25584CA-CE5C-489D-A42D-0CF9B5774533}"/>
              </a:ext>
            </a:extLst>
          </p:cNvPr>
          <p:cNvSpPr>
            <a:spLocks xmlns:a="http://schemas.openxmlformats.org/drawingml/2006/main" noGrp="1"/>
          </p:cNvSpPr>
          <p:nvPr/>
        </p:nvSpPr>
        <p:spPr>
          <a:xfrm xmlns:a="http://schemas.openxmlformats.org/drawingml/2006/main">
            <a:off x="533400" y="1743075"/>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4" name="">
            <a:extLst xmlns:a="http://schemas.openxmlformats.org/drawingml/2006/main">
              <a:ext uri="{FF2B5EF4-FFF2-40B4-BE49-F238E27FC236}">
                <a16:creationId xmlns:a16="http://schemas.microsoft.com/office/drawing/2014/main" id="{A78FFB77-7D66-4023-9F88-FD09A7525DE0}"/>
              </a:ext>
            </a:extLst>
          </p:cNvPr>
          <p:cNvPicPr>
            <a:picLocks xmlns:a="http://schemas.openxmlformats.org/drawingml/2006/main" noChangeAspect="1"/>
          </p:cNvPicPr>
          <p:nvPr/>
        </p:nvPicPr>
        <p:blipFill>
          <a:blip xmlns:r="http://schemas.openxmlformats.org/officeDocument/2006/relationships" xmlns:a="http://schemas.openxmlformats.org/drawingml/2006/main" r:embed="Rb3cfb76edf6c4035"/>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5" name="Scam Check">
            <a:extLst xmlns:a="http://schemas.openxmlformats.org/drawingml/2006/main">
              <a:ext uri="{FF2B5EF4-FFF2-40B4-BE49-F238E27FC236}">
                <a16:creationId xmlns:a16="http://schemas.microsoft.com/office/drawing/2014/main" id="{033178DB-B0D6-4563-83FF-F948A3877AF3}"/>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Scam Check</a:t>
            </a:r>
          </a:p>
        </p:txBody>
      </p:sp>
      <p:sp>
        <p:nvSpPr>
          <p:cNvPr id="6" name="07">
            <a:extLst xmlns:a="http://schemas.openxmlformats.org/drawingml/2006/main">
              <a:ext uri="{FF2B5EF4-FFF2-40B4-BE49-F238E27FC236}">
                <a16:creationId xmlns:a16="http://schemas.microsoft.com/office/drawing/2014/main" id="{1D81C5C5-988E-4552-BA3A-4C2DF3DD19B5}"/>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07</a:t>
            </a:r>
          </a:p>
        </p:txBody>
      </p:sp>
      <p:sp>
        <p:nvSpPr>
          <p:cNvPr id="7" name="A is the intended answer">
            <a:extLst xmlns:a="http://schemas.openxmlformats.org/drawingml/2006/main">
              <a:ext uri="{FF2B5EF4-FFF2-40B4-BE49-F238E27FC236}">
                <a16:creationId xmlns:a16="http://schemas.microsoft.com/office/drawing/2014/main" id="{D1A9188E-3DC0-4068-B987-9D10A722DEF7}"/>
              </a:ext>
            </a:extLst>
          </p:cNvPr>
          <p:cNvSpPr>
            <a:spLocks xmlns:a="http://schemas.openxmlformats.org/drawingml/2006/main" noGrp="1"/>
          </p:cNvSpPr>
          <p:nvPr/>
        </p:nvSpPr>
        <p:spPr>
          <a:xfrm xmlns:a="http://schemas.openxmlformats.org/drawingml/2006/main">
            <a:off x="533400" y="2200275"/>
            <a:ext cx="53054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100" b="1">
                <a:solidFill>
                  <a:srgbClr val="007E87"/>
                </a:solidFill>
                <a:latin typeface="Aptos"/>
                <a:ea typeface="Aptos"/>
                <a:cs typeface="Aptos"/>
              </a:defRPr>
            </a:defPPr>
            <a:lvl1pPr algn="l">
              <a:defRPr sz="2100" b="1">
                <a:solidFill>
                  <a:srgbClr val="007E87"/>
                </a:solidFill>
                <a:latin typeface="Aptos"/>
                <a:ea typeface="Aptos"/>
                <a:cs typeface="Aptos"/>
              </a:defRPr>
            </a:lvl1pPr>
            <a:lvl2pPr algn="l">
              <a:defRPr sz="2100" b="1">
                <a:solidFill>
                  <a:srgbClr val="007E87"/>
                </a:solidFill>
                <a:latin typeface="Aptos"/>
                <a:ea typeface="Aptos"/>
                <a:cs typeface="Aptos"/>
              </a:defRPr>
            </a:lvl2pPr>
            <a:lvl3pPr algn="l">
              <a:defRPr sz="2100" b="1">
                <a:solidFill>
                  <a:srgbClr val="007E87"/>
                </a:solidFill>
                <a:latin typeface="Aptos"/>
                <a:ea typeface="Aptos"/>
                <a:cs typeface="Aptos"/>
              </a:defRPr>
            </a:lvl3pPr>
            <a:lvl4pPr algn="l">
              <a:defRPr sz="2100" b="1">
                <a:solidFill>
                  <a:srgbClr val="007E87"/>
                </a:solidFill>
                <a:latin typeface="Aptos"/>
                <a:ea typeface="Aptos"/>
                <a:cs typeface="Aptos"/>
              </a:defRPr>
            </a:lvl4pPr>
            <a:lvl5pPr algn="l">
              <a:defRPr sz="2100" b="1">
                <a:solidFill>
                  <a:srgbClr val="007E87"/>
                </a:solidFill>
                <a:latin typeface="Aptos"/>
                <a:ea typeface="Aptos"/>
                <a:cs typeface="Aptos"/>
              </a:defRPr>
            </a:lvl5pPr>
            <a:lvl6pPr algn="l">
              <a:defRPr sz="2100" b="1">
                <a:solidFill>
                  <a:srgbClr val="007E87"/>
                </a:solidFill>
                <a:latin typeface="Aptos"/>
                <a:ea typeface="Aptos"/>
                <a:cs typeface="Aptos"/>
              </a:defRPr>
            </a:lvl6pPr>
            <a:lvl7pPr algn="l">
              <a:defRPr sz="2100" b="1">
                <a:solidFill>
                  <a:srgbClr val="007E87"/>
                </a:solidFill>
                <a:latin typeface="Aptos"/>
                <a:ea typeface="Aptos"/>
                <a:cs typeface="Aptos"/>
              </a:defRPr>
            </a:lvl7pPr>
            <a:lvl8pPr algn="l">
              <a:defRPr sz="2100" b="1">
                <a:solidFill>
                  <a:srgbClr val="007E87"/>
                </a:solidFill>
                <a:latin typeface="Aptos"/>
                <a:ea typeface="Aptos"/>
                <a:cs typeface="Aptos"/>
              </a:defRPr>
            </a:lvl8pPr>
            <a:lvl9pPr algn="l">
              <a:defRPr sz="2100" b="1">
                <a:solidFill>
                  <a:srgbClr val="007E87"/>
                </a:solidFill>
                <a:latin typeface="Aptos"/>
                <a:ea typeface="Aptos"/>
                <a:cs typeface="Aptos"/>
              </a:defRPr>
            </a:lvl9pPr>
          </a:lstStyle>
          <a:p xmlns:a="http://schemas.openxmlformats.org/drawingml/2006/main">
            <a:pPr algn="l">
              <a:defRPr sz="2100" b="1">
                <a:solidFill>
                  <a:srgbClr val="007E87"/>
                </a:solidFill>
                <a:latin typeface="Aptos"/>
                <a:ea typeface="Aptos"/>
                <a:cs typeface="Aptos"/>
              </a:defRPr>
            </a:pPr>
            <a:r>
              <a:rPr sz="2100" b="1">
                <a:solidFill>
                  <a:srgbClr val="007E87"/>
                </a:solidFill>
                <a:latin typeface="Aptos"/>
                <a:ea typeface="Aptos"/>
                <a:cs typeface="Aptos"/>
              </a:rPr>
              <a:t>A is the intended answer</a:t>
            </a:r>
          </a:p>
        </p:txBody>
      </p:sp>
      <p:sp>
        <p:nvSpPr>
          <p:cNvPr id="8" name="secure.civicbank.com">
            <a:extLst xmlns:a="http://schemas.openxmlformats.org/drawingml/2006/main">
              <a:ext uri="{FF2B5EF4-FFF2-40B4-BE49-F238E27FC236}">
                <a16:creationId xmlns:a16="http://schemas.microsoft.com/office/drawing/2014/main" id="{BDDC8E17-284F-432E-985E-B0623B5F1946}"/>
              </a:ext>
            </a:extLst>
          </p:cNvPr>
          <p:cNvSpPr>
            <a:spLocks xmlns:a="http://schemas.openxmlformats.org/drawingml/2006/main" noGrp="1"/>
          </p:cNvSpPr>
          <p:nvPr/>
        </p:nvSpPr>
        <p:spPr>
          <a:xfrm xmlns:a="http://schemas.openxmlformats.org/drawingml/2006/main">
            <a:off x="533400" y="2800350"/>
            <a:ext cx="530542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475" b="1">
                <a:solidFill>
                  <a:srgbClr val="003EA5"/>
                </a:solidFill>
                <a:latin typeface="Aptos"/>
                <a:ea typeface="Aptos"/>
                <a:cs typeface="Aptos"/>
              </a:defRPr>
            </a:defPPr>
            <a:lvl1pPr algn="l">
              <a:defRPr sz="2475" b="1">
                <a:solidFill>
                  <a:srgbClr val="003EA5"/>
                </a:solidFill>
                <a:latin typeface="Aptos"/>
                <a:ea typeface="Aptos"/>
                <a:cs typeface="Aptos"/>
              </a:defRPr>
            </a:lvl1pPr>
            <a:lvl2pPr algn="l">
              <a:defRPr sz="2475" b="1">
                <a:solidFill>
                  <a:srgbClr val="003EA5"/>
                </a:solidFill>
                <a:latin typeface="Aptos"/>
                <a:ea typeface="Aptos"/>
                <a:cs typeface="Aptos"/>
              </a:defRPr>
            </a:lvl2pPr>
            <a:lvl3pPr algn="l">
              <a:defRPr sz="2475" b="1">
                <a:solidFill>
                  <a:srgbClr val="003EA5"/>
                </a:solidFill>
                <a:latin typeface="Aptos"/>
                <a:ea typeface="Aptos"/>
                <a:cs typeface="Aptos"/>
              </a:defRPr>
            </a:lvl3pPr>
            <a:lvl4pPr algn="l">
              <a:defRPr sz="2475" b="1">
                <a:solidFill>
                  <a:srgbClr val="003EA5"/>
                </a:solidFill>
                <a:latin typeface="Aptos"/>
                <a:ea typeface="Aptos"/>
                <a:cs typeface="Aptos"/>
              </a:defRPr>
            </a:lvl4pPr>
            <a:lvl5pPr algn="l">
              <a:defRPr sz="2475" b="1">
                <a:solidFill>
                  <a:srgbClr val="003EA5"/>
                </a:solidFill>
                <a:latin typeface="Aptos"/>
                <a:ea typeface="Aptos"/>
                <a:cs typeface="Aptos"/>
              </a:defRPr>
            </a:lvl5pPr>
            <a:lvl6pPr algn="l">
              <a:defRPr sz="2475" b="1">
                <a:solidFill>
                  <a:srgbClr val="003EA5"/>
                </a:solidFill>
                <a:latin typeface="Aptos"/>
                <a:ea typeface="Aptos"/>
                <a:cs typeface="Aptos"/>
              </a:defRPr>
            </a:lvl6pPr>
            <a:lvl7pPr algn="l">
              <a:defRPr sz="2475" b="1">
                <a:solidFill>
                  <a:srgbClr val="003EA5"/>
                </a:solidFill>
                <a:latin typeface="Aptos"/>
                <a:ea typeface="Aptos"/>
                <a:cs typeface="Aptos"/>
              </a:defRPr>
            </a:lvl7pPr>
            <a:lvl8pPr algn="l">
              <a:defRPr sz="2475" b="1">
                <a:solidFill>
                  <a:srgbClr val="003EA5"/>
                </a:solidFill>
                <a:latin typeface="Aptos"/>
                <a:ea typeface="Aptos"/>
                <a:cs typeface="Aptos"/>
              </a:defRPr>
            </a:lvl8pPr>
            <a:lvl9pPr algn="l">
              <a:defRPr sz="2475" b="1">
                <a:solidFill>
                  <a:srgbClr val="003EA5"/>
                </a:solidFill>
                <a:latin typeface="Aptos"/>
                <a:ea typeface="Aptos"/>
                <a:cs typeface="Aptos"/>
              </a:defRPr>
            </a:lvl9pPr>
          </a:lstStyle>
          <a:p xmlns:a="http://schemas.openxmlformats.org/drawingml/2006/main">
            <a:pPr algn="l">
              <a:defRPr sz="2475" b="1">
                <a:solidFill>
                  <a:srgbClr val="003EA5"/>
                </a:solidFill>
                <a:latin typeface="Aptos"/>
                <a:ea typeface="Aptos"/>
                <a:cs typeface="Aptos"/>
              </a:defRPr>
            </a:pPr>
            <a:r>
              <a:rPr sz="2475" b="1">
                <a:solidFill>
                  <a:srgbClr val="003EA5"/>
                </a:solidFill>
                <a:latin typeface="Aptos"/>
                <a:ea typeface="Aptos"/>
                <a:cs typeface="Aptos"/>
              </a:rPr>
              <a:t>secure.civicbank.com</a:t>
            </a:r>
          </a:p>
        </p:txBody>
      </p:sp>
      <p:sp>
        <p:nvSpPr>
          <p:cNvPr id="9" name="civicbank.com is the bank’s domain in this exercise. “secure” is a subdomain.">
            <a:extLst xmlns:a="http://schemas.openxmlformats.org/drawingml/2006/main">
              <a:ext uri="{FF2B5EF4-FFF2-40B4-BE49-F238E27FC236}">
                <a16:creationId xmlns:a16="http://schemas.microsoft.com/office/drawing/2014/main" id="{D82EDDFA-B53E-4965-B2F3-CE39667A2612}"/>
              </a:ext>
            </a:extLst>
          </p:cNvPr>
          <p:cNvSpPr>
            <a:spLocks xmlns:a="http://schemas.openxmlformats.org/drawingml/2006/main" noGrp="1"/>
          </p:cNvSpPr>
          <p:nvPr/>
        </p:nvSpPr>
        <p:spPr>
          <a:xfrm xmlns:a="http://schemas.openxmlformats.org/drawingml/2006/main">
            <a:off x="533400" y="3533775"/>
            <a:ext cx="521970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b="0">
                <a:solidFill>
                  <a:srgbClr val="4D6076"/>
                </a:solidFill>
                <a:latin typeface="Aptos"/>
                <a:ea typeface="Aptos"/>
                <a:cs typeface="Aptos"/>
              </a:defRPr>
            </a:defPPr>
            <a:lvl1pPr algn="l">
              <a:defRPr sz="1725" b="0">
                <a:solidFill>
                  <a:srgbClr val="4D6076"/>
                </a:solidFill>
                <a:latin typeface="Aptos"/>
                <a:ea typeface="Aptos"/>
                <a:cs typeface="Aptos"/>
              </a:defRPr>
            </a:lvl1pPr>
            <a:lvl2pPr algn="l">
              <a:defRPr sz="1725" b="0">
                <a:solidFill>
                  <a:srgbClr val="4D6076"/>
                </a:solidFill>
                <a:latin typeface="Aptos"/>
                <a:ea typeface="Aptos"/>
                <a:cs typeface="Aptos"/>
              </a:defRPr>
            </a:lvl2pPr>
            <a:lvl3pPr algn="l">
              <a:defRPr sz="1725" b="0">
                <a:solidFill>
                  <a:srgbClr val="4D6076"/>
                </a:solidFill>
                <a:latin typeface="Aptos"/>
                <a:ea typeface="Aptos"/>
                <a:cs typeface="Aptos"/>
              </a:defRPr>
            </a:lvl3pPr>
            <a:lvl4pPr algn="l">
              <a:defRPr sz="1725" b="0">
                <a:solidFill>
                  <a:srgbClr val="4D6076"/>
                </a:solidFill>
                <a:latin typeface="Aptos"/>
                <a:ea typeface="Aptos"/>
                <a:cs typeface="Aptos"/>
              </a:defRPr>
            </a:lvl4pPr>
            <a:lvl5pPr algn="l">
              <a:defRPr sz="1725" b="0">
                <a:solidFill>
                  <a:srgbClr val="4D6076"/>
                </a:solidFill>
                <a:latin typeface="Aptos"/>
                <a:ea typeface="Aptos"/>
                <a:cs typeface="Aptos"/>
              </a:defRPr>
            </a:lvl5pPr>
            <a:lvl6pPr algn="l">
              <a:defRPr sz="1725" b="0">
                <a:solidFill>
                  <a:srgbClr val="4D6076"/>
                </a:solidFill>
                <a:latin typeface="Aptos"/>
                <a:ea typeface="Aptos"/>
                <a:cs typeface="Aptos"/>
              </a:defRPr>
            </a:lvl6pPr>
            <a:lvl7pPr algn="l">
              <a:defRPr sz="1725" b="0">
                <a:solidFill>
                  <a:srgbClr val="4D6076"/>
                </a:solidFill>
                <a:latin typeface="Aptos"/>
                <a:ea typeface="Aptos"/>
                <a:cs typeface="Aptos"/>
              </a:defRPr>
            </a:lvl7pPr>
            <a:lvl8pPr algn="l">
              <a:defRPr sz="1725" b="0">
                <a:solidFill>
                  <a:srgbClr val="4D6076"/>
                </a:solidFill>
                <a:latin typeface="Aptos"/>
                <a:ea typeface="Aptos"/>
                <a:cs typeface="Aptos"/>
              </a:defRPr>
            </a:lvl8pPr>
            <a:lvl9pPr algn="l">
              <a:defRPr sz="1725" b="0">
                <a:solidFill>
                  <a:srgbClr val="4D6076"/>
                </a:solidFill>
                <a:latin typeface="Aptos"/>
                <a:ea typeface="Aptos"/>
                <a:cs typeface="Aptos"/>
              </a:defRPr>
            </a:lvl9pPr>
          </a:lstStyle>
          <a:p xmlns:a="http://schemas.openxmlformats.org/drawingml/2006/main">
            <a:pPr algn="l">
              <a:defRPr sz="1725" b="0">
                <a:solidFill>
                  <a:srgbClr val="4D6076"/>
                </a:solidFill>
                <a:latin typeface="Aptos"/>
                <a:ea typeface="Aptos"/>
                <a:cs typeface="Aptos"/>
              </a:defRPr>
            </a:pPr>
            <a:r>
              <a:rPr sz="1725" b="0">
                <a:solidFill>
                  <a:srgbClr val="4D6076"/>
                </a:solidFill>
                <a:latin typeface="Aptos"/>
                <a:ea typeface="Aptos"/>
                <a:cs typeface="Aptos"/>
              </a:rPr>
              <a:t>civicbank.com is the bank’s domain in this exercise. “secure” is a subdomain.</a:t>
            </a:r>
          </a:p>
        </p:txBody>
      </p:sp>
      <p:sp>
        <p:nvSpPr>
          <p:cNvPr id="10" name="">
            <a:extLst xmlns:a="http://schemas.openxmlformats.org/drawingml/2006/main">
              <a:ext uri="{FF2B5EF4-FFF2-40B4-BE49-F238E27FC236}">
                <a16:creationId xmlns:a16="http://schemas.microsoft.com/office/drawing/2014/main" id="{9B98DB2C-7002-4C53-AF9B-BD26779ABF22}"/>
              </a:ext>
            </a:extLst>
          </p:cNvPr>
          <p:cNvSpPr>
            <a:spLocks xmlns:a="http://schemas.openxmlformats.org/drawingml/2006/main" noGrp="1"/>
          </p:cNvSpPr>
          <p:nvPr/>
        </p:nvSpPr>
        <p:spPr>
          <a:xfrm xmlns:a="http://schemas.openxmlformats.org/drawingml/2006/main">
            <a:off x="533400" y="4619625"/>
            <a:ext cx="52197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1" name="Why B is different">
            <a:extLst xmlns:a="http://schemas.openxmlformats.org/drawingml/2006/main">
              <a:ext uri="{FF2B5EF4-FFF2-40B4-BE49-F238E27FC236}">
                <a16:creationId xmlns:a16="http://schemas.microsoft.com/office/drawing/2014/main" id="{AF168982-42D7-4365-9018-D714B09AA9F3}"/>
              </a:ext>
            </a:extLst>
          </p:cNvPr>
          <p:cNvSpPr>
            <a:spLocks xmlns:a="http://schemas.openxmlformats.org/drawingml/2006/main" noGrp="1"/>
          </p:cNvSpPr>
          <p:nvPr/>
        </p:nvSpPr>
        <p:spPr>
          <a:xfrm xmlns:a="http://schemas.openxmlformats.org/drawingml/2006/main">
            <a:off x="533400" y="4810125"/>
            <a:ext cx="52197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b="1">
                <a:solidFill>
                  <a:srgbClr val="14263F"/>
                </a:solidFill>
                <a:latin typeface="Aptos"/>
                <a:ea typeface="Aptos"/>
                <a:cs typeface="Aptos"/>
              </a:defRPr>
            </a:defPPr>
            <a:lvl1pPr algn="l">
              <a:defRPr sz="1725" b="1">
                <a:solidFill>
                  <a:srgbClr val="14263F"/>
                </a:solidFill>
                <a:latin typeface="Aptos"/>
                <a:ea typeface="Aptos"/>
                <a:cs typeface="Aptos"/>
              </a:defRPr>
            </a:lvl1pPr>
            <a:lvl2pPr algn="l">
              <a:defRPr sz="1725" b="1">
                <a:solidFill>
                  <a:srgbClr val="14263F"/>
                </a:solidFill>
                <a:latin typeface="Aptos"/>
                <a:ea typeface="Aptos"/>
                <a:cs typeface="Aptos"/>
              </a:defRPr>
            </a:lvl2pPr>
            <a:lvl3pPr algn="l">
              <a:defRPr sz="1725" b="1">
                <a:solidFill>
                  <a:srgbClr val="14263F"/>
                </a:solidFill>
                <a:latin typeface="Aptos"/>
                <a:ea typeface="Aptos"/>
                <a:cs typeface="Aptos"/>
              </a:defRPr>
            </a:lvl3pPr>
            <a:lvl4pPr algn="l">
              <a:defRPr sz="1725" b="1">
                <a:solidFill>
                  <a:srgbClr val="14263F"/>
                </a:solidFill>
                <a:latin typeface="Aptos"/>
                <a:ea typeface="Aptos"/>
                <a:cs typeface="Aptos"/>
              </a:defRPr>
            </a:lvl4pPr>
            <a:lvl5pPr algn="l">
              <a:defRPr sz="1725" b="1">
                <a:solidFill>
                  <a:srgbClr val="14263F"/>
                </a:solidFill>
                <a:latin typeface="Aptos"/>
                <a:ea typeface="Aptos"/>
                <a:cs typeface="Aptos"/>
              </a:defRPr>
            </a:lvl5pPr>
            <a:lvl6pPr algn="l">
              <a:defRPr sz="1725" b="1">
                <a:solidFill>
                  <a:srgbClr val="14263F"/>
                </a:solidFill>
                <a:latin typeface="Aptos"/>
                <a:ea typeface="Aptos"/>
                <a:cs typeface="Aptos"/>
              </a:defRPr>
            </a:lvl6pPr>
            <a:lvl7pPr algn="l">
              <a:defRPr sz="1725" b="1">
                <a:solidFill>
                  <a:srgbClr val="14263F"/>
                </a:solidFill>
                <a:latin typeface="Aptos"/>
                <a:ea typeface="Aptos"/>
                <a:cs typeface="Aptos"/>
              </a:defRPr>
            </a:lvl7pPr>
            <a:lvl8pPr algn="l">
              <a:defRPr sz="1725" b="1">
                <a:solidFill>
                  <a:srgbClr val="14263F"/>
                </a:solidFill>
                <a:latin typeface="Aptos"/>
                <a:ea typeface="Aptos"/>
                <a:cs typeface="Aptos"/>
              </a:defRPr>
            </a:lvl8pPr>
            <a:lvl9pPr algn="l">
              <a:defRPr sz="1725" b="1">
                <a:solidFill>
                  <a:srgbClr val="14263F"/>
                </a:solidFill>
                <a:latin typeface="Aptos"/>
                <a:ea typeface="Aptos"/>
                <a:cs typeface="Aptos"/>
              </a:defRPr>
            </a:lvl9pPr>
          </a:lstStyle>
          <a:p xmlns:a="http://schemas.openxmlformats.org/drawingml/2006/main">
            <a:pPr algn="l">
              <a:defRPr sz="1725" b="1">
                <a:solidFill>
                  <a:srgbClr val="14263F"/>
                </a:solidFill>
                <a:latin typeface="Aptos"/>
                <a:ea typeface="Aptos"/>
                <a:cs typeface="Aptos"/>
              </a:defRPr>
            </a:pPr>
            <a:r>
              <a:rPr sz="1725" b="1">
                <a:solidFill>
                  <a:srgbClr val="14263F"/>
                </a:solidFill>
                <a:latin typeface="Aptos"/>
                <a:ea typeface="Aptos"/>
                <a:cs typeface="Aptos"/>
              </a:rPr>
              <a:t>Why B is different</a:t>
            </a:r>
          </a:p>
        </p:txBody>
      </p:sp>
      <p:sp>
        <p:nvSpPr>
          <p:cNvPr id="12" name="Its registered domain is com-verify.net. The bank’s name appears before a differ">
            <a:extLst xmlns:a="http://schemas.openxmlformats.org/drawingml/2006/main">
              <a:ext uri="{FF2B5EF4-FFF2-40B4-BE49-F238E27FC236}">
                <a16:creationId xmlns:a16="http://schemas.microsoft.com/office/drawing/2014/main" id="{B4A15333-E3FE-412D-8A77-EB5FED329DE9}"/>
              </a:ext>
            </a:extLst>
          </p:cNvPr>
          <p:cNvSpPr>
            <a:spLocks xmlns:a="http://schemas.openxmlformats.org/drawingml/2006/main" noGrp="1"/>
          </p:cNvSpPr>
          <p:nvPr/>
        </p:nvSpPr>
        <p:spPr>
          <a:xfrm xmlns:a="http://schemas.openxmlformats.org/drawingml/2006/main">
            <a:off x="533400" y="5257800"/>
            <a:ext cx="52197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0">
                <a:solidFill>
                  <a:srgbClr val="4D6076"/>
                </a:solidFill>
                <a:latin typeface="Aptos"/>
                <a:ea typeface="Aptos"/>
                <a:cs typeface="Aptos"/>
              </a:defRPr>
            </a:defPPr>
            <a:lvl1pPr algn="l">
              <a:defRPr sz="1650" b="0">
                <a:solidFill>
                  <a:srgbClr val="4D6076"/>
                </a:solidFill>
                <a:latin typeface="Aptos"/>
                <a:ea typeface="Aptos"/>
                <a:cs typeface="Aptos"/>
              </a:defRPr>
            </a:lvl1pPr>
            <a:lvl2pPr algn="l">
              <a:defRPr sz="1650" b="0">
                <a:solidFill>
                  <a:srgbClr val="4D6076"/>
                </a:solidFill>
                <a:latin typeface="Aptos"/>
                <a:ea typeface="Aptos"/>
                <a:cs typeface="Aptos"/>
              </a:defRPr>
            </a:lvl2pPr>
            <a:lvl3pPr algn="l">
              <a:defRPr sz="1650" b="0">
                <a:solidFill>
                  <a:srgbClr val="4D6076"/>
                </a:solidFill>
                <a:latin typeface="Aptos"/>
                <a:ea typeface="Aptos"/>
                <a:cs typeface="Aptos"/>
              </a:defRPr>
            </a:lvl3pPr>
            <a:lvl4pPr algn="l">
              <a:defRPr sz="1650" b="0">
                <a:solidFill>
                  <a:srgbClr val="4D6076"/>
                </a:solidFill>
                <a:latin typeface="Aptos"/>
                <a:ea typeface="Aptos"/>
                <a:cs typeface="Aptos"/>
              </a:defRPr>
            </a:lvl4pPr>
            <a:lvl5pPr algn="l">
              <a:defRPr sz="1650" b="0">
                <a:solidFill>
                  <a:srgbClr val="4D6076"/>
                </a:solidFill>
                <a:latin typeface="Aptos"/>
                <a:ea typeface="Aptos"/>
                <a:cs typeface="Aptos"/>
              </a:defRPr>
            </a:lvl5pPr>
            <a:lvl6pPr algn="l">
              <a:defRPr sz="1650" b="0">
                <a:solidFill>
                  <a:srgbClr val="4D6076"/>
                </a:solidFill>
                <a:latin typeface="Aptos"/>
                <a:ea typeface="Aptos"/>
                <a:cs typeface="Aptos"/>
              </a:defRPr>
            </a:lvl6pPr>
            <a:lvl7pPr algn="l">
              <a:defRPr sz="1650" b="0">
                <a:solidFill>
                  <a:srgbClr val="4D6076"/>
                </a:solidFill>
                <a:latin typeface="Aptos"/>
                <a:ea typeface="Aptos"/>
                <a:cs typeface="Aptos"/>
              </a:defRPr>
            </a:lvl7pPr>
            <a:lvl8pPr algn="l">
              <a:defRPr sz="1650" b="0">
                <a:solidFill>
                  <a:srgbClr val="4D6076"/>
                </a:solidFill>
                <a:latin typeface="Aptos"/>
                <a:ea typeface="Aptos"/>
                <a:cs typeface="Aptos"/>
              </a:defRPr>
            </a:lvl8pPr>
            <a:lvl9pPr algn="l">
              <a:defRPr sz="1650" b="0">
                <a:solidFill>
                  <a:srgbClr val="4D6076"/>
                </a:solidFill>
                <a:latin typeface="Aptos"/>
                <a:ea typeface="Aptos"/>
                <a:cs typeface="Aptos"/>
              </a:defRPr>
            </a:lvl9pPr>
          </a:lstStyle>
          <a:p xmlns:a="http://schemas.openxmlformats.org/drawingml/2006/main">
            <a:pPr algn="l">
              <a:defRPr sz="1650" b="0">
                <a:solidFill>
                  <a:srgbClr val="4D6076"/>
                </a:solidFill>
                <a:latin typeface="Aptos"/>
                <a:ea typeface="Aptos"/>
                <a:cs typeface="Aptos"/>
              </a:defRPr>
            </a:pPr>
            <a:r>
              <a:rPr sz="1650" b="0">
                <a:solidFill>
                  <a:srgbClr val="4D6076"/>
                </a:solidFill>
                <a:latin typeface="Aptos"/>
                <a:ea typeface="Aptos"/>
                <a:cs typeface="Aptos"/>
              </a:rPr>
              <a:t>Its registered domain is com-verify.net. The bank’s name appears before a different domain.</a:t>
            </a:r>
          </a:p>
        </p:txBody>
      </p:sp>
      <p:pic>
        <p:nvPicPr>
          <p:cNvPr id="13" name="">
            <a:extLst xmlns:a="http://schemas.openxmlformats.org/drawingml/2006/main">
              <a:ext uri="{FF2B5EF4-FFF2-40B4-BE49-F238E27FC236}">
                <a16:creationId xmlns:a16="http://schemas.microsoft.com/office/drawing/2014/main" id="{B2E7FCE1-34AF-49B6-845E-F8CED2A0A72D}"/>
              </a:ext>
            </a:extLst>
          </p:cNvPr>
          <p:cNvPicPr>
            <a:picLocks xmlns:a="http://schemas.openxmlformats.org/drawingml/2006/main" noChangeAspect="1"/>
          </p:cNvPicPr>
          <p:nvPr/>
        </p:nvPicPr>
        <p:blipFill>
          <a:blip xmlns:r="http://schemas.openxmlformats.org/officeDocument/2006/relationships" xmlns:a="http://schemas.openxmlformats.org/drawingml/2006/main" r:embed="R5e29d5bcfdd24b24"/>
          <a:stretch xmlns:a="http://schemas.openxmlformats.org/drawingml/2006/main"/>
        </p:blipFill>
        <p:spPr>
          <a:xfrm xmlns:a="http://schemas.openxmlformats.org/drawingml/2006/main">
            <a:off x="6496050" y="1990768"/>
            <a:ext cx="4972050" cy="4267114"/>
          </a:xfrm>
          <a:prstGeom xmlns:a="http://schemas.openxmlformats.org/drawingml/2006/main" prst="rect">
            <a:avLst/>
          </a:prstGeom>
        </p:spPr>
      </p:pic>
    </p:spTree>
    <p:extLst>
      <p:ext uri="{BB962C8B-B14F-4D97-AF65-F5344CB8AC3E}">
        <p14:creationId xmlns:p14="http://schemas.microsoft.com/office/powerpoint/2010/main" val="1974770196"/>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22" name="">
            <a:extLst xmlns:a="http://schemas.openxmlformats.org/drawingml/2006/main">
              <a:ext uri="{FF2B5EF4-FFF2-40B4-BE49-F238E27FC236}">
                <a16:creationId xmlns:a16="http://schemas.microsoft.com/office/drawing/2014/main" id="{BD11587F-3D25-4101-A51D-23E091FB6C7C}"/>
              </a:ext>
            </a:extLst>
          </p:cNvPr>
          <p:cNvCxnSpPr>
            <a:stCxn xmlns:a="http://schemas.openxmlformats.org/drawingml/2006/main" id="14" idx="3"/>
            <a:endCxn xmlns:a="http://schemas.openxmlformats.org/drawingml/2006/main" id="17" idx="1"/>
          </p:cNvCxnSpPr>
          <p:nvPr/>
        </p:nvCxnSpPr>
        <p:spPr>
          <a:xfrm xmlns:a="http://schemas.openxmlformats.org/drawingml/2006/main">
            <a:off x="8763000" y="3424238"/>
            <a:ext cx="400050" cy="0"/>
          </a:xfrm>
          <a:prstGeom xmlns:a="http://schemas.openxmlformats.org/drawingml/2006/main" prst="straightConnector1">
            <a:avLst/>
          </a:prstGeom>
          <a:ln xmlns:a="http://schemas.openxmlformats.org/drawingml/2006/main" w="17145">
            <a:solidFill>
              <a:srgbClr val="007E87"/>
            </a:solidFill>
            <a:prstDash val="solid"/>
            <a:tailEnd type="triangle" w="sm" len="sm"/>
          </a:ln>
        </p:spPr>
      </p:cxnSp>
      <p:cxnSp>
        <p:nvCxnSpPr>
          <p:cNvPr id="21" name="">
            <a:extLst xmlns:a="http://schemas.openxmlformats.org/drawingml/2006/main">
              <a:ext uri="{FF2B5EF4-FFF2-40B4-BE49-F238E27FC236}">
                <a16:creationId xmlns:a16="http://schemas.microsoft.com/office/drawing/2014/main" id="{26A75257-F737-4CC0-9D53-EBB30280CE74}"/>
              </a:ext>
            </a:extLst>
          </p:cNvPr>
          <p:cNvCxnSpPr>
            <a:stCxn xmlns:a="http://schemas.openxmlformats.org/drawingml/2006/main" id="11" idx="3"/>
            <a:endCxn xmlns:a="http://schemas.openxmlformats.org/drawingml/2006/main" id="14" idx="1"/>
          </p:cNvCxnSpPr>
          <p:nvPr/>
        </p:nvCxnSpPr>
        <p:spPr>
          <a:xfrm xmlns:a="http://schemas.openxmlformats.org/drawingml/2006/main">
            <a:off x="5886450" y="3424238"/>
            <a:ext cx="400050" cy="0"/>
          </a:xfrm>
          <a:prstGeom xmlns:a="http://schemas.openxmlformats.org/drawingml/2006/main" prst="straightConnector1">
            <a:avLst/>
          </a:prstGeom>
          <a:ln xmlns:a="http://schemas.openxmlformats.org/drawingml/2006/main" w="17145">
            <a:solidFill>
              <a:srgbClr val="003EA5"/>
            </a:solidFill>
            <a:prstDash val="solid"/>
            <a:tailEnd type="triangle" w="sm" len="sm"/>
          </a:ln>
        </p:spPr>
      </p:cxnSp>
      <p:cxnSp>
        <p:nvCxnSpPr>
          <p:cNvPr id="20" name="">
            <a:extLst xmlns:a="http://schemas.openxmlformats.org/drawingml/2006/main">
              <a:ext uri="{FF2B5EF4-FFF2-40B4-BE49-F238E27FC236}">
                <a16:creationId xmlns:a16="http://schemas.microsoft.com/office/drawing/2014/main" id="{AED52B06-7017-4285-9709-E2C636396A2B}"/>
              </a:ext>
            </a:extLst>
          </p:cNvPr>
          <p:cNvCxnSpPr>
            <a:stCxn xmlns:a="http://schemas.openxmlformats.org/drawingml/2006/main" id="8" idx="3"/>
            <a:endCxn xmlns:a="http://schemas.openxmlformats.org/drawingml/2006/main" id="11" idx="1"/>
          </p:cNvCxnSpPr>
          <p:nvPr/>
        </p:nvCxnSpPr>
        <p:spPr>
          <a:xfrm xmlns:a="http://schemas.openxmlformats.org/drawingml/2006/main">
            <a:off x="3009900" y="3424238"/>
            <a:ext cx="400050" cy="0"/>
          </a:xfrm>
          <a:prstGeom xmlns:a="http://schemas.openxmlformats.org/drawingml/2006/main" prst="straightConnector1">
            <a:avLst/>
          </a:prstGeom>
          <a:ln xmlns:a="http://schemas.openxmlformats.org/drawingml/2006/main" w="17145">
            <a:solidFill>
              <a:srgbClr val="003EA5"/>
            </a:solidFill>
            <a:prstDash val="solid"/>
            <a:tailEnd type="triangle" w="sm" len="sm"/>
          </a:ln>
        </p:spPr>
      </p:cxnSp>
      <p:sp>
        <p:nvSpPr>
          <p:cNvPr id="26" name="04 / THE PARTICIPANT EXPERIENCE">
            <a:extLst xmlns:a="http://schemas.openxmlformats.org/drawingml/2006/main">
              <a:ext uri="{FF2B5EF4-FFF2-40B4-BE49-F238E27FC236}">
                <a16:creationId xmlns:a16="http://schemas.microsoft.com/office/drawing/2014/main" id="{F66B742A-2A8B-4870-8145-3B216095E5E7}"/>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04 / THE PARTICIPANT EXPERIENCE</a:t>
            </a:r>
          </a:p>
        </p:txBody>
      </p:sp>
      <p:sp>
        <p:nvSpPr>
          <p:cNvPr id="2" name="Our brand, an open invitation and immediate feedback">
            <a:extLst xmlns:a="http://schemas.openxmlformats.org/drawingml/2006/main">
              <a:ext uri="{FF2B5EF4-FFF2-40B4-BE49-F238E27FC236}">
                <a16:creationId xmlns:a16="http://schemas.microsoft.com/office/drawing/2014/main" id="{F2ED51D8-DAA3-4679-B913-115E2BFA6931}"/>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Our brand, an open invitation and immediate feedback</a:t>
            </a:r>
          </a:p>
        </p:txBody>
      </p:sp>
      <p:sp>
        <p:nvSpPr>
          <p:cNvPr id="3" name="The campaign can look and sound like an activity from our own organisation.">
            <a:extLst xmlns:a="http://schemas.openxmlformats.org/drawingml/2006/main">
              <a:ext uri="{FF2B5EF4-FFF2-40B4-BE49-F238E27FC236}">
                <a16:creationId xmlns:a16="http://schemas.microsoft.com/office/drawing/2014/main" id="{C0BBC69F-5290-45F5-BCD7-1E3EFCE02A35}"/>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The campaign can look and sound like an activity from our own organisation.</a:t>
            </a:r>
          </a:p>
        </p:txBody>
      </p:sp>
      <p:sp>
        <p:nvSpPr>
          <p:cNvPr id="4" name="">
            <a:extLst xmlns:a="http://schemas.openxmlformats.org/drawingml/2006/main">
              <a:ext uri="{FF2B5EF4-FFF2-40B4-BE49-F238E27FC236}">
                <a16:creationId xmlns:a16="http://schemas.microsoft.com/office/drawing/2014/main" id="{0CF1E42F-664C-4279-8A37-E6D4C50D572A}"/>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680E448A-2DAD-48E5-830D-FBD8BF0C43BF}"/>
              </a:ext>
            </a:extLst>
          </p:cNvPr>
          <p:cNvPicPr>
            <a:picLocks xmlns:a="http://schemas.openxmlformats.org/drawingml/2006/main" noChangeAspect="1"/>
          </p:cNvPicPr>
          <p:nvPr/>
        </p:nvPicPr>
        <p:blipFill>
          <a:blip xmlns:r="http://schemas.openxmlformats.org/officeDocument/2006/relationships" xmlns:a="http://schemas.openxmlformats.org/drawingml/2006/main" r:embed="Rf851bd7d615840d2"/>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Scam Check">
            <a:extLst xmlns:a="http://schemas.openxmlformats.org/drawingml/2006/main">
              <a:ext uri="{FF2B5EF4-FFF2-40B4-BE49-F238E27FC236}">
                <a16:creationId xmlns:a16="http://schemas.microsoft.com/office/drawing/2014/main" id="{71F256D8-3E7A-493A-8FE1-A7C36AE73CB8}"/>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Scam Check</a:t>
            </a:r>
          </a:p>
        </p:txBody>
      </p:sp>
      <p:sp>
        <p:nvSpPr>
          <p:cNvPr id="7" name="08">
            <a:extLst xmlns:a="http://schemas.openxmlformats.org/drawingml/2006/main">
              <a:ext uri="{FF2B5EF4-FFF2-40B4-BE49-F238E27FC236}">
                <a16:creationId xmlns:a16="http://schemas.microsoft.com/office/drawing/2014/main" id="{4221DC2F-650D-452A-8811-963B897CA019}"/>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08</a:t>
            </a:r>
          </a:p>
        </p:txBody>
      </p:sp>
      <p:sp>
        <p:nvSpPr>
          <p:cNvPr id="8" name="">
            <a:extLst xmlns:a="http://schemas.openxmlformats.org/drawingml/2006/main">
              <a:ext uri="{FF2B5EF4-FFF2-40B4-BE49-F238E27FC236}">
                <a16:creationId xmlns:a16="http://schemas.microsoft.com/office/drawing/2014/main" id="{0D510906-E44C-4279-8DB2-DB489F622FA5}"/>
              </a:ext>
            </a:extLst>
          </p:cNvPr>
          <p:cNvSpPr>
            <a:spLocks xmlns:a="http://schemas.openxmlformats.org/drawingml/2006/main" noGrp="1"/>
          </p:cNvSpPr>
          <p:nvPr/>
        </p:nvSpPr>
        <p:spPr>
          <a:xfrm xmlns:a="http://schemas.openxmlformats.org/drawingml/2006/main">
            <a:off x="533400" y="2466975"/>
            <a:ext cx="2476500" cy="1914525"/>
          </a:xfrm>
          <a:prstGeom xmlns:a="http://schemas.openxmlformats.org/drawingml/2006/main" prst="rect">
            <a:avLst/>
          </a:prstGeom>
          <a:solidFill xmlns:a="http://schemas.openxmlformats.org/drawingml/2006/main">
            <a:srgbClr val="F4F7FC"/>
          </a:solidFill>
          <a:ln xmlns:a="http://schemas.openxmlformats.org/drawingml/2006/main" w="0">
            <a:noFill/>
          </a:ln>
        </p:spPr>
      </p:sp>
      <p:sp>
        <p:nvSpPr>
          <p:cNvPr id="9" name="Invitation from us">
            <a:extLst xmlns:a="http://schemas.openxmlformats.org/drawingml/2006/main">
              <a:ext uri="{FF2B5EF4-FFF2-40B4-BE49-F238E27FC236}">
                <a16:creationId xmlns:a16="http://schemas.microsoft.com/office/drawing/2014/main" id="{E4561738-2C13-4385-BD88-5592D764C82F}"/>
              </a:ext>
            </a:extLst>
          </p:cNvPr>
          <p:cNvSpPr>
            <a:spLocks xmlns:a="http://schemas.openxmlformats.org/drawingml/2006/main" noGrp="1"/>
          </p:cNvSpPr>
          <p:nvPr/>
        </p:nvSpPr>
        <p:spPr>
          <a:xfrm xmlns:a="http://schemas.openxmlformats.org/drawingml/2006/main">
            <a:off x="704850" y="2609850"/>
            <a:ext cx="2133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Invitation from us</a:t>
            </a:r>
          </a:p>
        </p:txBody>
      </p:sp>
      <p:sp>
        <p:nvSpPr>
          <p:cNvPr id="10" name="Our sender and an explanation of purpose and privacy">
            <a:extLst xmlns:a="http://schemas.openxmlformats.org/drawingml/2006/main">
              <a:ext uri="{FF2B5EF4-FFF2-40B4-BE49-F238E27FC236}">
                <a16:creationId xmlns:a16="http://schemas.microsoft.com/office/drawing/2014/main" id="{B71B13FE-053F-463F-8565-12A81DE7BD3F}"/>
              </a:ext>
            </a:extLst>
          </p:cNvPr>
          <p:cNvSpPr>
            <a:spLocks xmlns:a="http://schemas.openxmlformats.org/drawingml/2006/main" noGrp="1"/>
          </p:cNvSpPr>
          <p:nvPr/>
        </p:nvSpPr>
        <p:spPr>
          <a:xfrm xmlns:a="http://schemas.openxmlformats.org/drawingml/2006/main">
            <a:off x="704850" y="3038475"/>
            <a:ext cx="2133600" cy="1228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Our sender and an explanation of purpose and privacy</a:t>
            </a:r>
          </a:p>
        </p:txBody>
      </p:sp>
      <p:sp>
        <p:nvSpPr>
          <p:cNvPr id="11" name="">
            <a:extLst xmlns:a="http://schemas.openxmlformats.org/drawingml/2006/main">
              <a:ext uri="{FF2B5EF4-FFF2-40B4-BE49-F238E27FC236}">
                <a16:creationId xmlns:a16="http://schemas.microsoft.com/office/drawing/2014/main" id="{C11C8405-E970-42D5-8B7D-05FB8112A2A9}"/>
              </a:ext>
            </a:extLst>
          </p:cNvPr>
          <p:cNvSpPr>
            <a:spLocks xmlns:a="http://schemas.openxmlformats.org/drawingml/2006/main" noGrp="1"/>
          </p:cNvSpPr>
          <p:nvPr/>
        </p:nvSpPr>
        <p:spPr>
          <a:xfrm xmlns:a="http://schemas.openxmlformats.org/drawingml/2006/main">
            <a:off x="3409950" y="2466975"/>
            <a:ext cx="2476500" cy="1914525"/>
          </a:xfrm>
          <a:prstGeom xmlns:a="http://schemas.openxmlformats.org/drawingml/2006/main" prst="rect">
            <a:avLst/>
          </a:prstGeom>
          <a:solidFill xmlns:a="http://schemas.openxmlformats.org/drawingml/2006/main">
            <a:srgbClr val="E7EFFA"/>
          </a:solidFill>
          <a:ln xmlns:a="http://schemas.openxmlformats.org/drawingml/2006/main" w="0">
            <a:noFill/>
          </a:ln>
        </p:spPr>
      </p:sp>
      <p:sp>
        <p:nvSpPr>
          <p:cNvPr id="12" name="Our branded test">
            <a:extLst xmlns:a="http://schemas.openxmlformats.org/drawingml/2006/main">
              <a:ext uri="{FF2B5EF4-FFF2-40B4-BE49-F238E27FC236}">
                <a16:creationId xmlns:a16="http://schemas.microsoft.com/office/drawing/2014/main" id="{D172FC89-DAFF-4C7F-91E6-B2A83325FD01}"/>
              </a:ext>
            </a:extLst>
          </p:cNvPr>
          <p:cNvSpPr>
            <a:spLocks xmlns:a="http://schemas.openxmlformats.org/drawingml/2006/main" noGrp="1"/>
          </p:cNvSpPr>
          <p:nvPr/>
        </p:nvSpPr>
        <p:spPr>
          <a:xfrm xmlns:a="http://schemas.openxmlformats.org/drawingml/2006/main">
            <a:off x="3581400" y="2609850"/>
            <a:ext cx="2133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Our branded test</a:t>
            </a:r>
          </a:p>
        </p:txBody>
      </p:sp>
      <p:sp>
        <p:nvSpPr>
          <p:cNvPr id="13" name="Our logo, colours, selected questions and timer">
            <a:extLst xmlns:a="http://schemas.openxmlformats.org/drawingml/2006/main">
              <a:ext uri="{FF2B5EF4-FFF2-40B4-BE49-F238E27FC236}">
                <a16:creationId xmlns:a16="http://schemas.microsoft.com/office/drawing/2014/main" id="{F7033929-315C-406C-8006-3C555787458C}"/>
              </a:ext>
            </a:extLst>
          </p:cNvPr>
          <p:cNvSpPr>
            <a:spLocks xmlns:a="http://schemas.openxmlformats.org/drawingml/2006/main" noGrp="1"/>
          </p:cNvSpPr>
          <p:nvPr/>
        </p:nvSpPr>
        <p:spPr>
          <a:xfrm xmlns:a="http://schemas.openxmlformats.org/drawingml/2006/main">
            <a:off x="3581400" y="3038475"/>
            <a:ext cx="2133600" cy="1228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Our logo, colours, selected questions and timer</a:t>
            </a:r>
          </a:p>
        </p:txBody>
      </p:sp>
      <p:sp>
        <p:nvSpPr>
          <p:cNvPr id="14" name="">
            <a:extLst xmlns:a="http://schemas.openxmlformats.org/drawingml/2006/main">
              <a:ext uri="{FF2B5EF4-FFF2-40B4-BE49-F238E27FC236}">
                <a16:creationId xmlns:a16="http://schemas.microsoft.com/office/drawing/2014/main" id="{6B165E2C-B1F6-4EC6-AC33-4C6E809AF514}"/>
              </a:ext>
            </a:extLst>
          </p:cNvPr>
          <p:cNvSpPr>
            <a:spLocks xmlns:a="http://schemas.openxmlformats.org/drawingml/2006/main" noGrp="1"/>
          </p:cNvSpPr>
          <p:nvPr/>
        </p:nvSpPr>
        <p:spPr>
          <a:xfrm xmlns:a="http://schemas.openxmlformats.org/drawingml/2006/main">
            <a:off x="6286500" y="2466975"/>
            <a:ext cx="2476500" cy="1914525"/>
          </a:xfrm>
          <a:prstGeom xmlns:a="http://schemas.openxmlformats.org/drawingml/2006/main" prst="rect">
            <a:avLst/>
          </a:prstGeom>
          <a:solidFill xmlns:a="http://schemas.openxmlformats.org/drawingml/2006/main">
            <a:srgbClr val="F4F7FC"/>
          </a:solidFill>
          <a:ln xmlns:a="http://schemas.openxmlformats.org/drawingml/2006/main" w="0">
            <a:noFill/>
          </a:ln>
        </p:spPr>
      </p:sp>
      <p:sp>
        <p:nvSpPr>
          <p:cNvPr id="15" name="A different question mix">
            <a:extLst xmlns:a="http://schemas.openxmlformats.org/drawingml/2006/main">
              <a:ext uri="{FF2B5EF4-FFF2-40B4-BE49-F238E27FC236}">
                <a16:creationId xmlns:a16="http://schemas.microsoft.com/office/drawing/2014/main" id="{3E88EF40-1D5D-43F6-A04C-CEED78E59BB5}"/>
              </a:ext>
            </a:extLst>
          </p:cNvPr>
          <p:cNvSpPr>
            <a:spLocks xmlns:a="http://schemas.openxmlformats.org/drawingml/2006/main" noGrp="1"/>
          </p:cNvSpPr>
          <p:nvPr/>
        </p:nvSpPr>
        <p:spPr>
          <a:xfrm xmlns:a="http://schemas.openxmlformats.org/drawingml/2006/main">
            <a:off x="6457950" y="2609850"/>
            <a:ext cx="21336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A different question mix</a:t>
            </a:r>
          </a:p>
        </p:txBody>
      </p:sp>
      <p:sp>
        <p:nvSpPr>
          <p:cNvPr id="16" name="A personal link and the subset we choose to serve">
            <a:extLst xmlns:a="http://schemas.openxmlformats.org/drawingml/2006/main">
              <a:ext uri="{FF2B5EF4-FFF2-40B4-BE49-F238E27FC236}">
                <a16:creationId xmlns:a16="http://schemas.microsoft.com/office/drawing/2014/main" id="{538C1652-B494-499A-A934-EFA10CAD94BE}"/>
              </a:ext>
            </a:extLst>
          </p:cNvPr>
          <p:cNvSpPr>
            <a:spLocks xmlns:a="http://schemas.openxmlformats.org/drawingml/2006/main" noGrp="1"/>
          </p:cNvSpPr>
          <p:nvPr/>
        </p:nvSpPr>
        <p:spPr>
          <a:xfrm xmlns:a="http://schemas.openxmlformats.org/drawingml/2006/main">
            <a:off x="6457950" y="3267075"/>
            <a:ext cx="21336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A personal link and the subset we choose to serve</a:t>
            </a:r>
          </a:p>
        </p:txBody>
      </p:sp>
      <p:sp>
        <p:nvSpPr>
          <p:cNvPr id="17" name="">
            <a:extLst xmlns:a="http://schemas.openxmlformats.org/drawingml/2006/main">
              <a:ext uri="{FF2B5EF4-FFF2-40B4-BE49-F238E27FC236}">
                <a16:creationId xmlns:a16="http://schemas.microsoft.com/office/drawing/2014/main" id="{2A5FF5FB-C215-4EF3-A082-CBE45957192F}"/>
              </a:ext>
            </a:extLst>
          </p:cNvPr>
          <p:cNvSpPr>
            <a:spLocks xmlns:a="http://schemas.openxmlformats.org/drawingml/2006/main" noGrp="1"/>
          </p:cNvSpPr>
          <p:nvPr/>
        </p:nvSpPr>
        <p:spPr>
          <a:xfrm xmlns:a="http://schemas.openxmlformats.org/drawingml/2006/main">
            <a:off x="9163050" y="2466975"/>
            <a:ext cx="2476500" cy="1914525"/>
          </a:xfrm>
          <a:prstGeom xmlns:a="http://schemas.openxmlformats.org/drawingml/2006/main" prst="rect">
            <a:avLst/>
          </a:prstGeom>
          <a:solidFill xmlns:a="http://schemas.openxmlformats.org/drawingml/2006/main">
            <a:srgbClr val="E7EFFA"/>
          </a:solidFill>
          <a:ln xmlns:a="http://schemas.openxmlformats.org/drawingml/2006/main" w="0">
            <a:noFill/>
          </a:ln>
        </p:spPr>
      </p:sp>
      <p:sp>
        <p:nvSpPr>
          <p:cNvPr id="18" name="Feedback after answers">
            <a:extLst xmlns:a="http://schemas.openxmlformats.org/drawingml/2006/main">
              <a:ext uri="{FF2B5EF4-FFF2-40B4-BE49-F238E27FC236}">
                <a16:creationId xmlns:a16="http://schemas.microsoft.com/office/drawing/2014/main" id="{247D9CFC-ACF1-4A2C-9873-13FEA954E8D3}"/>
              </a:ext>
            </a:extLst>
          </p:cNvPr>
          <p:cNvSpPr>
            <a:spLocks xmlns:a="http://schemas.openxmlformats.org/drawingml/2006/main" noGrp="1"/>
          </p:cNvSpPr>
          <p:nvPr/>
        </p:nvSpPr>
        <p:spPr>
          <a:xfrm xmlns:a="http://schemas.openxmlformats.org/drawingml/2006/main">
            <a:off x="9334500" y="2609850"/>
            <a:ext cx="21336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7E87"/>
                </a:solidFill>
                <a:latin typeface="Aptos"/>
                <a:ea typeface="Aptos"/>
                <a:cs typeface="Aptos"/>
              </a:defRPr>
            </a:defPPr>
            <a:lvl1pPr algn="l">
              <a:defRPr sz="1650" b="1">
                <a:solidFill>
                  <a:srgbClr val="007E87"/>
                </a:solidFill>
                <a:latin typeface="Aptos"/>
                <a:ea typeface="Aptos"/>
                <a:cs typeface="Aptos"/>
              </a:defRPr>
            </a:lvl1pPr>
            <a:lvl2pPr algn="l">
              <a:defRPr sz="1650" b="1">
                <a:solidFill>
                  <a:srgbClr val="007E87"/>
                </a:solidFill>
                <a:latin typeface="Aptos"/>
                <a:ea typeface="Aptos"/>
                <a:cs typeface="Aptos"/>
              </a:defRPr>
            </a:lvl2pPr>
            <a:lvl3pPr algn="l">
              <a:defRPr sz="1650" b="1">
                <a:solidFill>
                  <a:srgbClr val="007E87"/>
                </a:solidFill>
                <a:latin typeface="Aptos"/>
                <a:ea typeface="Aptos"/>
                <a:cs typeface="Aptos"/>
              </a:defRPr>
            </a:lvl3pPr>
            <a:lvl4pPr algn="l">
              <a:defRPr sz="1650" b="1">
                <a:solidFill>
                  <a:srgbClr val="007E87"/>
                </a:solidFill>
                <a:latin typeface="Aptos"/>
                <a:ea typeface="Aptos"/>
                <a:cs typeface="Aptos"/>
              </a:defRPr>
            </a:lvl4pPr>
            <a:lvl5pPr algn="l">
              <a:defRPr sz="1650" b="1">
                <a:solidFill>
                  <a:srgbClr val="007E87"/>
                </a:solidFill>
                <a:latin typeface="Aptos"/>
                <a:ea typeface="Aptos"/>
                <a:cs typeface="Aptos"/>
              </a:defRPr>
            </a:lvl5pPr>
            <a:lvl6pPr algn="l">
              <a:defRPr sz="1650" b="1">
                <a:solidFill>
                  <a:srgbClr val="007E87"/>
                </a:solidFill>
                <a:latin typeface="Aptos"/>
                <a:ea typeface="Aptos"/>
                <a:cs typeface="Aptos"/>
              </a:defRPr>
            </a:lvl6pPr>
            <a:lvl7pPr algn="l">
              <a:defRPr sz="1650" b="1">
                <a:solidFill>
                  <a:srgbClr val="007E87"/>
                </a:solidFill>
                <a:latin typeface="Aptos"/>
                <a:ea typeface="Aptos"/>
                <a:cs typeface="Aptos"/>
              </a:defRPr>
            </a:lvl7pPr>
            <a:lvl8pPr algn="l">
              <a:defRPr sz="1650" b="1">
                <a:solidFill>
                  <a:srgbClr val="007E87"/>
                </a:solidFill>
                <a:latin typeface="Aptos"/>
                <a:ea typeface="Aptos"/>
                <a:cs typeface="Aptos"/>
              </a:defRPr>
            </a:lvl8pPr>
            <a:lvl9pPr algn="l">
              <a:defRPr sz="1650" b="1">
                <a:solidFill>
                  <a:srgbClr val="007E87"/>
                </a:solidFill>
                <a:latin typeface="Aptos"/>
                <a:ea typeface="Aptos"/>
                <a:cs typeface="Aptos"/>
              </a:defRPr>
            </a:lvl9pPr>
          </a:lstStyle>
          <a:p xmlns:a="http://schemas.openxmlformats.org/drawingml/2006/main">
            <a:pPr algn="l">
              <a:defRPr sz="1650" b="1">
                <a:solidFill>
                  <a:srgbClr val="007E87"/>
                </a:solidFill>
                <a:latin typeface="Aptos"/>
                <a:ea typeface="Aptos"/>
                <a:cs typeface="Aptos"/>
              </a:defRPr>
            </a:pPr>
            <a:r>
              <a:rPr sz="1650" b="1">
                <a:solidFill>
                  <a:srgbClr val="007E87"/>
                </a:solidFill>
                <a:latin typeface="Aptos"/>
                <a:ea typeface="Aptos"/>
                <a:cs typeface="Aptos"/>
              </a:rPr>
              <a:t>Feedback after answers</a:t>
            </a:r>
          </a:p>
        </p:txBody>
      </p:sp>
      <p:sp>
        <p:nvSpPr>
          <p:cNvPr id="19" name="The tell and the reasoning behind each example">
            <a:extLst xmlns:a="http://schemas.openxmlformats.org/drawingml/2006/main">
              <a:ext uri="{FF2B5EF4-FFF2-40B4-BE49-F238E27FC236}">
                <a16:creationId xmlns:a16="http://schemas.microsoft.com/office/drawing/2014/main" id="{A07BA78A-ABD7-45A6-85B6-40FC58F88554}"/>
              </a:ext>
            </a:extLst>
          </p:cNvPr>
          <p:cNvSpPr>
            <a:spLocks xmlns:a="http://schemas.openxmlformats.org/drawingml/2006/main" noGrp="1"/>
          </p:cNvSpPr>
          <p:nvPr/>
        </p:nvSpPr>
        <p:spPr>
          <a:xfrm xmlns:a="http://schemas.openxmlformats.org/drawingml/2006/main">
            <a:off x="9334500" y="3267075"/>
            <a:ext cx="21336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The tell and the reasoning behind each example</a:t>
            </a:r>
          </a:p>
        </p:txBody>
      </p:sp>
      <p:sp>
        <p:nvSpPr>
          <p:cNvPr id="23" name="What we explain before people start">
            <a:extLst xmlns:a="http://schemas.openxmlformats.org/drawingml/2006/main">
              <a:ext uri="{FF2B5EF4-FFF2-40B4-BE49-F238E27FC236}">
                <a16:creationId xmlns:a16="http://schemas.microsoft.com/office/drawing/2014/main" id="{1D9D772C-CDBD-49B6-ACF4-A97954FF192A}"/>
              </a:ext>
            </a:extLst>
          </p:cNvPr>
          <p:cNvSpPr>
            <a:spLocks xmlns:a="http://schemas.openxmlformats.org/drawingml/2006/main" noGrp="1"/>
          </p:cNvSpPr>
          <p:nvPr/>
        </p:nvSpPr>
        <p:spPr>
          <a:xfrm xmlns:a="http://schemas.openxmlformats.org/drawingml/2006/main">
            <a:off x="533400" y="4810125"/>
            <a:ext cx="4000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b="1">
                <a:solidFill>
                  <a:srgbClr val="003EA5"/>
                </a:solidFill>
                <a:latin typeface="Aptos"/>
                <a:ea typeface="Aptos"/>
                <a:cs typeface="Aptos"/>
              </a:defRPr>
            </a:defPPr>
            <a:lvl1pPr algn="l">
              <a:defRPr sz="1725" b="1">
                <a:solidFill>
                  <a:srgbClr val="003EA5"/>
                </a:solidFill>
                <a:latin typeface="Aptos"/>
                <a:ea typeface="Aptos"/>
                <a:cs typeface="Aptos"/>
              </a:defRPr>
            </a:lvl1pPr>
            <a:lvl2pPr algn="l">
              <a:defRPr sz="1725" b="1">
                <a:solidFill>
                  <a:srgbClr val="003EA5"/>
                </a:solidFill>
                <a:latin typeface="Aptos"/>
                <a:ea typeface="Aptos"/>
                <a:cs typeface="Aptos"/>
              </a:defRPr>
            </a:lvl2pPr>
            <a:lvl3pPr algn="l">
              <a:defRPr sz="1725" b="1">
                <a:solidFill>
                  <a:srgbClr val="003EA5"/>
                </a:solidFill>
                <a:latin typeface="Aptos"/>
                <a:ea typeface="Aptos"/>
                <a:cs typeface="Aptos"/>
              </a:defRPr>
            </a:lvl3pPr>
            <a:lvl4pPr algn="l">
              <a:defRPr sz="1725" b="1">
                <a:solidFill>
                  <a:srgbClr val="003EA5"/>
                </a:solidFill>
                <a:latin typeface="Aptos"/>
                <a:ea typeface="Aptos"/>
                <a:cs typeface="Aptos"/>
              </a:defRPr>
            </a:lvl4pPr>
            <a:lvl5pPr algn="l">
              <a:defRPr sz="1725" b="1">
                <a:solidFill>
                  <a:srgbClr val="003EA5"/>
                </a:solidFill>
                <a:latin typeface="Aptos"/>
                <a:ea typeface="Aptos"/>
                <a:cs typeface="Aptos"/>
              </a:defRPr>
            </a:lvl5pPr>
            <a:lvl6pPr algn="l">
              <a:defRPr sz="1725" b="1">
                <a:solidFill>
                  <a:srgbClr val="003EA5"/>
                </a:solidFill>
                <a:latin typeface="Aptos"/>
                <a:ea typeface="Aptos"/>
                <a:cs typeface="Aptos"/>
              </a:defRPr>
            </a:lvl6pPr>
            <a:lvl7pPr algn="l">
              <a:defRPr sz="1725" b="1">
                <a:solidFill>
                  <a:srgbClr val="003EA5"/>
                </a:solidFill>
                <a:latin typeface="Aptos"/>
                <a:ea typeface="Aptos"/>
                <a:cs typeface="Aptos"/>
              </a:defRPr>
            </a:lvl7pPr>
            <a:lvl8pPr algn="l">
              <a:defRPr sz="1725" b="1">
                <a:solidFill>
                  <a:srgbClr val="003EA5"/>
                </a:solidFill>
                <a:latin typeface="Aptos"/>
                <a:ea typeface="Aptos"/>
                <a:cs typeface="Aptos"/>
              </a:defRPr>
            </a:lvl8pPr>
            <a:lvl9pPr algn="l">
              <a:defRPr sz="1725" b="1">
                <a:solidFill>
                  <a:srgbClr val="003EA5"/>
                </a:solidFill>
                <a:latin typeface="Aptos"/>
                <a:ea typeface="Aptos"/>
                <a:cs typeface="Aptos"/>
              </a:defRPr>
            </a:lvl9pPr>
          </a:lstStyle>
          <a:p xmlns:a="http://schemas.openxmlformats.org/drawingml/2006/main">
            <a:pPr algn="l">
              <a:defRPr sz="1725" b="1">
                <a:solidFill>
                  <a:srgbClr val="003EA5"/>
                </a:solidFill>
                <a:latin typeface="Aptos"/>
                <a:ea typeface="Aptos"/>
                <a:cs typeface="Aptos"/>
              </a:defRPr>
            </a:pPr>
            <a:r>
              <a:rPr sz="1725" b="1">
                <a:solidFill>
                  <a:srgbClr val="003EA5"/>
                </a:solidFill>
                <a:latin typeface="Aptos"/>
                <a:ea typeface="Aptos"/>
                <a:cs typeface="Aptos"/>
              </a:rPr>
              <a:t>What we explain before people start</a:t>
            </a:r>
          </a:p>
        </p:txBody>
      </p:sp>
      <p:sp>
        <p:nvSpPr>
          <p:cNvPr id="24" name="Why we are running it, whether participation is required, who sees the results a">
            <a:extLst xmlns:a="http://schemas.openxmlformats.org/drawingml/2006/main">
              <a:ext uri="{FF2B5EF4-FFF2-40B4-BE49-F238E27FC236}">
                <a16:creationId xmlns:a16="http://schemas.microsoft.com/office/drawing/2014/main" id="{BAD64410-B303-4508-BE68-AF9AA94B3931}"/>
              </a:ext>
            </a:extLst>
          </p:cNvPr>
          <p:cNvSpPr>
            <a:spLocks xmlns:a="http://schemas.openxmlformats.org/drawingml/2006/main" noGrp="1"/>
          </p:cNvSpPr>
          <p:nvPr/>
        </p:nvSpPr>
        <p:spPr>
          <a:xfrm xmlns:a="http://schemas.openxmlformats.org/drawingml/2006/main">
            <a:off x="4848225" y="4810125"/>
            <a:ext cx="6810375"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b="0">
                <a:solidFill>
                  <a:srgbClr val="4D6076"/>
                </a:solidFill>
                <a:latin typeface="Aptos"/>
                <a:ea typeface="Aptos"/>
                <a:cs typeface="Aptos"/>
              </a:defRPr>
            </a:defPPr>
            <a:lvl1pPr algn="l">
              <a:defRPr sz="1725" b="0">
                <a:solidFill>
                  <a:srgbClr val="4D6076"/>
                </a:solidFill>
                <a:latin typeface="Aptos"/>
                <a:ea typeface="Aptos"/>
                <a:cs typeface="Aptos"/>
              </a:defRPr>
            </a:lvl1pPr>
            <a:lvl2pPr algn="l">
              <a:defRPr sz="1725" b="0">
                <a:solidFill>
                  <a:srgbClr val="4D6076"/>
                </a:solidFill>
                <a:latin typeface="Aptos"/>
                <a:ea typeface="Aptos"/>
                <a:cs typeface="Aptos"/>
              </a:defRPr>
            </a:lvl2pPr>
            <a:lvl3pPr algn="l">
              <a:defRPr sz="1725" b="0">
                <a:solidFill>
                  <a:srgbClr val="4D6076"/>
                </a:solidFill>
                <a:latin typeface="Aptos"/>
                <a:ea typeface="Aptos"/>
                <a:cs typeface="Aptos"/>
              </a:defRPr>
            </a:lvl3pPr>
            <a:lvl4pPr algn="l">
              <a:defRPr sz="1725" b="0">
                <a:solidFill>
                  <a:srgbClr val="4D6076"/>
                </a:solidFill>
                <a:latin typeface="Aptos"/>
                <a:ea typeface="Aptos"/>
                <a:cs typeface="Aptos"/>
              </a:defRPr>
            </a:lvl4pPr>
            <a:lvl5pPr algn="l">
              <a:defRPr sz="1725" b="0">
                <a:solidFill>
                  <a:srgbClr val="4D6076"/>
                </a:solidFill>
                <a:latin typeface="Aptos"/>
                <a:ea typeface="Aptos"/>
                <a:cs typeface="Aptos"/>
              </a:defRPr>
            </a:lvl5pPr>
            <a:lvl6pPr algn="l">
              <a:defRPr sz="1725" b="0">
                <a:solidFill>
                  <a:srgbClr val="4D6076"/>
                </a:solidFill>
                <a:latin typeface="Aptos"/>
                <a:ea typeface="Aptos"/>
                <a:cs typeface="Aptos"/>
              </a:defRPr>
            </a:lvl6pPr>
            <a:lvl7pPr algn="l">
              <a:defRPr sz="1725" b="0">
                <a:solidFill>
                  <a:srgbClr val="4D6076"/>
                </a:solidFill>
                <a:latin typeface="Aptos"/>
                <a:ea typeface="Aptos"/>
                <a:cs typeface="Aptos"/>
              </a:defRPr>
            </a:lvl7pPr>
            <a:lvl8pPr algn="l">
              <a:defRPr sz="1725" b="0">
                <a:solidFill>
                  <a:srgbClr val="4D6076"/>
                </a:solidFill>
                <a:latin typeface="Aptos"/>
                <a:ea typeface="Aptos"/>
                <a:cs typeface="Aptos"/>
              </a:defRPr>
            </a:lvl8pPr>
            <a:lvl9pPr algn="l">
              <a:defRPr sz="1725" b="0">
                <a:solidFill>
                  <a:srgbClr val="4D6076"/>
                </a:solidFill>
                <a:latin typeface="Aptos"/>
                <a:ea typeface="Aptos"/>
                <a:cs typeface="Aptos"/>
              </a:defRPr>
            </a:lvl9pPr>
          </a:lstStyle>
          <a:p xmlns:a="http://schemas.openxmlformats.org/drawingml/2006/main">
            <a:pPr algn="l">
              <a:defRPr sz="1725" b="0">
                <a:solidFill>
                  <a:srgbClr val="4D6076"/>
                </a:solidFill>
                <a:latin typeface="Aptos"/>
                <a:ea typeface="Aptos"/>
                <a:cs typeface="Aptos"/>
              </a:defRPr>
            </a:pPr>
            <a:r>
              <a:rPr sz="1725" b="0">
                <a:solidFill>
                  <a:srgbClr val="4D6076"/>
                </a:solidFill>
                <a:latin typeface="Aptos"/>
                <a:ea typeface="Aptos"/>
                <a:cs typeface="Aptos"/>
              </a:rPr>
              <a:t>Why we are running it, whether participation is required, who sees the results and where to ask for help.</a:t>
            </a:r>
          </a:p>
        </p:txBody>
      </p:sp>
      <p:sp>
        <p:nvSpPr>
          <p:cNvPr id="25" name="Nothing for recipients to install. Around ten questions typically take four to f">
            <a:extLst xmlns:a="http://schemas.openxmlformats.org/drawingml/2006/main">
              <a:ext uri="{FF2B5EF4-FFF2-40B4-BE49-F238E27FC236}">
                <a16:creationId xmlns:a16="http://schemas.microsoft.com/office/drawing/2014/main" id="{6500597C-A47B-4321-8E97-47F166EDC9F6}"/>
              </a:ext>
            </a:extLst>
          </p:cNvPr>
          <p:cNvSpPr>
            <a:spLocks xmlns:a="http://schemas.openxmlformats.org/drawingml/2006/main" noGrp="1"/>
          </p:cNvSpPr>
          <p:nvPr/>
        </p:nvSpPr>
        <p:spPr>
          <a:xfrm xmlns:a="http://schemas.openxmlformats.org/drawingml/2006/main">
            <a:off x="533400" y="6038850"/>
            <a:ext cx="11125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0">
                <a:solidFill>
                  <a:srgbClr val="4D6076"/>
                </a:solidFill>
                <a:latin typeface="Aptos"/>
                <a:ea typeface="Aptos"/>
                <a:cs typeface="Aptos"/>
              </a:defRPr>
            </a:defPPr>
            <a:lvl1pPr algn="l">
              <a:defRPr sz="1125" b="0">
                <a:solidFill>
                  <a:srgbClr val="4D6076"/>
                </a:solidFill>
                <a:latin typeface="Aptos"/>
                <a:ea typeface="Aptos"/>
                <a:cs typeface="Aptos"/>
              </a:defRPr>
            </a:lvl1pPr>
            <a:lvl2pPr algn="l">
              <a:defRPr sz="1125" b="0">
                <a:solidFill>
                  <a:srgbClr val="4D6076"/>
                </a:solidFill>
                <a:latin typeface="Aptos"/>
                <a:ea typeface="Aptos"/>
                <a:cs typeface="Aptos"/>
              </a:defRPr>
            </a:lvl2pPr>
            <a:lvl3pPr algn="l">
              <a:defRPr sz="1125" b="0">
                <a:solidFill>
                  <a:srgbClr val="4D6076"/>
                </a:solidFill>
                <a:latin typeface="Aptos"/>
                <a:ea typeface="Aptos"/>
                <a:cs typeface="Aptos"/>
              </a:defRPr>
            </a:lvl3pPr>
            <a:lvl4pPr algn="l">
              <a:defRPr sz="1125" b="0">
                <a:solidFill>
                  <a:srgbClr val="4D6076"/>
                </a:solidFill>
                <a:latin typeface="Aptos"/>
                <a:ea typeface="Aptos"/>
                <a:cs typeface="Aptos"/>
              </a:defRPr>
            </a:lvl4pPr>
            <a:lvl5pPr algn="l">
              <a:defRPr sz="1125" b="0">
                <a:solidFill>
                  <a:srgbClr val="4D6076"/>
                </a:solidFill>
                <a:latin typeface="Aptos"/>
                <a:ea typeface="Aptos"/>
                <a:cs typeface="Aptos"/>
              </a:defRPr>
            </a:lvl5pPr>
            <a:lvl6pPr algn="l">
              <a:defRPr sz="1125" b="0">
                <a:solidFill>
                  <a:srgbClr val="4D6076"/>
                </a:solidFill>
                <a:latin typeface="Aptos"/>
                <a:ea typeface="Aptos"/>
                <a:cs typeface="Aptos"/>
              </a:defRPr>
            </a:lvl6pPr>
            <a:lvl7pPr algn="l">
              <a:defRPr sz="1125" b="0">
                <a:solidFill>
                  <a:srgbClr val="4D6076"/>
                </a:solidFill>
                <a:latin typeface="Aptos"/>
                <a:ea typeface="Aptos"/>
                <a:cs typeface="Aptos"/>
              </a:defRPr>
            </a:lvl7pPr>
            <a:lvl8pPr algn="l">
              <a:defRPr sz="1125" b="0">
                <a:solidFill>
                  <a:srgbClr val="4D6076"/>
                </a:solidFill>
                <a:latin typeface="Aptos"/>
                <a:ea typeface="Aptos"/>
                <a:cs typeface="Aptos"/>
              </a:defRPr>
            </a:lvl8pPr>
            <a:lvl9pPr algn="l">
              <a:defRPr sz="1125" b="0">
                <a:solidFill>
                  <a:srgbClr val="4D6076"/>
                </a:solidFill>
                <a:latin typeface="Aptos"/>
                <a:ea typeface="Aptos"/>
                <a:cs typeface="Aptos"/>
              </a:defRPr>
            </a:lvl9pPr>
          </a:lstStyle>
          <a:p xmlns:a="http://schemas.openxmlformats.org/drawingml/2006/main">
            <a:pPr algn="l">
              <a:defRPr sz="1125" b="0">
                <a:solidFill>
                  <a:srgbClr val="4D6076"/>
                </a:solidFill>
                <a:latin typeface="Aptos"/>
                <a:ea typeface="Aptos"/>
                <a:cs typeface="Aptos"/>
              </a:defRPr>
            </a:pPr>
            <a:r>
              <a:rPr sz="1125" b="0">
                <a:solidFill>
                  <a:srgbClr val="4D6076"/>
                </a:solidFill>
                <a:latin typeface="Aptos"/>
                <a:ea typeface="Aptos"/>
                <a:cs typeface="Aptos"/>
              </a:rPr>
              <a:t>Nothing for recipients to install. Around ten questions typically take four to five minutes.</a:t>
            </a:r>
          </a:p>
        </p:txBody>
      </p:sp>
    </p:spTree>
    <p:extLst>
      <p:ext uri="{BB962C8B-B14F-4D97-AF65-F5344CB8AC3E}">
        <p14:creationId xmlns:p14="http://schemas.microsoft.com/office/powerpoint/2010/main" val="153258426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18" name="">
            <a:extLst xmlns:a="http://schemas.openxmlformats.org/drawingml/2006/main">
              <a:ext uri="{FF2B5EF4-FFF2-40B4-BE49-F238E27FC236}">
                <a16:creationId xmlns:a16="http://schemas.microsoft.com/office/drawing/2014/main" id="{F9E2F88E-350E-49C1-957B-101ECB002B94}"/>
              </a:ext>
            </a:extLst>
          </p:cNvPr>
          <p:cNvCxnSpPr>
            <a:stCxn xmlns:a="http://schemas.openxmlformats.org/drawingml/2006/main" id="11" idx="3"/>
            <a:endCxn xmlns:a="http://schemas.openxmlformats.org/drawingml/2006/main" id="14" idx="1"/>
          </p:cNvCxnSpPr>
          <p:nvPr/>
        </p:nvCxnSpPr>
        <p:spPr>
          <a:xfrm xmlns:a="http://schemas.openxmlformats.org/drawingml/2006/main">
            <a:off x="7667625" y="3295650"/>
            <a:ext cx="885825" cy="0"/>
          </a:xfrm>
          <a:prstGeom xmlns:a="http://schemas.openxmlformats.org/drawingml/2006/main" prst="straightConnector1">
            <a:avLst/>
          </a:prstGeom>
          <a:ln xmlns:a="http://schemas.openxmlformats.org/drawingml/2006/main" w="17145">
            <a:solidFill>
              <a:srgbClr val="007E87"/>
            </a:solidFill>
            <a:prstDash val="solid"/>
            <a:tailEnd type="triangle" w="sm" len="sm"/>
          </a:ln>
        </p:spPr>
      </p:cxnSp>
      <p:cxnSp>
        <p:nvCxnSpPr>
          <p:cNvPr id="17" name="">
            <a:extLst xmlns:a="http://schemas.openxmlformats.org/drawingml/2006/main">
              <a:ext uri="{FF2B5EF4-FFF2-40B4-BE49-F238E27FC236}">
                <a16:creationId xmlns:a16="http://schemas.microsoft.com/office/drawing/2014/main" id="{DA28F4B2-E697-4DF6-A26E-A22EBAACAB88}"/>
              </a:ext>
            </a:extLst>
          </p:cNvPr>
          <p:cNvCxnSpPr>
            <a:stCxn xmlns:a="http://schemas.openxmlformats.org/drawingml/2006/main" id="8" idx="3"/>
            <a:endCxn xmlns:a="http://schemas.openxmlformats.org/drawingml/2006/main" id="11" idx="1"/>
          </p:cNvCxnSpPr>
          <p:nvPr/>
        </p:nvCxnSpPr>
        <p:spPr>
          <a:xfrm xmlns:a="http://schemas.openxmlformats.org/drawingml/2006/main">
            <a:off x="3657600" y="3295650"/>
            <a:ext cx="885825" cy="0"/>
          </a:xfrm>
          <a:prstGeom xmlns:a="http://schemas.openxmlformats.org/drawingml/2006/main" prst="straightConnector1">
            <a:avLst/>
          </a:prstGeom>
          <a:ln xmlns:a="http://schemas.openxmlformats.org/drawingml/2006/main" w="17145">
            <a:solidFill>
              <a:srgbClr val="003EA5"/>
            </a:solidFill>
            <a:prstDash val="solid"/>
            <a:tailEnd type="triangle" w="sm" len="sm"/>
          </a:ln>
        </p:spPr>
      </p:cxnSp>
      <p:sp>
        <p:nvSpPr>
          <p:cNvPr id="21" name="04 / CAMPAIGN ADMINISTRATION">
            <a:extLst xmlns:a="http://schemas.openxmlformats.org/drawingml/2006/main">
              <a:ext uri="{FF2B5EF4-FFF2-40B4-BE49-F238E27FC236}">
                <a16:creationId xmlns:a16="http://schemas.microsoft.com/office/drawing/2014/main" id="{1E7379E8-D7F0-422B-859A-FF910C764DDA}"/>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04 / CAMPAIGN ADMINISTRATION</a:t>
            </a:r>
          </a:p>
        </p:txBody>
      </p:sp>
      <p:sp>
        <p:nvSpPr>
          <p:cNvPr id="2" name="A campaign our own team can build and run">
            <a:extLst xmlns:a="http://schemas.openxmlformats.org/drawingml/2006/main">
              <a:ext uri="{FF2B5EF4-FFF2-40B4-BE49-F238E27FC236}">
                <a16:creationId xmlns:a16="http://schemas.microsoft.com/office/drawing/2014/main" id="{EB7C63E9-2C01-40AD-A08C-3B4CBF45ECF4}"/>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A campaign our own team can build and run</a:t>
            </a:r>
          </a:p>
        </p:txBody>
      </p:sp>
      <p:sp>
        <p:nvSpPr>
          <p:cNvPr id="3" name="Question selection, branding, privacy, distribution and review stay under our or">
            <a:extLst xmlns:a="http://schemas.openxmlformats.org/drawingml/2006/main">
              <a:ext uri="{FF2B5EF4-FFF2-40B4-BE49-F238E27FC236}">
                <a16:creationId xmlns:a16="http://schemas.microsoft.com/office/drawing/2014/main" id="{AAA1FA52-2702-47B7-8EDF-E7899696B1B3}"/>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Question selection, branding, privacy, distribution and review stay under our organisation’s control.</a:t>
            </a:r>
          </a:p>
        </p:txBody>
      </p:sp>
      <p:sp>
        <p:nvSpPr>
          <p:cNvPr id="4" name="">
            <a:extLst xmlns:a="http://schemas.openxmlformats.org/drawingml/2006/main">
              <a:ext uri="{FF2B5EF4-FFF2-40B4-BE49-F238E27FC236}">
                <a16:creationId xmlns:a16="http://schemas.microsoft.com/office/drawing/2014/main" id="{51F7D5BC-2379-4521-A0F3-207A01D1FDEC}"/>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B82C9CD0-3BFE-4CCB-BCC7-88BA6A4E6876}"/>
              </a:ext>
            </a:extLst>
          </p:cNvPr>
          <p:cNvPicPr>
            <a:picLocks xmlns:a="http://schemas.openxmlformats.org/drawingml/2006/main" noChangeAspect="1"/>
          </p:cNvPicPr>
          <p:nvPr/>
        </p:nvPicPr>
        <p:blipFill>
          <a:blip xmlns:r="http://schemas.openxmlformats.org/officeDocument/2006/relationships" xmlns:a="http://schemas.openxmlformats.org/drawingml/2006/main" r:embed="R9795766fd7b04056"/>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Scam Check">
            <a:extLst xmlns:a="http://schemas.openxmlformats.org/drawingml/2006/main">
              <a:ext uri="{FF2B5EF4-FFF2-40B4-BE49-F238E27FC236}">
                <a16:creationId xmlns:a16="http://schemas.microsoft.com/office/drawing/2014/main" id="{65FCEE64-3969-477B-B028-8B69D923A2D0}"/>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Scam Check</a:t>
            </a:r>
          </a:p>
        </p:txBody>
      </p:sp>
      <p:sp>
        <p:nvSpPr>
          <p:cNvPr id="7" name="09">
            <a:extLst xmlns:a="http://schemas.openxmlformats.org/drawingml/2006/main">
              <a:ext uri="{FF2B5EF4-FFF2-40B4-BE49-F238E27FC236}">
                <a16:creationId xmlns:a16="http://schemas.microsoft.com/office/drawing/2014/main" id="{C5AD9340-CC8E-4B18-908C-69D9A9E28DB8}"/>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09</a:t>
            </a:r>
          </a:p>
        </p:txBody>
      </p:sp>
      <p:sp>
        <p:nvSpPr>
          <p:cNvPr id="8" name="">
            <a:extLst xmlns:a="http://schemas.openxmlformats.org/drawingml/2006/main">
              <a:ext uri="{FF2B5EF4-FFF2-40B4-BE49-F238E27FC236}">
                <a16:creationId xmlns:a16="http://schemas.microsoft.com/office/drawing/2014/main" id="{5CF2140B-A6D9-41FA-A2C1-F3ABEAF720DD}"/>
              </a:ext>
            </a:extLst>
          </p:cNvPr>
          <p:cNvSpPr>
            <a:spLocks xmlns:a="http://schemas.openxmlformats.org/drawingml/2006/main" noGrp="1"/>
          </p:cNvSpPr>
          <p:nvPr/>
        </p:nvSpPr>
        <p:spPr>
          <a:xfrm xmlns:a="http://schemas.openxmlformats.org/drawingml/2006/main">
            <a:off x="533400" y="2476500"/>
            <a:ext cx="3124200" cy="1638300"/>
          </a:xfrm>
          <a:prstGeom xmlns:a="http://schemas.openxmlformats.org/drawingml/2006/main" prst="rect">
            <a:avLst/>
          </a:prstGeom>
          <a:solidFill xmlns:a="http://schemas.openxmlformats.org/drawingml/2006/main">
            <a:srgbClr val="F4F7FC"/>
          </a:solidFill>
          <a:ln xmlns:a="http://schemas.openxmlformats.org/drawingml/2006/main" w="0">
            <a:noFill/>
          </a:ln>
        </p:spPr>
      </p:sp>
      <p:sp>
        <p:nvSpPr>
          <p:cNvPr id="9" name="Choose and brand">
            <a:extLst xmlns:a="http://schemas.openxmlformats.org/drawingml/2006/main">
              <a:ext uri="{FF2B5EF4-FFF2-40B4-BE49-F238E27FC236}">
                <a16:creationId xmlns:a16="http://schemas.microsoft.com/office/drawing/2014/main" id="{418728B0-FEA5-4DC6-B96D-DF80EF164DB5}"/>
              </a:ext>
            </a:extLst>
          </p:cNvPr>
          <p:cNvSpPr>
            <a:spLocks xmlns:a="http://schemas.openxmlformats.org/drawingml/2006/main" noGrp="1"/>
          </p:cNvSpPr>
          <p:nvPr/>
        </p:nvSpPr>
        <p:spPr>
          <a:xfrm xmlns:a="http://schemas.openxmlformats.org/drawingml/2006/main">
            <a:off x="704850" y="2619375"/>
            <a:ext cx="27813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Choose and brand</a:t>
            </a:r>
          </a:p>
        </p:txBody>
      </p:sp>
      <p:sp>
        <p:nvSpPr>
          <p:cNvPr id="10" name="Question bank or our own content&#10;Regional pack and visual identity">
            <a:extLst xmlns:a="http://schemas.openxmlformats.org/drawingml/2006/main">
              <a:ext uri="{FF2B5EF4-FFF2-40B4-BE49-F238E27FC236}">
                <a16:creationId xmlns:a16="http://schemas.microsoft.com/office/drawing/2014/main" id="{CE512706-0103-430E-B72E-182768672A7C}"/>
              </a:ext>
            </a:extLst>
          </p:cNvPr>
          <p:cNvSpPr>
            <a:spLocks xmlns:a="http://schemas.openxmlformats.org/drawingml/2006/main" noGrp="1"/>
          </p:cNvSpPr>
          <p:nvPr/>
        </p:nvSpPr>
        <p:spPr>
          <a:xfrm xmlns:a="http://schemas.openxmlformats.org/drawingml/2006/main">
            <a:off x="704850" y="3048000"/>
            <a:ext cx="27813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Question bank or our own content</a:t>
            </a:r>
          </a:p>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Regional pack and visual identity</a:t>
            </a:r>
          </a:p>
        </p:txBody>
      </p:sp>
      <p:sp>
        <p:nvSpPr>
          <p:cNvPr id="11" name="">
            <a:extLst xmlns:a="http://schemas.openxmlformats.org/drawingml/2006/main">
              <a:ext uri="{FF2B5EF4-FFF2-40B4-BE49-F238E27FC236}">
                <a16:creationId xmlns:a16="http://schemas.microsoft.com/office/drawing/2014/main" id="{E7FB868A-7053-47B7-B43C-1125082A015A}"/>
              </a:ext>
            </a:extLst>
          </p:cNvPr>
          <p:cNvSpPr>
            <a:spLocks xmlns:a="http://schemas.openxmlformats.org/drawingml/2006/main" noGrp="1"/>
          </p:cNvSpPr>
          <p:nvPr/>
        </p:nvSpPr>
        <p:spPr>
          <a:xfrm xmlns:a="http://schemas.openxmlformats.org/drawingml/2006/main">
            <a:off x="4543425" y="2476500"/>
            <a:ext cx="3124200" cy="1638300"/>
          </a:xfrm>
          <a:prstGeom xmlns:a="http://schemas.openxmlformats.org/drawingml/2006/main" prst="rect">
            <a:avLst/>
          </a:prstGeom>
          <a:solidFill xmlns:a="http://schemas.openxmlformats.org/drawingml/2006/main">
            <a:srgbClr val="E7EFFA"/>
          </a:solidFill>
          <a:ln xmlns:a="http://schemas.openxmlformats.org/drawingml/2006/main" w="0">
            <a:noFill/>
          </a:ln>
        </p:spPr>
      </p:sp>
      <p:sp>
        <p:nvSpPr>
          <p:cNvPr id="12" name="Set up and send">
            <a:extLst xmlns:a="http://schemas.openxmlformats.org/drawingml/2006/main">
              <a:ext uri="{FF2B5EF4-FFF2-40B4-BE49-F238E27FC236}">
                <a16:creationId xmlns:a16="http://schemas.microsoft.com/office/drawing/2014/main" id="{4B033999-B6C4-487C-A832-BBF33DF29938}"/>
              </a:ext>
            </a:extLst>
          </p:cNvPr>
          <p:cNvSpPr>
            <a:spLocks xmlns:a="http://schemas.openxmlformats.org/drawingml/2006/main" noGrp="1"/>
          </p:cNvSpPr>
          <p:nvPr/>
        </p:nvSpPr>
        <p:spPr>
          <a:xfrm xmlns:a="http://schemas.openxmlformats.org/drawingml/2006/main">
            <a:off x="4714875" y="2619375"/>
            <a:ext cx="27813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Set up and send</a:t>
            </a:r>
          </a:p>
        </p:txBody>
      </p:sp>
      <p:sp>
        <p:nvSpPr>
          <p:cNvPr id="13" name="Privacy mode and timer&#10;Unique links from our own address">
            <a:extLst xmlns:a="http://schemas.openxmlformats.org/drawingml/2006/main">
              <a:ext uri="{FF2B5EF4-FFF2-40B4-BE49-F238E27FC236}">
                <a16:creationId xmlns:a16="http://schemas.microsoft.com/office/drawing/2014/main" id="{FC57BE46-1B00-4330-9491-4B539CAF05F9}"/>
              </a:ext>
            </a:extLst>
          </p:cNvPr>
          <p:cNvSpPr>
            <a:spLocks xmlns:a="http://schemas.openxmlformats.org/drawingml/2006/main" noGrp="1"/>
          </p:cNvSpPr>
          <p:nvPr/>
        </p:nvSpPr>
        <p:spPr>
          <a:xfrm xmlns:a="http://schemas.openxmlformats.org/drawingml/2006/main">
            <a:off x="4714875" y="3048000"/>
            <a:ext cx="27813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Privacy mode and timer</a:t>
            </a:r>
          </a:p>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Unique links from our own address</a:t>
            </a:r>
          </a:p>
        </p:txBody>
      </p:sp>
      <p:sp>
        <p:nvSpPr>
          <p:cNvPr id="14" name="">
            <a:extLst xmlns:a="http://schemas.openxmlformats.org/drawingml/2006/main">
              <a:ext uri="{FF2B5EF4-FFF2-40B4-BE49-F238E27FC236}">
                <a16:creationId xmlns:a16="http://schemas.microsoft.com/office/drawing/2014/main" id="{849ED799-E9F0-4D34-AFA4-F1BB047BD448}"/>
              </a:ext>
            </a:extLst>
          </p:cNvPr>
          <p:cNvSpPr>
            <a:spLocks xmlns:a="http://schemas.openxmlformats.org/drawingml/2006/main" noGrp="1"/>
          </p:cNvSpPr>
          <p:nvPr/>
        </p:nvSpPr>
        <p:spPr>
          <a:xfrm xmlns:a="http://schemas.openxmlformats.org/drawingml/2006/main">
            <a:off x="8553450" y="2476500"/>
            <a:ext cx="3105150" cy="1638300"/>
          </a:xfrm>
          <a:prstGeom xmlns:a="http://schemas.openxmlformats.org/drawingml/2006/main" prst="rect">
            <a:avLst/>
          </a:prstGeom>
          <a:solidFill xmlns:a="http://schemas.openxmlformats.org/drawingml/2006/main">
            <a:srgbClr val="EDF8F7"/>
          </a:solidFill>
          <a:ln xmlns:a="http://schemas.openxmlformats.org/drawingml/2006/main" w="0">
            <a:noFill/>
          </a:ln>
        </p:spPr>
      </p:sp>
      <p:sp>
        <p:nvSpPr>
          <p:cNvPr id="15" name="Read and follow up">
            <a:extLst xmlns:a="http://schemas.openxmlformats.org/drawingml/2006/main">
              <a:ext uri="{FF2B5EF4-FFF2-40B4-BE49-F238E27FC236}">
                <a16:creationId xmlns:a16="http://schemas.microsoft.com/office/drawing/2014/main" id="{760F705C-312E-4C67-8182-B6DE7289281B}"/>
              </a:ext>
            </a:extLst>
          </p:cNvPr>
          <p:cNvSpPr>
            <a:spLocks xmlns:a="http://schemas.openxmlformats.org/drawingml/2006/main" noGrp="1"/>
          </p:cNvSpPr>
          <p:nvPr/>
        </p:nvSpPr>
        <p:spPr>
          <a:xfrm xmlns:a="http://schemas.openxmlformats.org/drawingml/2006/main">
            <a:off x="8724900" y="2619375"/>
            <a:ext cx="2762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7E87"/>
                </a:solidFill>
                <a:latin typeface="Aptos"/>
                <a:ea typeface="Aptos"/>
                <a:cs typeface="Aptos"/>
              </a:defRPr>
            </a:defPPr>
            <a:lvl1pPr algn="l">
              <a:defRPr sz="1650" b="1">
                <a:solidFill>
                  <a:srgbClr val="007E87"/>
                </a:solidFill>
                <a:latin typeface="Aptos"/>
                <a:ea typeface="Aptos"/>
                <a:cs typeface="Aptos"/>
              </a:defRPr>
            </a:lvl1pPr>
            <a:lvl2pPr algn="l">
              <a:defRPr sz="1650" b="1">
                <a:solidFill>
                  <a:srgbClr val="007E87"/>
                </a:solidFill>
                <a:latin typeface="Aptos"/>
                <a:ea typeface="Aptos"/>
                <a:cs typeface="Aptos"/>
              </a:defRPr>
            </a:lvl2pPr>
            <a:lvl3pPr algn="l">
              <a:defRPr sz="1650" b="1">
                <a:solidFill>
                  <a:srgbClr val="007E87"/>
                </a:solidFill>
                <a:latin typeface="Aptos"/>
                <a:ea typeface="Aptos"/>
                <a:cs typeface="Aptos"/>
              </a:defRPr>
            </a:lvl3pPr>
            <a:lvl4pPr algn="l">
              <a:defRPr sz="1650" b="1">
                <a:solidFill>
                  <a:srgbClr val="007E87"/>
                </a:solidFill>
                <a:latin typeface="Aptos"/>
                <a:ea typeface="Aptos"/>
                <a:cs typeface="Aptos"/>
              </a:defRPr>
            </a:lvl4pPr>
            <a:lvl5pPr algn="l">
              <a:defRPr sz="1650" b="1">
                <a:solidFill>
                  <a:srgbClr val="007E87"/>
                </a:solidFill>
                <a:latin typeface="Aptos"/>
                <a:ea typeface="Aptos"/>
                <a:cs typeface="Aptos"/>
              </a:defRPr>
            </a:lvl5pPr>
            <a:lvl6pPr algn="l">
              <a:defRPr sz="1650" b="1">
                <a:solidFill>
                  <a:srgbClr val="007E87"/>
                </a:solidFill>
                <a:latin typeface="Aptos"/>
                <a:ea typeface="Aptos"/>
                <a:cs typeface="Aptos"/>
              </a:defRPr>
            </a:lvl6pPr>
            <a:lvl7pPr algn="l">
              <a:defRPr sz="1650" b="1">
                <a:solidFill>
                  <a:srgbClr val="007E87"/>
                </a:solidFill>
                <a:latin typeface="Aptos"/>
                <a:ea typeface="Aptos"/>
                <a:cs typeface="Aptos"/>
              </a:defRPr>
            </a:lvl7pPr>
            <a:lvl8pPr algn="l">
              <a:defRPr sz="1650" b="1">
                <a:solidFill>
                  <a:srgbClr val="007E87"/>
                </a:solidFill>
                <a:latin typeface="Aptos"/>
                <a:ea typeface="Aptos"/>
                <a:cs typeface="Aptos"/>
              </a:defRPr>
            </a:lvl8pPr>
            <a:lvl9pPr algn="l">
              <a:defRPr sz="1650" b="1">
                <a:solidFill>
                  <a:srgbClr val="007E87"/>
                </a:solidFill>
                <a:latin typeface="Aptos"/>
                <a:ea typeface="Aptos"/>
                <a:cs typeface="Aptos"/>
              </a:defRPr>
            </a:lvl9pPr>
          </a:lstStyle>
          <a:p xmlns:a="http://schemas.openxmlformats.org/drawingml/2006/main">
            <a:pPr algn="l">
              <a:defRPr sz="1650" b="1">
                <a:solidFill>
                  <a:srgbClr val="007E87"/>
                </a:solidFill>
                <a:latin typeface="Aptos"/>
                <a:ea typeface="Aptos"/>
                <a:cs typeface="Aptos"/>
              </a:defRPr>
            </a:pPr>
            <a:r>
              <a:rPr sz="1650" b="1">
                <a:solidFill>
                  <a:srgbClr val="007E87"/>
                </a:solidFill>
                <a:latin typeface="Aptos"/>
                <a:ea typeface="Aptos"/>
                <a:cs typeface="Aptos"/>
              </a:rPr>
              <a:t>Read and follow up</a:t>
            </a:r>
          </a:p>
        </p:txBody>
      </p:sp>
      <p:sp>
        <p:nvSpPr>
          <p:cNvPr id="16" name="Dashboard and export&#10;Hardest techniques and timeouts">
            <a:extLst xmlns:a="http://schemas.openxmlformats.org/drawingml/2006/main">
              <a:ext uri="{FF2B5EF4-FFF2-40B4-BE49-F238E27FC236}">
                <a16:creationId xmlns:a16="http://schemas.microsoft.com/office/drawing/2014/main" id="{6561AA0A-FDDA-4E04-9BE6-D0F55DBAAC9B}"/>
              </a:ext>
            </a:extLst>
          </p:cNvPr>
          <p:cNvSpPr>
            <a:spLocks xmlns:a="http://schemas.openxmlformats.org/drawingml/2006/main" noGrp="1"/>
          </p:cNvSpPr>
          <p:nvPr/>
        </p:nvSpPr>
        <p:spPr>
          <a:xfrm xmlns:a="http://schemas.openxmlformats.org/drawingml/2006/main">
            <a:off x="8724900" y="3048000"/>
            <a:ext cx="2762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Dashboard and export</a:t>
            </a:r>
          </a:p>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Hardest techniques and timeouts</a:t>
            </a:r>
          </a:p>
        </p:txBody>
      </p:sp>
      <p:graphicFrame>
        <p:nvGraphicFramePr>
          <p:cNvPr id="19" name="">
            <a:extLst xmlns:a="http://schemas.openxmlformats.org/drawingml/2006/main">
              <a:ext uri="{FF2B5EF4-FFF2-40B4-BE49-F238E27FC236}">
                <a16:creationId xmlns:a16="http://schemas.microsoft.com/office/drawing/2014/main" id="{9FCD7E66-E7A9-45A9-8F39-2DCCFFC4ABED}"/>
              </a:ext>
            </a:extLst>
          </p:cNvPr>
          <p:cNvGraphicFramePr/>
          <p:nvPr/>
        </p:nvGraphicFramePr>
        <p:xfrm>
          <a:off xmlns:a="http://schemas.openxmlformats.org/drawingml/2006/main" x="533400" y="4619625"/>
          <a:ext xmlns:a="http://schemas.openxmlformats.org/drawingml/2006/main" cx="11125200" cy="1133475"/>
        </p:xfrm>
        <a:graphic xmlns:a="http://schemas.openxmlformats.org/drawingml/2006/main">
          <a:graphicData uri="http://schemas.openxmlformats.org/drawingml/2006/table">
            <a:tbl>
              <a:tblPr/>
              <a:tblGrid>
                <a:gridCol w="3705225"/>
                <a:gridCol w="3705225"/>
                <a:gridCol w="3714750"/>
              </a:tblGrid>
              <a:tr h="566738">
                <a:tc>
                  <a:txBody>
                    <a:bodyPr/>
                    <a:lstStyle/>
                    <a:p>
                      <a:r>
                        <a:rPr sz="1463" b="1">
                          <a:solidFill>
                            <a:srgbClr val="003EA5"/>
                          </a:solidFill>
                          <a:latin typeface="Aptos"/>
                          <a:ea typeface="Aptos"/>
                          <a:cs typeface="Aptos"/>
                        </a:rPr>
                        <a:t>Before launch</a:t>
                      </a:r>
                    </a:p>
                  </a:txBody>
                  <a:tcPr marL="133350" marR="133350" marT="66675" marB="66675">
                    <a:lnL w="6191">
                      <a:solidFill>
                        <a:srgbClr val="D4DDEC"/>
                      </a:solidFill>
                    </a:lnL>
                    <a:lnR w="6191">
                      <a:solidFill>
                        <a:srgbClr val="D4DDEC"/>
                      </a:solidFill>
                    </a:lnR>
                    <a:lnT w="6191">
                      <a:solidFill>
                        <a:srgbClr val="D4DDEC"/>
                      </a:solidFill>
                    </a:lnT>
                    <a:lnB w="6191">
                      <a:solidFill>
                        <a:srgbClr val="D4DDEC"/>
                      </a:solidFill>
                    </a:lnB>
                    <a:solidFill>
                      <a:srgbClr val="E7EFFA"/>
                    </a:solidFill>
                  </a:tcPr>
                </a:tc>
                <a:tc>
                  <a:txBody>
                    <a:bodyPr/>
                    <a:lstStyle/>
                    <a:p>
                      <a:r>
                        <a:rPr sz="1463" b="1">
                          <a:solidFill>
                            <a:srgbClr val="003EA5"/>
                          </a:solidFill>
                          <a:latin typeface="Aptos"/>
                          <a:ea typeface="Aptos"/>
                          <a:cs typeface="Aptos"/>
                        </a:rPr>
                        <a:t>Before invitations</a:t>
                      </a:r>
                    </a:p>
                  </a:txBody>
                  <a:tcPr marL="133350" marR="133350" marT="66675" marB="66675">
                    <a:lnR w="6191">
                      <a:solidFill>
                        <a:srgbClr val="D4DDEC"/>
                      </a:solidFill>
                    </a:lnR>
                    <a:lnT w="6191">
                      <a:solidFill>
                        <a:srgbClr val="D4DDEC"/>
                      </a:solidFill>
                    </a:lnT>
                    <a:lnB w="6191">
                      <a:solidFill>
                        <a:srgbClr val="D4DDEC"/>
                      </a:solidFill>
                    </a:lnB>
                    <a:solidFill>
                      <a:srgbClr val="E7EFFA"/>
                    </a:solidFill>
                  </a:tcPr>
                </a:tc>
                <a:tc>
                  <a:txBody>
                    <a:bodyPr/>
                    <a:lstStyle/>
                    <a:p>
                      <a:r>
                        <a:rPr sz="1463" b="1">
                          <a:solidFill>
                            <a:srgbClr val="003EA5"/>
                          </a:solidFill>
                          <a:latin typeface="Aptos"/>
                          <a:ea typeface="Aptos"/>
                          <a:cs typeface="Aptos"/>
                        </a:rPr>
                        <a:t>After the campaign</a:t>
                      </a:r>
                    </a:p>
                  </a:txBody>
                  <a:tcPr marL="133350" marR="133350" marT="66675" marB="66675">
                    <a:lnR w="6191">
                      <a:solidFill>
                        <a:srgbClr val="D4DDEC"/>
                      </a:solidFill>
                    </a:lnR>
                    <a:lnT w="6191">
                      <a:solidFill>
                        <a:srgbClr val="D4DDEC"/>
                      </a:solidFill>
                    </a:lnT>
                    <a:lnB w="6191">
                      <a:solidFill>
                        <a:srgbClr val="D4DDEC"/>
                      </a:solidFill>
                    </a:lnB>
                    <a:solidFill>
                      <a:srgbClr val="E7EFFA"/>
                    </a:solidFill>
                  </a:tcPr>
                </a:tc>
              </a:tr>
              <a:tr h="566738">
                <a:tc>
                  <a:txBody>
                    <a:bodyPr/>
                    <a:lstStyle/>
                    <a:p>
                      <a:r>
                        <a:rPr sz="1500">
                          <a:solidFill>
                            <a:srgbClr val="14263F"/>
                          </a:solidFill>
                          <a:latin typeface="Aptos"/>
                          <a:ea typeface="Aptos"/>
                          <a:cs typeface="Aptos"/>
                        </a:rPr>
                        <a:t>Choose the learning goal and question balance. Review the wording.</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Test a link, explain the privacy mode and choose a closing date.</a:t>
                      </a:r>
                    </a:p>
                  </a:txBody>
                  <a:tcPr marL="133350" marR="133350" marT="66675" marB="66675">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Discuss aggregate gaps and agree focused follow-up.</a:t>
                      </a:r>
                    </a:p>
                  </a:txBody>
                  <a:tcPr marL="133350" marR="133350" marT="66675" marB="66675">
                    <a:lnR w="6191">
                      <a:solidFill>
                        <a:srgbClr val="D4DDEC"/>
                      </a:solidFill>
                    </a:lnR>
                    <a:lnB w="6191">
                      <a:solidFill>
                        <a:srgbClr val="D4DDEC"/>
                      </a:solidFill>
                    </a:lnB>
                    <a:solidFill>
                      <a:srgbClr val="FFFFFF"/>
                    </a:solidFill>
                  </a:tcPr>
                </a:tc>
              </a:tr>
            </a:tbl>
          </a:graphicData>
        </a:graphic>
      </p:graphicFrame>
      <p:sp>
        <p:nvSpPr>
          <p:cNvPr id="20" name="Up to 20 questions in the campaign pool, including our own. No mail server chang">
            <a:extLst xmlns:a="http://schemas.openxmlformats.org/drawingml/2006/main">
              <a:ext uri="{FF2B5EF4-FFF2-40B4-BE49-F238E27FC236}">
                <a16:creationId xmlns:a16="http://schemas.microsoft.com/office/drawing/2014/main" id="{68AB9E48-55B1-41C2-8156-309C4511C0A0}"/>
              </a:ext>
            </a:extLst>
          </p:cNvPr>
          <p:cNvSpPr>
            <a:spLocks xmlns:a="http://schemas.openxmlformats.org/drawingml/2006/main" noGrp="1"/>
          </p:cNvSpPr>
          <p:nvPr/>
        </p:nvSpPr>
        <p:spPr>
          <a:xfrm xmlns:a="http://schemas.openxmlformats.org/drawingml/2006/main">
            <a:off x="533400" y="6038850"/>
            <a:ext cx="11125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0">
                <a:solidFill>
                  <a:srgbClr val="4D6076"/>
                </a:solidFill>
                <a:latin typeface="Aptos"/>
                <a:ea typeface="Aptos"/>
                <a:cs typeface="Aptos"/>
              </a:defRPr>
            </a:defPPr>
            <a:lvl1pPr algn="l">
              <a:defRPr sz="1125" b="0">
                <a:solidFill>
                  <a:srgbClr val="4D6076"/>
                </a:solidFill>
                <a:latin typeface="Aptos"/>
                <a:ea typeface="Aptos"/>
                <a:cs typeface="Aptos"/>
              </a:defRPr>
            </a:lvl1pPr>
            <a:lvl2pPr algn="l">
              <a:defRPr sz="1125" b="0">
                <a:solidFill>
                  <a:srgbClr val="4D6076"/>
                </a:solidFill>
                <a:latin typeface="Aptos"/>
                <a:ea typeface="Aptos"/>
                <a:cs typeface="Aptos"/>
              </a:defRPr>
            </a:lvl2pPr>
            <a:lvl3pPr algn="l">
              <a:defRPr sz="1125" b="0">
                <a:solidFill>
                  <a:srgbClr val="4D6076"/>
                </a:solidFill>
                <a:latin typeface="Aptos"/>
                <a:ea typeface="Aptos"/>
                <a:cs typeface="Aptos"/>
              </a:defRPr>
            </a:lvl3pPr>
            <a:lvl4pPr algn="l">
              <a:defRPr sz="1125" b="0">
                <a:solidFill>
                  <a:srgbClr val="4D6076"/>
                </a:solidFill>
                <a:latin typeface="Aptos"/>
                <a:ea typeface="Aptos"/>
                <a:cs typeface="Aptos"/>
              </a:defRPr>
            </a:lvl4pPr>
            <a:lvl5pPr algn="l">
              <a:defRPr sz="1125" b="0">
                <a:solidFill>
                  <a:srgbClr val="4D6076"/>
                </a:solidFill>
                <a:latin typeface="Aptos"/>
                <a:ea typeface="Aptos"/>
                <a:cs typeface="Aptos"/>
              </a:defRPr>
            </a:lvl5pPr>
            <a:lvl6pPr algn="l">
              <a:defRPr sz="1125" b="0">
                <a:solidFill>
                  <a:srgbClr val="4D6076"/>
                </a:solidFill>
                <a:latin typeface="Aptos"/>
                <a:ea typeface="Aptos"/>
                <a:cs typeface="Aptos"/>
              </a:defRPr>
            </a:lvl6pPr>
            <a:lvl7pPr algn="l">
              <a:defRPr sz="1125" b="0">
                <a:solidFill>
                  <a:srgbClr val="4D6076"/>
                </a:solidFill>
                <a:latin typeface="Aptos"/>
                <a:ea typeface="Aptos"/>
                <a:cs typeface="Aptos"/>
              </a:defRPr>
            </a:lvl7pPr>
            <a:lvl8pPr algn="l">
              <a:defRPr sz="1125" b="0">
                <a:solidFill>
                  <a:srgbClr val="4D6076"/>
                </a:solidFill>
                <a:latin typeface="Aptos"/>
                <a:ea typeface="Aptos"/>
                <a:cs typeface="Aptos"/>
              </a:defRPr>
            </a:lvl8pPr>
            <a:lvl9pPr algn="l">
              <a:defRPr sz="1125" b="0">
                <a:solidFill>
                  <a:srgbClr val="4D6076"/>
                </a:solidFill>
                <a:latin typeface="Aptos"/>
                <a:ea typeface="Aptos"/>
                <a:cs typeface="Aptos"/>
              </a:defRPr>
            </a:lvl9pPr>
          </a:lstStyle>
          <a:p xmlns:a="http://schemas.openxmlformats.org/drawingml/2006/main">
            <a:pPr algn="l">
              <a:defRPr sz="1125" b="0">
                <a:solidFill>
                  <a:srgbClr val="4D6076"/>
                </a:solidFill>
                <a:latin typeface="Aptos"/>
                <a:ea typeface="Aptos"/>
                <a:cs typeface="Aptos"/>
              </a:defRPr>
            </a:pPr>
            <a:r>
              <a:rPr sz="1125" b="0">
                <a:solidFill>
                  <a:srgbClr val="4D6076"/>
                </a:solidFill>
                <a:latin typeface="Aptos"/>
                <a:ea typeface="Aptos"/>
                <a:cs typeface="Aptos"/>
              </a:rPr>
              <a:t>Up to 20 questions in the campaign pool, including our own. No mail server change or recipient installation.</a:t>
            </a:r>
          </a:p>
        </p:txBody>
      </p:sp>
    </p:spTree>
    <p:extLst>
      <p:ext uri="{BB962C8B-B14F-4D97-AF65-F5344CB8AC3E}">
        <p14:creationId xmlns:p14="http://schemas.microsoft.com/office/powerpoint/2010/main" val="667220242"/>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04 / THE QUESTION BANK">
            <a:extLst xmlns:a="http://schemas.openxmlformats.org/drawingml/2006/main">
              <a:ext uri="{FF2B5EF4-FFF2-40B4-BE49-F238E27FC236}">
                <a16:creationId xmlns:a16="http://schemas.microsoft.com/office/drawing/2014/main" id="{C481BB13-E9AC-49A2-8A43-E66EFBDA9E8C}"/>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04 / THE QUESTION BANK</a:t>
            </a:r>
          </a:p>
        </p:txBody>
      </p:sp>
      <p:sp>
        <p:nvSpPr>
          <p:cNvPr id="2" name="243 questions across 22 scam categories">
            <a:extLst xmlns:a="http://schemas.openxmlformats.org/drawingml/2006/main">
              <a:ext uri="{FF2B5EF4-FFF2-40B4-BE49-F238E27FC236}">
                <a16:creationId xmlns:a16="http://schemas.microsoft.com/office/drawing/2014/main" id="{CABEE715-D74E-431A-B4AF-B311CBFCE22B}"/>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243 questions across 22 scam categories</a:t>
            </a:r>
          </a:p>
        </p:txBody>
      </p:sp>
      <p:sp>
        <p:nvSpPr>
          <p:cNvPr id="3" name="A bank refreshed monthly, with regional packs for New Zealand, Australia, the UK">
            <a:extLst xmlns:a="http://schemas.openxmlformats.org/drawingml/2006/main">
              <a:ext uri="{FF2B5EF4-FFF2-40B4-BE49-F238E27FC236}">
                <a16:creationId xmlns:a16="http://schemas.microsoft.com/office/drawing/2014/main" id="{2A39EEA1-2AE4-49FF-9D83-77DEA9C30131}"/>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A bank refreshed monthly, with regional packs for New Zealand, Australia, the UK, the US and Canada.</a:t>
            </a:r>
          </a:p>
        </p:txBody>
      </p:sp>
      <p:sp>
        <p:nvSpPr>
          <p:cNvPr id="4" name="">
            <a:extLst xmlns:a="http://schemas.openxmlformats.org/drawingml/2006/main">
              <a:ext uri="{FF2B5EF4-FFF2-40B4-BE49-F238E27FC236}">
                <a16:creationId xmlns:a16="http://schemas.microsoft.com/office/drawing/2014/main" id="{B2A3ABB2-2C2E-492D-A9D6-8CB94370B7D6}"/>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9BA83849-7C78-41F8-8006-36BAE320FAAE}"/>
              </a:ext>
            </a:extLst>
          </p:cNvPr>
          <p:cNvPicPr>
            <a:picLocks xmlns:a="http://schemas.openxmlformats.org/drawingml/2006/main" noChangeAspect="1"/>
          </p:cNvPicPr>
          <p:nvPr/>
        </p:nvPicPr>
        <p:blipFill>
          <a:blip xmlns:r="http://schemas.openxmlformats.org/officeDocument/2006/relationships" xmlns:a="http://schemas.openxmlformats.org/drawingml/2006/main" r:embed="Rdd457dafc7114a3b"/>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Scam Check">
            <a:extLst xmlns:a="http://schemas.openxmlformats.org/drawingml/2006/main">
              <a:ext uri="{FF2B5EF4-FFF2-40B4-BE49-F238E27FC236}">
                <a16:creationId xmlns:a16="http://schemas.microsoft.com/office/drawing/2014/main" id="{295C2112-1864-4104-B5C9-8DF1B30F99C8}"/>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Scam Check</a:t>
            </a:r>
          </a:p>
        </p:txBody>
      </p:sp>
      <p:sp>
        <p:nvSpPr>
          <p:cNvPr id="7" name="10">
            <a:extLst xmlns:a="http://schemas.openxmlformats.org/drawingml/2006/main">
              <a:ext uri="{FF2B5EF4-FFF2-40B4-BE49-F238E27FC236}">
                <a16:creationId xmlns:a16="http://schemas.microsoft.com/office/drawing/2014/main" id="{83E90403-6EF7-4A47-862B-74B66CAAE75A}"/>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10</a:t>
            </a:r>
          </a:p>
        </p:txBody>
      </p:sp>
      <p:graphicFrame>
        <p:nvGraphicFramePr>
          <p:cNvPr id="8" name="Chart">
            <a:extLst xmlns:a="http://schemas.openxmlformats.org/drawingml/2006/main">
              <a:ext uri="{FF2B5EF4-FFF2-40B4-BE49-F238E27FC236}">
                <a16:creationId xmlns:a16="http://schemas.microsoft.com/office/drawing/2014/main" id="{4897157B-75E6-4DFE-8512-3008AED17F27}"/>
              </a:ext>
            </a:extLst>
          </p:cNvPr>
          <p:cNvGraphicFramePr/>
          <p:nvPr/>
        </p:nvGraphicFramePr>
        <p:xfrm>
          <a:off xmlns:a="http://schemas.openxmlformats.org/drawingml/2006/main" x="381000" y="2343150"/>
          <a:ext xmlns:a="http://schemas.openxmlformats.org/drawingml/2006/main" cx="5581650" cy="3448050"/>
        </p:xfrm>
        <a:graphic xmlns:a="http://schemas.openxmlformats.org/drawingml/2006/main">
          <a:graphicData uri="http://schemas.openxmlformats.org/drawingml/2006/chart">
            <c:chart xmlns:r="http://schemas.openxmlformats.org/officeDocument/2006/relationships" xmlns:c="http://schemas.openxmlformats.org/drawingml/2006/chart" r:id="R4855a9a44cc1431e"/>
          </a:graphicData>
        </a:graphic>
      </p:graphicFrame>
      <p:graphicFrame>
        <p:nvGraphicFramePr>
          <p:cNvPr id="9" name="Chart">
            <a:extLst xmlns:a="http://schemas.openxmlformats.org/drawingml/2006/main">
              <a:ext uri="{FF2B5EF4-FFF2-40B4-BE49-F238E27FC236}">
                <a16:creationId xmlns:a16="http://schemas.microsoft.com/office/drawing/2014/main" id="{3056712F-244F-485F-9571-8FEC5F24DC72}"/>
              </a:ext>
            </a:extLst>
          </p:cNvPr>
          <p:cNvGraphicFramePr/>
          <p:nvPr/>
        </p:nvGraphicFramePr>
        <p:xfrm>
          <a:off xmlns:a="http://schemas.openxmlformats.org/drawingml/2006/main" x="6200775" y="2343150"/>
          <a:ext xmlns:a="http://schemas.openxmlformats.org/drawingml/2006/main" cx="5581650" cy="3448050"/>
        </p:xfrm>
        <a:graphic xmlns:a="http://schemas.openxmlformats.org/drawingml/2006/main">
          <a:graphicData uri="http://schemas.openxmlformats.org/drawingml/2006/chart">
            <c:chart xmlns:r="http://schemas.openxmlformats.org/officeDocument/2006/relationships" xmlns:c="http://schemas.openxmlformats.org/drawingml/2006/chart" r:id="R1870bfe07b7643aa"/>
          </a:graphicData>
        </a:graphic>
      </p:graphicFrame>
      <p:sp>
        <p:nvSpPr>
          <p:cNvPr id="10" name="Published counts total 243. Both columns use the same scale. Confirm the current">
            <a:extLst xmlns:a="http://schemas.openxmlformats.org/drawingml/2006/main">
              <a:ext uri="{FF2B5EF4-FFF2-40B4-BE49-F238E27FC236}">
                <a16:creationId xmlns:a16="http://schemas.microsoft.com/office/drawing/2014/main" id="{50321821-3E94-40E7-B03E-06BD846DA65A}"/>
              </a:ext>
            </a:extLst>
          </p:cNvPr>
          <p:cNvSpPr>
            <a:spLocks xmlns:a="http://schemas.openxmlformats.org/drawingml/2006/main" noGrp="1"/>
          </p:cNvSpPr>
          <p:nvPr/>
        </p:nvSpPr>
        <p:spPr>
          <a:xfrm xmlns:a="http://schemas.openxmlformats.org/drawingml/2006/main">
            <a:off x="533400" y="6038850"/>
            <a:ext cx="11125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0">
                <a:solidFill>
                  <a:srgbClr val="4D6076"/>
                </a:solidFill>
                <a:latin typeface="Aptos"/>
                <a:ea typeface="Aptos"/>
                <a:cs typeface="Aptos"/>
              </a:defRPr>
            </a:defPPr>
            <a:lvl1pPr algn="l">
              <a:defRPr sz="1125" b="0">
                <a:solidFill>
                  <a:srgbClr val="4D6076"/>
                </a:solidFill>
                <a:latin typeface="Aptos"/>
                <a:ea typeface="Aptos"/>
                <a:cs typeface="Aptos"/>
              </a:defRPr>
            </a:lvl1pPr>
            <a:lvl2pPr algn="l">
              <a:defRPr sz="1125" b="0">
                <a:solidFill>
                  <a:srgbClr val="4D6076"/>
                </a:solidFill>
                <a:latin typeface="Aptos"/>
                <a:ea typeface="Aptos"/>
                <a:cs typeface="Aptos"/>
              </a:defRPr>
            </a:lvl2pPr>
            <a:lvl3pPr algn="l">
              <a:defRPr sz="1125" b="0">
                <a:solidFill>
                  <a:srgbClr val="4D6076"/>
                </a:solidFill>
                <a:latin typeface="Aptos"/>
                <a:ea typeface="Aptos"/>
                <a:cs typeface="Aptos"/>
              </a:defRPr>
            </a:lvl3pPr>
            <a:lvl4pPr algn="l">
              <a:defRPr sz="1125" b="0">
                <a:solidFill>
                  <a:srgbClr val="4D6076"/>
                </a:solidFill>
                <a:latin typeface="Aptos"/>
                <a:ea typeface="Aptos"/>
                <a:cs typeface="Aptos"/>
              </a:defRPr>
            </a:lvl4pPr>
            <a:lvl5pPr algn="l">
              <a:defRPr sz="1125" b="0">
                <a:solidFill>
                  <a:srgbClr val="4D6076"/>
                </a:solidFill>
                <a:latin typeface="Aptos"/>
                <a:ea typeface="Aptos"/>
                <a:cs typeface="Aptos"/>
              </a:defRPr>
            </a:lvl5pPr>
            <a:lvl6pPr algn="l">
              <a:defRPr sz="1125" b="0">
                <a:solidFill>
                  <a:srgbClr val="4D6076"/>
                </a:solidFill>
                <a:latin typeface="Aptos"/>
                <a:ea typeface="Aptos"/>
                <a:cs typeface="Aptos"/>
              </a:defRPr>
            </a:lvl6pPr>
            <a:lvl7pPr algn="l">
              <a:defRPr sz="1125" b="0">
                <a:solidFill>
                  <a:srgbClr val="4D6076"/>
                </a:solidFill>
                <a:latin typeface="Aptos"/>
                <a:ea typeface="Aptos"/>
                <a:cs typeface="Aptos"/>
              </a:defRPr>
            </a:lvl7pPr>
            <a:lvl8pPr algn="l">
              <a:defRPr sz="1125" b="0">
                <a:solidFill>
                  <a:srgbClr val="4D6076"/>
                </a:solidFill>
                <a:latin typeface="Aptos"/>
                <a:ea typeface="Aptos"/>
                <a:cs typeface="Aptos"/>
              </a:defRPr>
            </a:lvl8pPr>
            <a:lvl9pPr algn="l">
              <a:defRPr sz="1125" b="0">
                <a:solidFill>
                  <a:srgbClr val="4D6076"/>
                </a:solidFill>
                <a:latin typeface="Aptos"/>
                <a:ea typeface="Aptos"/>
                <a:cs typeface="Aptos"/>
              </a:defRPr>
            </a:lvl9pPr>
          </a:lstStyle>
          <a:p xmlns:a="http://schemas.openxmlformats.org/drawingml/2006/main">
            <a:pPr algn="l">
              <a:defRPr sz="1125" b="0">
                <a:solidFill>
                  <a:srgbClr val="4D6076"/>
                </a:solidFill>
                <a:latin typeface="Aptos"/>
                <a:ea typeface="Aptos"/>
                <a:cs typeface="Aptos"/>
              </a:defRPr>
            </a:pPr>
            <a:r>
              <a:rPr sz="1125" b="0">
                <a:solidFill>
                  <a:srgbClr val="4D6076"/>
                </a:solidFill>
                <a:latin typeface="Aptos"/>
                <a:ea typeface="Aptos"/>
                <a:cs typeface="Aptos"/>
              </a:rPr>
              <a:t>243 questions in total. The bank is refreshed monthly, so the counts change over time.</a:t>
            </a:r>
          </a:p>
        </p:txBody>
      </p:sp>
    </p:spTree>
    <p:extLst>
      <p:ext uri="{BB962C8B-B14F-4D97-AF65-F5344CB8AC3E}">
        <p14:creationId xmlns:p14="http://schemas.microsoft.com/office/powerpoint/2010/main" val="1144006768"/>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05 / RESULTS AND FOLLOW-UP">
            <a:extLst xmlns:a="http://schemas.openxmlformats.org/drawingml/2006/main">
              <a:ext uri="{FF2B5EF4-FFF2-40B4-BE49-F238E27FC236}">
                <a16:creationId xmlns:a16="http://schemas.microsoft.com/office/drawing/2014/main" id="{E7441198-E74D-418F-8CCB-36ED481F7C68}"/>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05 / RESULTS AND FOLLOW-UP</a:t>
            </a:r>
          </a:p>
        </p:txBody>
      </p:sp>
      <p:sp>
        <p:nvSpPr>
          <p:cNvPr id="2" name="The results should lead to a useful next conversation">
            <a:extLst xmlns:a="http://schemas.openxmlformats.org/drawingml/2006/main">
              <a:ext uri="{FF2B5EF4-FFF2-40B4-BE49-F238E27FC236}">
                <a16:creationId xmlns:a16="http://schemas.microsoft.com/office/drawing/2014/main" id="{45578831-B64C-4CD7-86FC-349AB01ADC30}"/>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The results should lead to a useful next conversation</a:t>
            </a:r>
          </a:p>
        </p:txBody>
      </p:sp>
      <p:sp>
        <p:nvSpPr>
          <p:cNvPr id="3" name="Participation, score distributions, difficult questions and timings guide the ne">
            <a:extLst xmlns:a="http://schemas.openxmlformats.org/drawingml/2006/main">
              <a:ext uri="{FF2B5EF4-FFF2-40B4-BE49-F238E27FC236}">
                <a16:creationId xmlns:a16="http://schemas.microsoft.com/office/drawing/2014/main" id="{4CE78443-B6D6-4C0E-A91A-810080F32595}"/>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Participation, score distributions, difficult questions and timings guide the next learning action.</a:t>
            </a:r>
          </a:p>
        </p:txBody>
      </p:sp>
      <p:sp>
        <p:nvSpPr>
          <p:cNvPr id="4" name="">
            <a:extLst xmlns:a="http://schemas.openxmlformats.org/drawingml/2006/main">
              <a:ext uri="{FF2B5EF4-FFF2-40B4-BE49-F238E27FC236}">
                <a16:creationId xmlns:a16="http://schemas.microsoft.com/office/drawing/2014/main" id="{2943F295-4D44-4479-8BF6-E04C7A787F3C}"/>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176D6583-B913-4CC9-8251-DDA6A1A1FBCF}"/>
              </a:ext>
            </a:extLst>
          </p:cNvPr>
          <p:cNvPicPr>
            <a:picLocks xmlns:a="http://schemas.openxmlformats.org/drawingml/2006/main" noChangeAspect="1"/>
          </p:cNvPicPr>
          <p:nvPr/>
        </p:nvPicPr>
        <p:blipFill>
          <a:blip xmlns:r="http://schemas.openxmlformats.org/officeDocument/2006/relationships" xmlns:a="http://schemas.openxmlformats.org/drawingml/2006/main" r:embed="R1bad828406204246"/>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Scam Check">
            <a:extLst xmlns:a="http://schemas.openxmlformats.org/drawingml/2006/main">
              <a:ext uri="{FF2B5EF4-FFF2-40B4-BE49-F238E27FC236}">
                <a16:creationId xmlns:a16="http://schemas.microsoft.com/office/drawing/2014/main" id="{1C440396-466D-4FDE-B2DA-A624D615BD60}"/>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Scam Check</a:t>
            </a:r>
          </a:p>
        </p:txBody>
      </p:sp>
      <p:sp>
        <p:nvSpPr>
          <p:cNvPr id="7" name="11">
            <a:extLst xmlns:a="http://schemas.openxmlformats.org/drawingml/2006/main">
              <a:ext uri="{FF2B5EF4-FFF2-40B4-BE49-F238E27FC236}">
                <a16:creationId xmlns:a16="http://schemas.microsoft.com/office/drawing/2014/main" id="{AD1DAF7F-1252-4DF6-805C-2512B8D75224}"/>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11</a:t>
            </a:r>
          </a:p>
        </p:txBody>
      </p:sp>
      <p:graphicFrame>
        <p:nvGraphicFramePr>
          <p:cNvPr id="8" name="">
            <a:extLst xmlns:a="http://schemas.openxmlformats.org/drawingml/2006/main">
              <a:ext uri="{FF2B5EF4-FFF2-40B4-BE49-F238E27FC236}">
                <a16:creationId xmlns:a16="http://schemas.microsoft.com/office/drawing/2014/main" id="{34F79FFD-C8D5-49CB-B168-5C34E9974769}"/>
              </a:ext>
            </a:extLst>
          </p:cNvPr>
          <p:cNvGraphicFramePr/>
          <p:nvPr/>
        </p:nvGraphicFramePr>
        <p:xfrm>
          <a:off xmlns:a="http://schemas.openxmlformats.org/drawingml/2006/main" x="533400" y="2276475"/>
          <a:ext xmlns:a="http://schemas.openxmlformats.org/drawingml/2006/main" cx="11125200" cy="3181350"/>
        </p:xfrm>
        <a:graphic xmlns:a="http://schemas.openxmlformats.org/drawingml/2006/main">
          <a:graphicData uri="http://schemas.openxmlformats.org/drawingml/2006/table">
            <a:tbl>
              <a:tblPr/>
              <a:tblGrid>
                <a:gridCol w="2552700"/>
                <a:gridCol w="4200525"/>
                <a:gridCol w="4371975"/>
              </a:tblGrid>
              <a:tr h="636270">
                <a:tc>
                  <a:txBody>
                    <a:bodyPr/>
                    <a:lstStyle/>
                    <a:p>
                      <a:r>
                        <a:rPr sz="1463" b="1">
                          <a:solidFill>
                            <a:srgbClr val="003EA5"/>
                          </a:solidFill>
                          <a:latin typeface="Aptos"/>
                          <a:ea typeface="Aptos"/>
                          <a:cs typeface="Aptos"/>
                        </a:rPr>
                        <a:t>What we receive</a:t>
                      </a:r>
                    </a:p>
                  </a:txBody>
                  <a:tcPr marL="133350" marR="133350" marT="66675" marB="66675">
                    <a:lnL w="6191">
                      <a:solidFill>
                        <a:srgbClr val="D4DDEC"/>
                      </a:solidFill>
                    </a:lnL>
                    <a:lnR w="6191">
                      <a:solidFill>
                        <a:srgbClr val="D4DDEC"/>
                      </a:solidFill>
                    </a:lnR>
                    <a:lnT w="6191">
                      <a:solidFill>
                        <a:srgbClr val="D4DDEC"/>
                      </a:solidFill>
                    </a:lnT>
                    <a:lnB w="6191">
                      <a:solidFill>
                        <a:srgbClr val="D4DDEC"/>
                      </a:solidFill>
                    </a:lnB>
                    <a:solidFill>
                      <a:srgbClr val="E7EFFA"/>
                    </a:solidFill>
                  </a:tcPr>
                </a:tc>
                <a:tc>
                  <a:txBody>
                    <a:bodyPr/>
                    <a:lstStyle/>
                    <a:p>
                      <a:r>
                        <a:rPr sz="1463" b="1">
                          <a:solidFill>
                            <a:srgbClr val="003EA5"/>
                          </a:solidFill>
                          <a:latin typeface="Aptos"/>
                          <a:ea typeface="Aptos"/>
                          <a:cs typeface="Aptos"/>
                        </a:rPr>
                        <a:t>What it can reveal</a:t>
                      </a:r>
                    </a:p>
                  </a:txBody>
                  <a:tcPr marL="133350" marR="133350" marT="66675" marB="66675">
                    <a:lnR w="6191">
                      <a:solidFill>
                        <a:srgbClr val="D4DDEC"/>
                      </a:solidFill>
                    </a:lnR>
                    <a:lnT w="6191">
                      <a:solidFill>
                        <a:srgbClr val="D4DDEC"/>
                      </a:solidFill>
                    </a:lnT>
                    <a:lnB w="6191">
                      <a:solidFill>
                        <a:srgbClr val="D4DDEC"/>
                      </a:solidFill>
                    </a:lnB>
                    <a:solidFill>
                      <a:srgbClr val="E7EFFA"/>
                    </a:solidFill>
                  </a:tcPr>
                </a:tc>
                <a:tc>
                  <a:txBody>
                    <a:bodyPr/>
                    <a:lstStyle/>
                    <a:p>
                      <a:r>
                        <a:rPr sz="1463" b="1">
                          <a:solidFill>
                            <a:srgbClr val="003EA5"/>
                          </a:solidFill>
                          <a:latin typeface="Aptos"/>
                          <a:ea typeface="Aptos"/>
                          <a:cs typeface="Aptos"/>
                        </a:rPr>
                        <a:t>Our follow-up</a:t>
                      </a:r>
                    </a:p>
                  </a:txBody>
                  <a:tcPr marL="133350" marR="133350" marT="66675" marB="66675">
                    <a:lnR w="6191">
                      <a:solidFill>
                        <a:srgbClr val="D4DDEC"/>
                      </a:solidFill>
                    </a:lnR>
                    <a:lnT w="6191">
                      <a:solidFill>
                        <a:srgbClr val="D4DDEC"/>
                      </a:solidFill>
                    </a:lnT>
                    <a:lnB w="6191">
                      <a:solidFill>
                        <a:srgbClr val="D4DDEC"/>
                      </a:solidFill>
                    </a:lnB>
                    <a:solidFill>
                      <a:srgbClr val="E7EFFA"/>
                    </a:solidFill>
                  </a:tcPr>
                </a:tc>
              </a:tr>
              <a:tr h="636270">
                <a:tc>
                  <a:txBody>
                    <a:bodyPr/>
                    <a:lstStyle/>
                    <a:p>
                      <a:r>
                        <a:rPr sz="1500">
                          <a:solidFill>
                            <a:srgbClr val="14263F"/>
                          </a:solidFill>
                          <a:latin typeface="Aptos"/>
                          <a:ea typeface="Aptos"/>
                          <a:cs typeface="Aptos"/>
                        </a:rPr>
                        <a:t>Participation status</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Which people or groups our completed results represent</a:t>
                      </a:r>
                    </a:p>
                  </a:txBody>
                  <a:tcPr marL="133350" marR="133350" marT="66675" marB="66675">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Close participation gaps and state the denominator.</a:t>
                      </a:r>
                    </a:p>
                  </a:txBody>
                  <a:tcPr marL="133350" marR="133350" marT="66675" marB="66675">
                    <a:lnR w="6191">
                      <a:solidFill>
                        <a:srgbClr val="D4DDEC"/>
                      </a:solidFill>
                    </a:lnR>
                    <a:lnB w="6191">
                      <a:solidFill>
                        <a:srgbClr val="D4DDEC"/>
                      </a:solidFill>
                    </a:lnB>
                    <a:solidFill>
                      <a:srgbClr val="FFFFFF"/>
                    </a:solidFill>
                  </a:tcPr>
                </a:tc>
              </a:tr>
              <a:tr h="636270">
                <a:tc>
                  <a:txBody>
                    <a:bodyPr/>
                    <a:lstStyle/>
                    <a:p>
                      <a:r>
                        <a:rPr sz="1500">
                          <a:solidFill>
                            <a:srgbClr val="14263F"/>
                          </a:solidFill>
                          <a:latin typeface="Aptos"/>
                          <a:ea typeface="Aptos"/>
                          <a:cs typeface="Aptos"/>
                        </a:rPr>
                        <a:t>Score distribution</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A baseline across the selected techniques</a:t>
                      </a:r>
                    </a:p>
                  </a:txBody>
                  <a:tcPr marL="133350" marR="133350" marT="66675" marB="66675">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Discuss the pattern without reducing people to a risk label.</a:t>
                      </a:r>
                    </a:p>
                  </a:txBody>
                  <a:tcPr marL="133350" marR="133350" marT="66675" marB="66675">
                    <a:lnR w="6191">
                      <a:solidFill>
                        <a:srgbClr val="D4DDEC"/>
                      </a:solidFill>
                    </a:lnR>
                    <a:lnB w="6191">
                      <a:solidFill>
                        <a:srgbClr val="D4DDEC"/>
                      </a:solidFill>
                    </a:lnB>
                    <a:solidFill>
                      <a:srgbClr val="FFFFFF"/>
                    </a:solidFill>
                  </a:tcPr>
                </a:tc>
              </a:tr>
              <a:tr h="636270">
                <a:tc>
                  <a:txBody>
                    <a:bodyPr/>
                    <a:lstStyle/>
                    <a:p>
                      <a:r>
                        <a:rPr sz="1500">
                          <a:solidFill>
                            <a:srgbClr val="14263F"/>
                          </a:solidFill>
                          <a:latin typeface="Aptos"/>
                          <a:ea typeface="Aptos"/>
                          <a:cs typeface="Aptos"/>
                        </a:rPr>
                        <a:t>Hardest questions / channels</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Where the examples most often cause difficulty</a:t>
                      </a:r>
                    </a:p>
                  </a:txBody>
                  <a:tcPr marL="133350" marR="133350" marT="66675" marB="66675">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Use those techniques in focused follow-up learning.</a:t>
                      </a:r>
                    </a:p>
                  </a:txBody>
                  <a:tcPr marL="133350" marR="133350" marT="66675" marB="66675">
                    <a:lnR w="6191">
                      <a:solidFill>
                        <a:srgbClr val="D4DDEC"/>
                      </a:solidFill>
                    </a:lnR>
                    <a:lnB w="6191">
                      <a:solidFill>
                        <a:srgbClr val="D4DDEC"/>
                      </a:solidFill>
                    </a:lnB>
                    <a:solidFill>
                      <a:srgbClr val="FFFFFF"/>
                    </a:solidFill>
                  </a:tcPr>
                </a:tc>
              </a:tr>
              <a:tr h="636270">
                <a:tc>
                  <a:txBody>
                    <a:bodyPr/>
                    <a:lstStyle/>
                    <a:p>
                      <a:r>
                        <a:rPr sz="1500">
                          <a:solidFill>
                            <a:srgbClr val="14263F"/>
                          </a:solidFill>
                          <a:latin typeface="Aptos"/>
                          <a:ea typeface="Aptos"/>
                          <a:cs typeface="Aptos"/>
                        </a:rPr>
                        <a:t>Time taken / timeouts</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Where participants hesitate or run out of time</a:t>
                      </a:r>
                    </a:p>
                  </a:txBody>
                  <a:tcPr marL="133350" marR="133350" marT="66675" marB="66675">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Check clarity, time budget and accommodations.</a:t>
                      </a:r>
                    </a:p>
                  </a:txBody>
                  <a:tcPr marL="133350" marR="133350" marT="66675" marB="66675">
                    <a:lnR w="6191">
                      <a:solidFill>
                        <a:srgbClr val="D4DDEC"/>
                      </a:solidFill>
                    </a:lnR>
                    <a:lnB w="6191">
                      <a:solidFill>
                        <a:srgbClr val="D4DDEC"/>
                      </a:solidFill>
                    </a:lnB>
                    <a:solidFill>
                      <a:srgbClr val="FFFFFF"/>
                    </a:solidFill>
                  </a:tcPr>
                </a:tc>
              </a:tr>
            </a:tbl>
          </a:graphicData>
        </a:graphic>
      </p:graphicFrame>
      <p:sp>
        <p:nvSpPr>
          <p:cNvPr id="9" name="A later campaign can test change, with comparable content and participation.">
            <a:extLst xmlns:a="http://schemas.openxmlformats.org/drawingml/2006/main">
              <a:ext uri="{FF2B5EF4-FFF2-40B4-BE49-F238E27FC236}">
                <a16:creationId xmlns:a16="http://schemas.microsoft.com/office/drawing/2014/main" id="{8068633C-1325-4AA9-8A07-5A16BDE221E7}"/>
              </a:ext>
            </a:extLst>
          </p:cNvPr>
          <p:cNvSpPr>
            <a:spLocks xmlns:a="http://schemas.openxmlformats.org/drawingml/2006/main" noGrp="1"/>
          </p:cNvSpPr>
          <p:nvPr/>
        </p:nvSpPr>
        <p:spPr>
          <a:xfrm xmlns:a="http://schemas.openxmlformats.org/drawingml/2006/main">
            <a:off x="533400" y="5743575"/>
            <a:ext cx="111252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b="1">
                <a:solidFill>
                  <a:srgbClr val="003EA5"/>
                </a:solidFill>
                <a:latin typeface="Aptos"/>
                <a:ea typeface="Aptos"/>
                <a:cs typeface="Aptos"/>
              </a:defRPr>
            </a:defPPr>
            <a:lvl1pPr algn="l">
              <a:defRPr sz="1725" b="1">
                <a:solidFill>
                  <a:srgbClr val="003EA5"/>
                </a:solidFill>
                <a:latin typeface="Aptos"/>
                <a:ea typeface="Aptos"/>
                <a:cs typeface="Aptos"/>
              </a:defRPr>
            </a:lvl1pPr>
            <a:lvl2pPr algn="l">
              <a:defRPr sz="1725" b="1">
                <a:solidFill>
                  <a:srgbClr val="003EA5"/>
                </a:solidFill>
                <a:latin typeface="Aptos"/>
                <a:ea typeface="Aptos"/>
                <a:cs typeface="Aptos"/>
              </a:defRPr>
            </a:lvl2pPr>
            <a:lvl3pPr algn="l">
              <a:defRPr sz="1725" b="1">
                <a:solidFill>
                  <a:srgbClr val="003EA5"/>
                </a:solidFill>
                <a:latin typeface="Aptos"/>
                <a:ea typeface="Aptos"/>
                <a:cs typeface="Aptos"/>
              </a:defRPr>
            </a:lvl3pPr>
            <a:lvl4pPr algn="l">
              <a:defRPr sz="1725" b="1">
                <a:solidFill>
                  <a:srgbClr val="003EA5"/>
                </a:solidFill>
                <a:latin typeface="Aptos"/>
                <a:ea typeface="Aptos"/>
                <a:cs typeface="Aptos"/>
              </a:defRPr>
            </a:lvl4pPr>
            <a:lvl5pPr algn="l">
              <a:defRPr sz="1725" b="1">
                <a:solidFill>
                  <a:srgbClr val="003EA5"/>
                </a:solidFill>
                <a:latin typeface="Aptos"/>
                <a:ea typeface="Aptos"/>
                <a:cs typeface="Aptos"/>
              </a:defRPr>
            </a:lvl5pPr>
            <a:lvl6pPr algn="l">
              <a:defRPr sz="1725" b="1">
                <a:solidFill>
                  <a:srgbClr val="003EA5"/>
                </a:solidFill>
                <a:latin typeface="Aptos"/>
                <a:ea typeface="Aptos"/>
                <a:cs typeface="Aptos"/>
              </a:defRPr>
            </a:lvl6pPr>
            <a:lvl7pPr algn="l">
              <a:defRPr sz="1725" b="1">
                <a:solidFill>
                  <a:srgbClr val="003EA5"/>
                </a:solidFill>
                <a:latin typeface="Aptos"/>
                <a:ea typeface="Aptos"/>
                <a:cs typeface="Aptos"/>
              </a:defRPr>
            </a:lvl7pPr>
            <a:lvl8pPr algn="l">
              <a:defRPr sz="1725" b="1">
                <a:solidFill>
                  <a:srgbClr val="003EA5"/>
                </a:solidFill>
                <a:latin typeface="Aptos"/>
                <a:ea typeface="Aptos"/>
                <a:cs typeface="Aptos"/>
              </a:defRPr>
            </a:lvl8pPr>
            <a:lvl9pPr algn="l">
              <a:defRPr sz="1725" b="1">
                <a:solidFill>
                  <a:srgbClr val="003EA5"/>
                </a:solidFill>
                <a:latin typeface="Aptos"/>
                <a:ea typeface="Aptos"/>
                <a:cs typeface="Aptos"/>
              </a:defRPr>
            </a:lvl9pPr>
          </a:lstStyle>
          <a:p xmlns:a="http://schemas.openxmlformats.org/drawingml/2006/main">
            <a:pPr algn="l">
              <a:defRPr sz="1725" b="1">
                <a:solidFill>
                  <a:srgbClr val="003EA5"/>
                </a:solidFill>
                <a:latin typeface="Aptos"/>
                <a:ea typeface="Aptos"/>
                <a:cs typeface="Aptos"/>
              </a:defRPr>
            </a:pPr>
            <a:r>
              <a:rPr sz="1725" b="1">
                <a:solidFill>
                  <a:srgbClr val="003EA5"/>
                </a:solidFill>
                <a:latin typeface="Aptos"/>
                <a:ea typeface="Aptos"/>
                <a:cs typeface="Aptos"/>
              </a:rPr>
              <a:t>A later campaign can test change, with comparable content and participation.</a:t>
            </a:r>
          </a:p>
        </p:txBody>
      </p:sp>
    </p:spTree>
    <p:extLst>
      <p:ext uri="{BB962C8B-B14F-4D97-AF65-F5344CB8AC3E}">
        <p14:creationId xmlns:p14="http://schemas.microsoft.com/office/powerpoint/2010/main" val="260938968"/>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05 / PRIVACY CHOICES">
            <a:extLst xmlns:a="http://schemas.openxmlformats.org/drawingml/2006/main">
              <a:ext uri="{FF2B5EF4-FFF2-40B4-BE49-F238E27FC236}">
                <a16:creationId xmlns:a16="http://schemas.microsoft.com/office/drawing/2014/main" id="{BD7E2893-10FD-42CC-8CD6-96EA2D5EBAF6}"/>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05 / PRIVACY CHOICES</a:t>
            </a:r>
          </a:p>
        </p:txBody>
      </p:sp>
      <p:sp>
        <p:nvSpPr>
          <p:cNvPr id="2" name="We choose how results identify participants">
            <a:extLst xmlns:a="http://schemas.openxmlformats.org/drawingml/2006/main">
              <a:ext uri="{FF2B5EF4-FFF2-40B4-BE49-F238E27FC236}">
                <a16:creationId xmlns:a16="http://schemas.microsoft.com/office/drawing/2014/main" id="{AB0A1F0D-EC9C-4BB6-A447-B581F61461B2}"/>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We choose how results identify participants</a:t>
            </a:r>
          </a:p>
        </p:txBody>
      </p:sp>
      <p:sp>
        <p:nvSpPr>
          <p:cNvPr id="3" name="The mode determines address handling. Every mode still records answers, scores a">
            <a:extLst xmlns:a="http://schemas.openxmlformats.org/drawingml/2006/main">
              <a:ext uri="{FF2B5EF4-FFF2-40B4-BE49-F238E27FC236}">
                <a16:creationId xmlns:a16="http://schemas.microsoft.com/office/drawing/2014/main" id="{678DB14A-632E-4C23-A450-462B636D3303}"/>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The mode determines address handling. Every mode still records answers, scores and timings.</a:t>
            </a:r>
          </a:p>
        </p:txBody>
      </p:sp>
      <p:sp>
        <p:nvSpPr>
          <p:cNvPr id="4" name="">
            <a:extLst xmlns:a="http://schemas.openxmlformats.org/drawingml/2006/main">
              <a:ext uri="{FF2B5EF4-FFF2-40B4-BE49-F238E27FC236}">
                <a16:creationId xmlns:a16="http://schemas.microsoft.com/office/drawing/2014/main" id="{AA72E854-2E14-49E6-B99E-B58DE0D07973}"/>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F0B9D1D2-A2E3-42D3-80F6-3F4E9D875CDC}"/>
              </a:ext>
            </a:extLst>
          </p:cNvPr>
          <p:cNvPicPr>
            <a:picLocks xmlns:a="http://schemas.openxmlformats.org/drawingml/2006/main" noChangeAspect="1"/>
          </p:cNvPicPr>
          <p:nvPr/>
        </p:nvPicPr>
        <p:blipFill>
          <a:blip xmlns:r="http://schemas.openxmlformats.org/officeDocument/2006/relationships" xmlns:a="http://schemas.openxmlformats.org/drawingml/2006/main" r:embed="Rb8fff401c0af4e30"/>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Scam Check">
            <a:extLst xmlns:a="http://schemas.openxmlformats.org/drawingml/2006/main">
              <a:ext uri="{FF2B5EF4-FFF2-40B4-BE49-F238E27FC236}">
                <a16:creationId xmlns:a16="http://schemas.microsoft.com/office/drawing/2014/main" id="{1878DE83-74BA-4192-B5DC-CB73082B86F4}"/>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Scam Check</a:t>
            </a:r>
          </a:p>
        </p:txBody>
      </p:sp>
      <p:sp>
        <p:nvSpPr>
          <p:cNvPr id="7" name="12">
            <a:extLst xmlns:a="http://schemas.openxmlformats.org/drawingml/2006/main">
              <a:ext uri="{FF2B5EF4-FFF2-40B4-BE49-F238E27FC236}">
                <a16:creationId xmlns:a16="http://schemas.microsoft.com/office/drawing/2014/main" id="{956E9AC3-E210-4D5C-9FB8-0CA873AF23B1}"/>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12</a:t>
            </a:r>
          </a:p>
        </p:txBody>
      </p:sp>
      <p:graphicFrame>
        <p:nvGraphicFramePr>
          <p:cNvPr id="8" name="">
            <a:extLst xmlns:a="http://schemas.openxmlformats.org/drawingml/2006/main">
              <a:ext uri="{FF2B5EF4-FFF2-40B4-BE49-F238E27FC236}">
                <a16:creationId xmlns:a16="http://schemas.microsoft.com/office/drawing/2014/main" id="{FDCE13FF-6E79-402C-A3E9-2C0125FB0B52}"/>
              </a:ext>
            </a:extLst>
          </p:cNvPr>
          <p:cNvGraphicFramePr/>
          <p:nvPr/>
        </p:nvGraphicFramePr>
        <p:xfrm>
          <a:off xmlns:a="http://schemas.openxmlformats.org/drawingml/2006/main" x="533400" y="2362200"/>
          <a:ext xmlns:a="http://schemas.openxmlformats.org/drawingml/2006/main" cx="11125200" cy="2667000"/>
        </p:xfrm>
        <a:graphic xmlns:a="http://schemas.openxmlformats.org/drawingml/2006/main">
          <a:graphicData uri="http://schemas.openxmlformats.org/drawingml/2006/table">
            <a:tbl>
              <a:tblPr/>
              <a:tblGrid>
                <a:gridCol w="2076450"/>
                <a:gridCol w="4591050"/>
                <a:gridCol w="4457700"/>
              </a:tblGrid>
              <a:tr h="666750">
                <a:tc>
                  <a:txBody>
                    <a:bodyPr/>
                    <a:lstStyle/>
                    <a:p>
                      <a:r>
                        <a:rPr sz="1538" b="1">
                          <a:solidFill>
                            <a:srgbClr val="003EA5"/>
                          </a:solidFill>
                          <a:latin typeface="Aptos"/>
                          <a:ea typeface="Aptos"/>
                          <a:cs typeface="Aptos"/>
                        </a:rPr>
                        <a:t>Mode</a:t>
                      </a:r>
                    </a:p>
                  </a:txBody>
                  <a:tcPr marL="133350" marR="133350" marT="66675" marB="66675">
                    <a:lnL w="6191">
                      <a:solidFill>
                        <a:srgbClr val="D4DDEC"/>
                      </a:solidFill>
                    </a:lnL>
                    <a:lnR w="6191">
                      <a:solidFill>
                        <a:srgbClr val="D4DDEC"/>
                      </a:solidFill>
                    </a:lnR>
                    <a:lnT w="6191">
                      <a:solidFill>
                        <a:srgbClr val="D4DDEC"/>
                      </a:solidFill>
                    </a:lnT>
                    <a:lnB w="6191">
                      <a:solidFill>
                        <a:srgbClr val="D4DDEC"/>
                      </a:solidFill>
                    </a:lnB>
                    <a:solidFill>
                      <a:srgbClr val="E7EFFA"/>
                    </a:solidFill>
                  </a:tcPr>
                </a:tc>
                <a:tc>
                  <a:txBody>
                    <a:bodyPr/>
                    <a:lstStyle/>
                    <a:p>
                      <a:r>
                        <a:rPr sz="1538" b="1">
                          <a:solidFill>
                            <a:srgbClr val="003EA5"/>
                          </a:solidFill>
                          <a:latin typeface="Aptos"/>
                          <a:ea typeface="Aptos"/>
                          <a:cs typeface="Aptos"/>
                        </a:rPr>
                        <a:t>Email address handling</a:t>
                      </a:r>
                    </a:p>
                  </a:txBody>
                  <a:tcPr marL="133350" marR="133350" marT="66675" marB="66675">
                    <a:lnR w="6191">
                      <a:solidFill>
                        <a:srgbClr val="D4DDEC"/>
                      </a:solidFill>
                    </a:lnR>
                    <a:lnT w="6191">
                      <a:solidFill>
                        <a:srgbClr val="D4DDEC"/>
                      </a:solidFill>
                    </a:lnT>
                    <a:lnB w="6191">
                      <a:solidFill>
                        <a:srgbClr val="D4DDEC"/>
                      </a:solidFill>
                    </a:lnB>
                    <a:solidFill>
                      <a:srgbClr val="E7EFFA"/>
                    </a:solidFill>
                  </a:tcPr>
                </a:tc>
                <a:tc>
                  <a:txBody>
                    <a:bodyPr/>
                    <a:lstStyle/>
                    <a:p>
                      <a:r>
                        <a:rPr sz="1538" b="1">
                          <a:solidFill>
                            <a:srgbClr val="003EA5"/>
                          </a:solidFill>
                          <a:latin typeface="Aptos"/>
                          <a:ea typeface="Aptos"/>
                          <a:cs typeface="Aptos"/>
                        </a:rPr>
                        <a:t>How we use the results</a:t>
                      </a:r>
                    </a:p>
                  </a:txBody>
                  <a:tcPr marL="133350" marR="133350" marT="66675" marB="66675">
                    <a:lnR w="6191">
                      <a:solidFill>
                        <a:srgbClr val="D4DDEC"/>
                      </a:solidFill>
                    </a:lnR>
                    <a:lnT w="6191">
                      <a:solidFill>
                        <a:srgbClr val="D4DDEC"/>
                      </a:solidFill>
                    </a:lnT>
                    <a:lnB w="6191">
                      <a:solidFill>
                        <a:srgbClr val="D4DDEC"/>
                      </a:solidFill>
                    </a:lnB>
                    <a:solidFill>
                      <a:srgbClr val="E7EFFA"/>
                    </a:solidFill>
                  </a:tcPr>
                </a:tc>
              </a:tr>
              <a:tr h="666750">
                <a:tc>
                  <a:txBody>
                    <a:bodyPr/>
                    <a:lstStyle/>
                    <a:p>
                      <a:r>
                        <a:rPr sz="1575">
                          <a:solidFill>
                            <a:srgbClr val="14263F"/>
                          </a:solidFill>
                          <a:latin typeface="Aptos"/>
                          <a:ea typeface="Aptos"/>
                          <a:cs typeface="Aptos"/>
                        </a:rPr>
                        <a:t>Named</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75">
                          <a:solidFill>
                            <a:srgbClr val="14263F"/>
                          </a:solidFill>
                          <a:latin typeface="Aptos"/>
                          <a:ea typeface="Aptos"/>
                          <a:cs typeface="Aptos"/>
                        </a:rPr>
                        <a:t>Store the address with the campaign record</a:t>
                      </a:r>
                    </a:p>
                  </a:txBody>
                  <a:tcPr marL="133350" marR="133350" marT="66675" marB="66675">
                    <a:lnR w="6191">
                      <a:solidFill>
                        <a:srgbClr val="D4DDEC"/>
                      </a:solidFill>
                    </a:lnR>
                    <a:lnB w="6191">
                      <a:solidFill>
                        <a:srgbClr val="D4DDEC"/>
                      </a:solidFill>
                    </a:lnB>
                    <a:solidFill>
                      <a:srgbClr val="FFFFFF"/>
                    </a:solidFill>
                  </a:tcPr>
                </a:tc>
                <a:tc>
                  <a:txBody>
                    <a:bodyPr/>
                    <a:lstStyle/>
                    <a:p>
                      <a:r>
                        <a:rPr sz="1575">
                          <a:solidFill>
                            <a:srgbClr val="14263F"/>
                          </a:solidFill>
                          <a:latin typeface="Aptos"/>
                          <a:ea typeface="Aptos"/>
                          <a:cs typeface="Aptos"/>
                        </a:rPr>
                        <a:t>Results can link to each person.</a:t>
                      </a:r>
                    </a:p>
                  </a:txBody>
                  <a:tcPr marL="133350" marR="133350" marT="66675" marB="66675">
                    <a:lnR w="6191">
                      <a:solidFill>
                        <a:srgbClr val="D4DDEC"/>
                      </a:solidFill>
                    </a:lnR>
                    <a:lnB w="6191">
                      <a:solidFill>
                        <a:srgbClr val="D4DDEC"/>
                      </a:solidFill>
                    </a:lnB>
                    <a:solidFill>
                      <a:srgbClr val="FFFFFF"/>
                    </a:solidFill>
                  </a:tcPr>
                </a:tc>
              </a:tr>
              <a:tr h="666750">
                <a:tc>
                  <a:txBody>
                    <a:bodyPr/>
                    <a:lstStyle/>
                    <a:p>
                      <a:r>
                        <a:rPr sz="1575">
                          <a:solidFill>
                            <a:srgbClr val="14263F"/>
                          </a:solidFill>
                          <a:latin typeface="Aptos"/>
                          <a:ea typeface="Aptos"/>
                          <a:cs typeface="Aptos"/>
                        </a:rPr>
                        <a:t>Pseudonymous</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75">
                          <a:solidFill>
                            <a:srgbClr val="14263F"/>
                          </a:solidFill>
                          <a:latin typeface="Aptos"/>
                          <a:ea typeface="Aptos"/>
                          <a:cs typeface="Aptos"/>
                        </a:rPr>
                        <a:t>Use the address to generate a link, without saving it</a:t>
                      </a:r>
                    </a:p>
                  </a:txBody>
                  <a:tcPr marL="133350" marR="133350" marT="66675" marB="66675">
                    <a:lnR w="6191">
                      <a:solidFill>
                        <a:srgbClr val="D4DDEC"/>
                      </a:solidFill>
                    </a:lnR>
                    <a:lnB w="6191">
                      <a:solidFill>
                        <a:srgbClr val="D4DDEC"/>
                      </a:solidFill>
                    </a:lnB>
                    <a:solidFill>
                      <a:srgbClr val="FFFFFF"/>
                    </a:solidFill>
                  </a:tcPr>
                </a:tc>
                <a:tc>
                  <a:txBody>
                    <a:bodyPr/>
                    <a:lstStyle/>
                    <a:p>
                      <a:r>
                        <a:rPr sz="1575">
                          <a:solidFill>
                            <a:srgbClr val="14263F"/>
                          </a:solidFill>
                          <a:latin typeface="Aptos"/>
                          <a:ea typeface="Aptos"/>
                          <a:cs typeface="Aptos"/>
                        </a:rPr>
                        <a:t>Use campaign identifiers rather than stored addresses.</a:t>
                      </a:r>
                    </a:p>
                  </a:txBody>
                  <a:tcPr marL="133350" marR="133350" marT="66675" marB="66675">
                    <a:lnR w="6191">
                      <a:solidFill>
                        <a:srgbClr val="D4DDEC"/>
                      </a:solidFill>
                    </a:lnR>
                    <a:lnB w="6191">
                      <a:solidFill>
                        <a:srgbClr val="D4DDEC"/>
                      </a:solidFill>
                    </a:lnB>
                    <a:solidFill>
                      <a:srgbClr val="FFFFFF"/>
                    </a:solidFill>
                  </a:tcPr>
                </a:tc>
              </a:tr>
              <a:tr h="666750">
                <a:tc>
                  <a:txBody>
                    <a:bodyPr/>
                    <a:lstStyle/>
                    <a:p>
                      <a:r>
                        <a:rPr sz="1575">
                          <a:solidFill>
                            <a:srgbClr val="14263F"/>
                          </a:solidFill>
                          <a:latin typeface="Aptos"/>
                          <a:ea typeface="Aptos"/>
                          <a:cs typeface="Aptos"/>
                        </a:rPr>
                        <a:t>Anonymous</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75">
                          <a:solidFill>
                            <a:srgbClr val="14263F"/>
                          </a:solidFill>
                          <a:latin typeface="Aptos"/>
                          <a:ea typeface="Aptos"/>
                          <a:cs typeface="Aptos"/>
                        </a:rPr>
                        <a:t>No address required. Participants enter by code.</a:t>
                      </a:r>
                    </a:p>
                  </a:txBody>
                  <a:tcPr marL="133350" marR="133350" marT="66675" marB="66675">
                    <a:lnR w="6191">
                      <a:solidFill>
                        <a:srgbClr val="D4DDEC"/>
                      </a:solidFill>
                    </a:lnR>
                    <a:lnB w="6191">
                      <a:solidFill>
                        <a:srgbClr val="D4DDEC"/>
                      </a:solidFill>
                    </a:lnB>
                    <a:solidFill>
                      <a:srgbClr val="FFFFFF"/>
                    </a:solidFill>
                  </a:tcPr>
                </a:tc>
                <a:tc>
                  <a:txBody>
                    <a:bodyPr/>
                    <a:lstStyle/>
                    <a:p>
                      <a:r>
                        <a:rPr sz="1575">
                          <a:solidFill>
                            <a:srgbClr val="14263F"/>
                          </a:solidFill>
                          <a:latin typeface="Aptos"/>
                          <a:ea typeface="Aptos"/>
                          <a:cs typeface="Aptos"/>
                        </a:rPr>
                        <a:t>Review scores and gaps without stored names.</a:t>
                      </a:r>
                    </a:p>
                  </a:txBody>
                  <a:tcPr marL="133350" marR="133350" marT="66675" marB="66675">
                    <a:lnR w="6191">
                      <a:solidFill>
                        <a:srgbClr val="D4DDEC"/>
                      </a:solidFill>
                    </a:lnR>
                    <a:lnB w="6191">
                      <a:solidFill>
                        <a:srgbClr val="D4DDEC"/>
                      </a:solidFill>
                    </a:lnB>
                    <a:solidFill>
                      <a:srgbClr val="FFFFFF"/>
                    </a:solidFill>
                  </a:tcPr>
                </a:tc>
              </a:tr>
            </a:tbl>
          </a:graphicData>
        </a:graphic>
      </p:graphicFrame>
      <p:sp>
        <p:nvSpPr>
          <p:cNvPr id="9" name="">
            <a:extLst xmlns:a="http://schemas.openxmlformats.org/drawingml/2006/main">
              <a:ext uri="{FF2B5EF4-FFF2-40B4-BE49-F238E27FC236}">
                <a16:creationId xmlns:a16="http://schemas.microsoft.com/office/drawing/2014/main" id="{59D5BA9A-4E52-4EB2-BC07-C81E32DE58CB}"/>
              </a:ext>
            </a:extLst>
          </p:cNvPr>
          <p:cNvSpPr>
            <a:spLocks xmlns:a="http://schemas.openxmlformats.org/drawingml/2006/main" noGrp="1"/>
          </p:cNvSpPr>
          <p:nvPr/>
        </p:nvSpPr>
        <p:spPr>
          <a:xfrm xmlns:a="http://schemas.openxmlformats.org/drawingml/2006/main">
            <a:off x="533400" y="53911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0" name="Our real messages stay outside the test">
            <a:extLst xmlns:a="http://schemas.openxmlformats.org/drawingml/2006/main">
              <a:ext uri="{FF2B5EF4-FFF2-40B4-BE49-F238E27FC236}">
                <a16:creationId xmlns:a16="http://schemas.microsoft.com/office/drawing/2014/main" id="{488D9515-52F7-4B59-B3E7-FC07FB8CDD63}"/>
              </a:ext>
            </a:extLst>
          </p:cNvPr>
          <p:cNvSpPr>
            <a:spLocks xmlns:a="http://schemas.openxmlformats.org/drawingml/2006/main" noGrp="1"/>
          </p:cNvSpPr>
          <p:nvPr/>
        </p:nvSpPr>
        <p:spPr>
          <a:xfrm xmlns:a="http://schemas.openxmlformats.org/drawingml/2006/main">
            <a:off x="533400" y="5553075"/>
            <a:ext cx="52197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Our real messages stay outside the test</a:t>
            </a:r>
          </a:p>
        </p:txBody>
      </p:sp>
      <p:sp>
        <p:nvSpPr>
          <p:cNvPr id="11" name="Questions are fictional examples. We send invitations ourselves.">
            <a:extLst xmlns:a="http://schemas.openxmlformats.org/drawingml/2006/main">
              <a:ext uri="{FF2B5EF4-FFF2-40B4-BE49-F238E27FC236}">
                <a16:creationId xmlns:a16="http://schemas.microsoft.com/office/drawing/2014/main" id="{32C534EC-692F-408C-8F0F-BD91A7A0731F}"/>
              </a:ext>
            </a:extLst>
          </p:cNvPr>
          <p:cNvSpPr>
            <a:spLocks xmlns:a="http://schemas.openxmlformats.org/drawingml/2006/main" noGrp="1"/>
          </p:cNvSpPr>
          <p:nvPr/>
        </p:nvSpPr>
        <p:spPr>
          <a:xfrm xmlns:a="http://schemas.openxmlformats.org/drawingml/2006/main">
            <a:off x="6543675" y="5553075"/>
            <a:ext cx="51149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75" b="0">
                <a:solidFill>
                  <a:srgbClr val="4D6076"/>
                </a:solidFill>
                <a:latin typeface="Aptos"/>
                <a:ea typeface="Aptos"/>
                <a:cs typeface="Aptos"/>
              </a:defRPr>
            </a:defPPr>
            <a:lvl1pPr algn="l">
              <a:defRPr sz="1575" b="0">
                <a:solidFill>
                  <a:srgbClr val="4D6076"/>
                </a:solidFill>
                <a:latin typeface="Aptos"/>
                <a:ea typeface="Aptos"/>
                <a:cs typeface="Aptos"/>
              </a:defRPr>
            </a:lvl1pPr>
            <a:lvl2pPr algn="l">
              <a:defRPr sz="1575" b="0">
                <a:solidFill>
                  <a:srgbClr val="4D6076"/>
                </a:solidFill>
                <a:latin typeface="Aptos"/>
                <a:ea typeface="Aptos"/>
                <a:cs typeface="Aptos"/>
              </a:defRPr>
            </a:lvl2pPr>
            <a:lvl3pPr algn="l">
              <a:defRPr sz="1575" b="0">
                <a:solidFill>
                  <a:srgbClr val="4D6076"/>
                </a:solidFill>
                <a:latin typeface="Aptos"/>
                <a:ea typeface="Aptos"/>
                <a:cs typeface="Aptos"/>
              </a:defRPr>
            </a:lvl3pPr>
            <a:lvl4pPr algn="l">
              <a:defRPr sz="1575" b="0">
                <a:solidFill>
                  <a:srgbClr val="4D6076"/>
                </a:solidFill>
                <a:latin typeface="Aptos"/>
                <a:ea typeface="Aptos"/>
                <a:cs typeface="Aptos"/>
              </a:defRPr>
            </a:lvl4pPr>
            <a:lvl5pPr algn="l">
              <a:defRPr sz="1575" b="0">
                <a:solidFill>
                  <a:srgbClr val="4D6076"/>
                </a:solidFill>
                <a:latin typeface="Aptos"/>
                <a:ea typeface="Aptos"/>
                <a:cs typeface="Aptos"/>
              </a:defRPr>
            </a:lvl5pPr>
            <a:lvl6pPr algn="l">
              <a:defRPr sz="1575" b="0">
                <a:solidFill>
                  <a:srgbClr val="4D6076"/>
                </a:solidFill>
                <a:latin typeface="Aptos"/>
                <a:ea typeface="Aptos"/>
                <a:cs typeface="Aptos"/>
              </a:defRPr>
            </a:lvl6pPr>
            <a:lvl7pPr algn="l">
              <a:defRPr sz="1575" b="0">
                <a:solidFill>
                  <a:srgbClr val="4D6076"/>
                </a:solidFill>
                <a:latin typeface="Aptos"/>
                <a:ea typeface="Aptos"/>
                <a:cs typeface="Aptos"/>
              </a:defRPr>
            </a:lvl7pPr>
            <a:lvl8pPr algn="l">
              <a:defRPr sz="1575" b="0">
                <a:solidFill>
                  <a:srgbClr val="4D6076"/>
                </a:solidFill>
                <a:latin typeface="Aptos"/>
                <a:ea typeface="Aptos"/>
                <a:cs typeface="Aptos"/>
              </a:defRPr>
            </a:lvl8pPr>
            <a:lvl9pPr algn="l">
              <a:defRPr sz="1575" b="0">
                <a:solidFill>
                  <a:srgbClr val="4D6076"/>
                </a:solidFill>
                <a:latin typeface="Aptos"/>
                <a:ea typeface="Aptos"/>
                <a:cs typeface="Aptos"/>
              </a:defRPr>
            </a:lvl9pPr>
          </a:lstStyle>
          <a:p xmlns:a="http://schemas.openxmlformats.org/drawingml/2006/main">
            <a:pPr algn="l">
              <a:defRPr sz="1575" b="0">
                <a:solidFill>
                  <a:srgbClr val="4D6076"/>
                </a:solidFill>
                <a:latin typeface="Aptos"/>
                <a:ea typeface="Aptos"/>
                <a:cs typeface="Aptos"/>
              </a:defRPr>
            </a:pPr>
            <a:r>
              <a:rPr sz="1575" b="0">
                <a:solidFill>
                  <a:srgbClr val="4D6076"/>
                </a:solidFill>
                <a:latin typeface="Aptos"/>
                <a:ea typeface="Aptos"/>
                <a:cs typeface="Aptos"/>
              </a:rPr>
              <a:t>Questions are fictional examples. We send invitations ourselves.</a:t>
            </a:r>
          </a:p>
        </p:txBody>
      </p:sp>
    </p:spTree>
    <p:extLst>
      <p:ext uri="{BB962C8B-B14F-4D97-AF65-F5344CB8AC3E}">
        <p14:creationId xmlns:p14="http://schemas.microsoft.com/office/powerpoint/2010/main" val="813944310"/>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06 / COMMERCIAL MODEL">
            <a:extLst xmlns:a="http://schemas.openxmlformats.org/drawingml/2006/main">
              <a:ext uri="{FF2B5EF4-FFF2-40B4-BE49-F238E27FC236}">
                <a16:creationId xmlns:a16="http://schemas.microsoft.com/office/drawing/2014/main" id="{0FFC21A9-B8BB-4D7F-9D0F-B964D8CCB505}"/>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06 / COMMERCIAL MODEL</a:t>
            </a:r>
          </a:p>
        </p:txBody>
      </p:sp>
      <p:sp>
        <p:nvSpPr>
          <p:cNvPr id="2" name="A free first campaign, then payment per campaign">
            <a:extLst xmlns:a="http://schemas.openxmlformats.org/drawingml/2006/main">
              <a:ext uri="{FF2B5EF4-FFF2-40B4-BE49-F238E27FC236}">
                <a16:creationId xmlns:a16="http://schemas.microsoft.com/office/drawing/2014/main" id="{DA40CFF7-C0AA-44CD-B8C9-1CDCF86B728D}"/>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A free first campaign, then payment per campaign</a:t>
            </a:r>
          </a:p>
        </p:txBody>
      </p:sp>
      <p:sp>
        <p:nvSpPr>
          <p:cNvPr id="3" name="Standalone campaigns are priced by the number of people tested. The first run le">
            <a:extLst xmlns:a="http://schemas.openxmlformats.org/drawingml/2006/main">
              <a:ext uri="{FF2B5EF4-FFF2-40B4-BE49-F238E27FC236}">
                <a16:creationId xmlns:a16="http://schemas.microsoft.com/office/drawing/2014/main" id="{B8AD4BA0-87B8-40C8-9341-0E8E13C4FFBA}"/>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Standalone campaigns are priced by the number of people tested. The first run lets us evaluate the real workflow.</a:t>
            </a:r>
          </a:p>
        </p:txBody>
      </p:sp>
      <p:sp>
        <p:nvSpPr>
          <p:cNvPr id="4" name="">
            <a:extLst xmlns:a="http://schemas.openxmlformats.org/drawingml/2006/main">
              <a:ext uri="{FF2B5EF4-FFF2-40B4-BE49-F238E27FC236}">
                <a16:creationId xmlns:a16="http://schemas.microsoft.com/office/drawing/2014/main" id="{BDF77794-9F58-4C0A-AACB-2B6811080D6D}"/>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CC5688EF-3BAA-4FA5-86E6-AFFF8317A3F1}"/>
              </a:ext>
            </a:extLst>
          </p:cNvPr>
          <p:cNvPicPr>
            <a:picLocks xmlns:a="http://schemas.openxmlformats.org/drawingml/2006/main" noChangeAspect="1"/>
          </p:cNvPicPr>
          <p:nvPr/>
        </p:nvPicPr>
        <p:blipFill>
          <a:blip xmlns:r="http://schemas.openxmlformats.org/officeDocument/2006/relationships" xmlns:a="http://schemas.openxmlformats.org/drawingml/2006/main" r:embed="Rc16d29c350a74fce"/>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Scam Check">
            <a:extLst xmlns:a="http://schemas.openxmlformats.org/drawingml/2006/main">
              <a:ext uri="{FF2B5EF4-FFF2-40B4-BE49-F238E27FC236}">
                <a16:creationId xmlns:a16="http://schemas.microsoft.com/office/drawing/2014/main" id="{C9F453DF-CF71-4971-A5A4-3877C34B9C70}"/>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Scam Check</a:t>
            </a:r>
          </a:p>
        </p:txBody>
      </p:sp>
      <p:sp>
        <p:nvSpPr>
          <p:cNvPr id="7" name="13">
            <a:extLst xmlns:a="http://schemas.openxmlformats.org/drawingml/2006/main">
              <a:ext uri="{FF2B5EF4-FFF2-40B4-BE49-F238E27FC236}">
                <a16:creationId xmlns:a16="http://schemas.microsoft.com/office/drawing/2014/main" id="{6A3C66D7-F649-42B8-9181-160878CBF28D}"/>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13</a:t>
            </a:r>
          </a:p>
        </p:txBody>
      </p:sp>
      <p:sp>
        <p:nvSpPr>
          <p:cNvPr id="8" name="First campaign">
            <a:extLst xmlns:a="http://schemas.openxmlformats.org/drawingml/2006/main">
              <a:ext uri="{FF2B5EF4-FFF2-40B4-BE49-F238E27FC236}">
                <a16:creationId xmlns:a16="http://schemas.microsoft.com/office/drawing/2014/main" id="{A323E0A3-2C35-45F2-A3EB-D22C666A9BE3}"/>
              </a:ext>
            </a:extLst>
          </p:cNvPr>
          <p:cNvSpPr>
            <a:spLocks xmlns:a="http://schemas.openxmlformats.org/drawingml/2006/main" noGrp="1"/>
          </p:cNvSpPr>
          <p:nvPr/>
        </p:nvSpPr>
        <p:spPr>
          <a:xfrm xmlns:a="http://schemas.openxmlformats.org/drawingml/2006/main">
            <a:off x="533400" y="2362200"/>
            <a:ext cx="4619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100" b="1">
                <a:solidFill>
                  <a:srgbClr val="003EA5"/>
                </a:solidFill>
                <a:latin typeface="Aptos"/>
                <a:ea typeface="Aptos"/>
                <a:cs typeface="Aptos"/>
              </a:defRPr>
            </a:defPPr>
            <a:lvl1pPr algn="l">
              <a:defRPr sz="2100" b="1">
                <a:solidFill>
                  <a:srgbClr val="003EA5"/>
                </a:solidFill>
                <a:latin typeface="Aptos"/>
                <a:ea typeface="Aptos"/>
                <a:cs typeface="Aptos"/>
              </a:defRPr>
            </a:lvl1pPr>
            <a:lvl2pPr algn="l">
              <a:defRPr sz="2100" b="1">
                <a:solidFill>
                  <a:srgbClr val="003EA5"/>
                </a:solidFill>
                <a:latin typeface="Aptos"/>
                <a:ea typeface="Aptos"/>
                <a:cs typeface="Aptos"/>
              </a:defRPr>
            </a:lvl2pPr>
            <a:lvl3pPr algn="l">
              <a:defRPr sz="2100" b="1">
                <a:solidFill>
                  <a:srgbClr val="003EA5"/>
                </a:solidFill>
                <a:latin typeface="Aptos"/>
                <a:ea typeface="Aptos"/>
                <a:cs typeface="Aptos"/>
              </a:defRPr>
            </a:lvl3pPr>
            <a:lvl4pPr algn="l">
              <a:defRPr sz="2100" b="1">
                <a:solidFill>
                  <a:srgbClr val="003EA5"/>
                </a:solidFill>
                <a:latin typeface="Aptos"/>
                <a:ea typeface="Aptos"/>
                <a:cs typeface="Aptos"/>
              </a:defRPr>
            </a:lvl4pPr>
            <a:lvl5pPr algn="l">
              <a:defRPr sz="2100" b="1">
                <a:solidFill>
                  <a:srgbClr val="003EA5"/>
                </a:solidFill>
                <a:latin typeface="Aptos"/>
                <a:ea typeface="Aptos"/>
                <a:cs typeface="Aptos"/>
              </a:defRPr>
            </a:lvl5pPr>
            <a:lvl6pPr algn="l">
              <a:defRPr sz="2100" b="1">
                <a:solidFill>
                  <a:srgbClr val="003EA5"/>
                </a:solidFill>
                <a:latin typeface="Aptos"/>
                <a:ea typeface="Aptos"/>
                <a:cs typeface="Aptos"/>
              </a:defRPr>
            </a:lvl6pPr>
            <a:lvl7pPr algn="l">
              <a:defRPr sz="2100" b="1">
                <a:solidFill>
                  <a:srgbClr val="003EA5"/>
                </a:solidFill>
                <a:latin typeface="Aptos"/>
                <a:ea typeface="Aptos"/>
                <a:cs typeface="Aptos"/>
              </a:defRPr>
            </a:lvl7pPr>
            <a:lvl8pPr algn="l">
              <a:defRPr sz="2100" b="1">
                <a:solidFill>
                  <a:srgbClr val="003EA5"/>
                </a:solidFill>
                <a:latin typeface="Aptos"/>
                <a:ea typeface="Aptos"/>
                <a:cs typeface="Aptos"/>
              </a:defRPr>
            </a:lvl8pPr>
            <a:lvl9pPr algn="l">
              <a:defRPr sz="2100" b="1">
                <a:solidFill>
                  <a:srgbClr val="003EA5"/>
                </a:solidFill>
                <a:latin typeface="Aptos"/>
                <a:ea typeface="Aptos"/>
                <a:cs typeface="Aptos"/>
              </a:defRPr>
            </a:lvl9pPr>
          </a:lstStyle>
          <a:p xmlns:a="http://schemas.openxmlformats.org/drawingml/2006/main">
            <a:pPr algn="l">
              <a:defRPr sz="2100" b="1">
                <a:solidFill>
                  <a:srgbClr val="003EA5"/>
                </a:solidFill>
                <a:latin typeface="Aptos"/>
                <a:ea typeface="Aptos"/>
                <a:cs typeface="Aptos"/>
              </a:defRPr>
            </a:pPr>
            <a:r>
              <a:rPr sz="2100" b="1">
                <a:solidFill>
                  <a:srgbClr val="003EA5"/>
                </a:solidFill>
                <a:latin typeface="Aptos"/>
                <a:ea typeface="Aptos"/>
                <a:cs typeface="Aptos"/>
              </a:rPr>
              <a:t>First campaign</a:t>
            </a:r>
          </a:p>
        </p:txBody>
      </p:sp>
      <p:sp>
        <p:nvSpPr>
          <p:cNvPr id="9" name="Up to 25 people&#10;10 questions">
            <a:extLst xmlns:a="http://schemas.openxmlformats.org/drawingml/2006/main">
              <a:ext uri="{FF2B5EF4-FFF2-40B4-BE49-F238E27FC236}">
                <a16:creationId xmlns:a16="http://schemas.microsoft.com/office/drawing/2014/main" id="{CAFE73D5-E631-44AF-BFA0-D0C5575F8ABF}"/>
              </a:ext>
            </a:extLst>
          </p:cNvPr>
          <p:cNvSpPr>
            <a:spLocks xmlns:a="http://schemas.openxmlformats.org/drawingml/2006/main" noGrp="1"/>
          </p:cNvSpPr>
          <p:nvPr/>
        </p:nvSpPr>
        <p:spPr>
          <a:xfrm xmlns:a="http://schemas.openxmlformats.org/drawingml/2006/main">
            <a:off x="533400" y="2981325"/>
            <a:ext cx="461962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3075" b="1">
                <a:solidFill>
                  <a:srgbClr val="14263F"/>
                </a:solidFill>
                <a:latin typeface="Aptos"/>
                <a:ea typeface="Aptos"/>
                <a:cs typeface="Aptos"/>
              </a:defRPr>
            </a:defPPr>
            <a:lvl1pPr algn="l">
              <a:defRPr sz="3075" b="1">
                <a:solidFill>
                  <a:srgbClr val="14263F"/>
                </a:solidFill>
                <a:latin typeface="Aptos"/>
                <a:ea typeface="Aptos"/>
                <a:cs typeface="Aptos"/>
              </a:defRPr>
            </a:lvl1pPr>
            <a:lvl2pPr algn="l">
              <a:defRPr sz="3075" b="1">
                <a:solidFill>
                  <a:srgbClr val="14263F"/>
                </a:solidFill>
                <a:latin typeface="Aptos"/>
                <a:ea typeface="Aptos"/>
                <a:cs typeface="Aptos"/>
              </a:defRPr>
            </a:lvl2pPr>
            <a:lvl3pPr algn="l">
              <a:defRPr sz="3075" b="1">
                <a:solidFill>
                  <a:srgbClr val="14263F"/>
                </a:solidFill>
                <a:latin typeface="Aptos"/>
                <a:ea typeface="Aptos"/>
                <a:cs typeface="Aptos"/>
              </a:defRPr>
            </a:lvl3pPr>
            <a:lvl4pPr algn="l">
              <a:defRPr sz="3075" b="1">
                <a:solidFill>
                  <a:srgbClr val="14263F"/>
                </a:solidFill>
                <a:latin typeface="Aptos"/>
                <a:ea typeface="Aptos"/>
                <a:cs typeface="Aptos"/>
              </a:defRPr>
            </a:lvl4pPr>
            <a:lvl5pPr algn="l">
              <a:defRPr sz="3075" b="1">
                <a:solidFill>
                  <a:srgbClr val="14263F"/>
                </a:solidFill>
                <a:latin typeface="Aptos"/>
                <a:ea typeface="Aptos"/>
                <a:cs typeface="Aptos"/>
              </a:defRPr>
            </a:lvl5pPr>
            <a:lvl6pPr algn="l">
              <a:defRPr sz="3075" b="1">
                <a:solidFill>
                  <a:srgbClr val="14263F"/>
                </a:solidFill>
                <a:latin typeface="Aptos"/>
                <a:ea typeface="Aptos"/>
                <a:cs typeface="Aptos"/>
              </a:defRPr>
            </a:lvl6pPr>
            <a:lvl7pPr algn="l">
              <a:defRPr sz="3075" b="1">
                <a:solidFill>
                  <a:srgbClr val="14263F"/>
                </a:solidFill>
                <a:latin typeface="Aptos"/>
                <a:ea typeface="Aptos"/>
                <a:cs typeface="Aptos"/>
              </a:defRPr>
            </a:lvl7pPr>
            <a:lvl8pPr algn="l">
              <a:defRPr sz="3075" b="1">
                <a:solidFill>
                  <a:srgbClr val="14263F"/>
                </a:solidFill>
                <a:latin typeface="Aptos"/>
                <a:ea typeface="Aptos"/>
                <a:cs typeface="Aptos"/>
              </a:defRPr>
            </a:lvl8pPr>
            <a:lvl9pPr algn="l">
              <a:defRPr sz="3075" b="1">
                <a:solidFill>
                  <a:srgbClr val="14263F"/>
                </a:solidFill>
                <a:latin typeface="Aptos"/>
                <a:ea typeface="Aptos"/>
                <a:cs typeface="Aptos"/>
              </a:defRPr>
            </a:lvl9pPr>
          </a:lstStyle>
          <a:p xmlns:a="http://schemas.openxmlformats.org/drawingml/2006/main">
            <a:pPr algn="l">
              <a:defRPr sz="3075" b="1">
                <a:solidFill>
                  <a:srgbClr val="14263F"/>
                </a:solidFill>
                <a:latin typeface="Aptos"/>
                <a:ea typeface="Aptos"/>
                <a:cs typeface="Aptos"/>
              </a:defRPr>
            </a:pPr>
            <a:r>
              <a:rPr sz="3075" b="1">
                <a:solidFill>
                  <a:srgbClr val="14263F"/>
                </a:solidFill>
                <a:latin typeface="Aptos"/>
                <a:ea typeface="Aptos"/>
                <a:cs typeface="Aptos"/>
              </a:rPr>
              <a:t>Up to 25 people</a:t>
            </a:r>
          </a:p>
          <a:p xmlns:a="http://schemas.openxmlformats.org/drawingml/2006/main">
            <a:pPr algn="l">
              <a:defRPr sz="3075" b="1">
                <a:solidFill>
                  <a:srgbClr val="14263F"/>
                </a:solidFill>
                <a:latin typeface="Aptos"/>
                <a:ea typeface="Aptos"/>
                <a:cs typeface="Aptos"/>
              </a:defRPr>
            </a:pPr>
            <a:r>
              <a:rPr sz="3075" b="1">
                <a:solidFill>
                  <a:srgbClr val="14263F"/>
                </a:solidFill>
                <a:latin typeface="Aptos"/>
                <a:ea typeface="Aptos"/>
                <a:cs typeface="Aptos"/>
              </a:rPr>
              <a:t>10 questions</a:t>
            </a:r>
          </a:p>
        </p:txBody>
      </p:sp>
      <p:sp>
        <p:nvSpPr>
          <p:cNvPr id="10" name="One free campaign per organisation. A card is required, with nothing charged for">
            <a:extLst xmlns:a="http://schemas.openxmlformats.org/drawingml/2006/main">
              <a:ext uri="{FF2B5EF4-FFF2-40B4-BE49-F238E27FC236}">
                <a16:creationId xmlns:a16="http://schemas.microsoft.com/office/drawing/2014/main" id="{470F7430-0564-4FA8-9149-605CF8425B15}"/>
              </a:ext>
            </a:extLst>
          </p:cNvPr>
          <p:cNvSpPr>
            <a:spLocks xmlns:a="http://schemas.openxmlformats.org/drawingml/2006/main" noGrp="1"/>
          </p:cNvSpPr>
          <p:nvPr/>
        </p:nvSpPr>
        <p:spPr>
          <a:xfrm xmlns:a="http://schemas.openxmlformats.org/drawingml/2006/main">
            <a:off x="533400" y="4419600"/>
            <a:ext cx="461962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0">
                <a:solidFill>
                  <a:srgbClr val="4D6076"/>
                </a:solidFill>
                <a:latin typeface="Aptos"/>
                <a:ea typeface="Aptos"/>
                <a:cs typeface="Aptos"/>
              </a:defRPr>
            </a:defPPr>
            <a:lvl1pPr algn="l">
              <a:defRPr sz="1650" b="0">
                <a:solidFill>
                  <a:srgbClr val="4D6076"/>
                </a:solidFill>
                <a:latin typeface="Aptos"/>
                <a:ea typeface="Aptos"/>
                <a:cs typeface="Aptos"/>
              </a:defRPr>
            </a:lvl1pPr>
            <a:lvl2pPr algn="l">
              <a:defRPr sz="1650" b="0">
                <a:solidFill>
                  <a:srgbClr val="4D6076"/>
                </a:solidFill>
                <a:latin typeface="Aptos"/>
                <a:ea typeface="Aptos"/>
                <a:cs typeface="Aptos"/>
              </a:defRPr>
            </a:lvl2pPr>
            <a:lvl3pPr algn="l">
              <a:defRPr sz="1650" b="0">
                <a:solidFill>
                  <a:srgbClr val="4D6076"/>
                </a:solidFill>
                <a:latin typeface="Aptos"/>
                <a:ea typeface="Aptos"/>
                <a:cs typeface="Aptos"/>
              </a:defRPr>
            </a:lvl3pPr>
            <a:lvl4pPr algn="l">
              <a:defRPr sz="1650" b="0">
                <a:solidFill>
                  <a:srgbClr val="4D6076"/>
                </a:solidFill>
                <a:latin typeface="Aptos"/>
                <a:ea typeface="Aptos"/>
                <a:cs typeface="Aptos"/>
              </a:defRPr>
            </a:lvl4pPr>
            <a:lvl5pPr algn="l">
              <a:defRPr sz="1650" b="0">
                <a:solidFill>
                  <a:srgbClr val="4D6076"/>
                </a:solidFill>
                <a:latin typeface="Aptos"/>
                <a:ea typeface="Aptos"/>
                <a:cs typeface="Aptos"/>
              </a:defRPr>
            </a:lvl5pPr>
            <a:lvl6pPr algn="l">
              <a:defRPr sz="1650" b="0">
                <a:solidFill>
                  <a:srgbClr val="4D6076"/>
                </a:solidFill>
                <a:latin typeface="Aptos"/>
                <a:ea typeface="Aptos"/>
                <a:cs typeface="Aptos"/>
              </a:defRPr>
            </a:lvl6pPr>
            <a:lvl7pPr algn="l">
              <a:defRPr sz="1650" b="0">
                <a:solidFill>
                  <a:srgbClr val="4D6076"/>
                </a:solidFill>
                <a:latin typeface="Aptos"/>
                <a:ea typeface="Aptos"/>
                <a:cs typeface="Aptos"/>
              </a:defRPr>
            </a:lvl7pPr>
            <a:lvl8pPr algn="l">
              <a:defRPr sz="1650" b="0">
                <a:solidFill>
                  <a:srgbClr val="4D6076"/>
                </a:solidFill>
                <a:latin typeface="Aptos"/>
                <a:ea typeface="Aptos"/>
                <a:cs typeface="Aptos"/>
              </a:defRPr>
            </a:lvl8pPr>
            <a:lvl9pPr algn="l">
              <a:defRPr sz="1650" b="0">
                <a:solidFill>
                  <a:srgbClr val="4D6076"/>
                </a:solidFill>
                <a:latin typeface="Aptos"/>
                <a:ea typeface="Aptos"/>
                <a:cs typeface="Aptos"/>
              </a:defRPr>
            </a:lvl9pPr>
          </a:lstStyle>
          <a:p xmlns:a="http://schemas.openxmlformats.org/drawingml/2006/main">
            <a:pPr algn="l">
              <a:defRPr sz="1650" b="0">
                <a:solidFill>
                  <a:srgbClr val="4D6076"/>
                </a:solidFill>
                <a:latin typeface="Aptos"/>
                <a:ea typeface="Aptos"/>
                <a:cs typeface="Aptos"/>
              </a:defRPr>
            </a:pPr>
            <a:r>
              <a:rPr sz="1650" b="0">
                <a:solidFill>
                  <a:srgbClr val="4D6076"/>
                </a:solidFill>
                <a:latin typeface="Aptos"/>
                <a:ea typeface="Aptos"/>
                <a:cs typeface="Aptos"/>
              </a:rPr>
              <a:t>One free campaign per organisation. A card is required, with nothing charged for that campaign.</a:t>
            </a:r>
          </a:p>
        </p:txBody>
      </p:sp>
      <p:sp>
        <p:nvSpPr>
          <p:cNvPr id="11" name="">
            <a:extLst xmlns:a="http://schemas.openxmlformats.org/drawingml/2006/main">
              <a:ext uri="{FF2B5EF4-FFF2-40B4-BE49-F238E27FC236}">
                <a16:creationId xmlns:a16="http://schemas.microsoft.com/office/drawing/2014/main" id="{08F8FE95-D183-4D45-BB07-FA6C0CEBAC37}"/>
              </a:ext>
            </a:extLst>
          </p:cNvPr>
          <p:cNvSpPr>
            <a:spLocks xmlns:a="http://schemas.openxmlformats.org/drawingml/2006/main" noGrp="1"/>
          </p:cNvSpPr>
          <p:nvPr/>
        </p:nvSpPr>
        <p:spPr>
          <a:xfrm xmlns:a="http://schemas.openxmlformats.org/drawingml/2006/main">
            <a:off x="5743575" y="2390775"/>
            <a:ext cx="0" cy="3305175"/>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2" name="Paid campaigns">
            <a:extLst xmlns:a="http://schemas.openxmlformats.org/drawingml/2006/main">
              <a:ext uri="{FF2B5EF4-FFF2-40B4-BE49-F238E27FC236}">
                <a16:creationId xmlns:a16="http://schemas.microsoft.com/office/drawing/2014/main" id="{01B7CE2F-8013-41A9-BBD9-3212087F0CA5}"/>
              </a:ext>
            </a:extLst>
          </p:cNvPr>
          <p:cNvSpPr>
            <a:spLocks xmlns:a="http://schemas.openxmlformats.org/drawingml/2006/main" noGrp="1"/>
          </p:cNvSpPr>
          <p:nvPr/>
        </p:nvSpPr>
        <p:spPr>
          <a:xfrm xmlns:a="http://schemas.openxmlformats.org/drawingml/2006/main">
            <a:off x="6315075" y="2371725"/>
            <a:ext cx="53435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875" b="1">
                <a:solidFill>
                  <a:srgbClr val="007E87"/>
                </a:solidFill>
                <a:latin typeface="Aptos"/>
                <a:ea typeface="Aptos"/>
                <a:cs typeface="Aptos"/>
              </a:defRPr>
            </a:defPPr>
            <a:lvl1pPr algn="l">
              <a:defRPr sz="1875" b="1">
                <a:solidFill>
                  <a:srgbClr val="007E87"/>
                </a:solidFill>
                <a:latin typeface="Aptos"/>
                <a:ea typeface="Aptos"/>
                <a:cs typeface="Aptos"/>
              </a:defRPr>
            </a:lvl1pPr>
            <a:lvl2pPr algn="l">
              <a:defRPr sz="1875" b="1">
                <a:solidFill>
                  <a:srgbClr val="007E87"/>
                </a:solidFill>
                <a:latin typeface="Aptos"/>
                <a:ea typeface="Aptos"/>
                <a:cs typeface="Aptos"/>
              </a:defRPr>
            </a:lvl2pPr>
            <a:lvl3pPr algn="l">
              <a:defRPr sz="1875" b="1">
                <a:solidFill>
                  <a:srgbClr val="007E87"/>
                </a:solidFill>
                <a:latin typeface="Aptos"/>
                <a:ea typeface="Aptos"/>
                <a:cs typeface="Aptos"/>
              </a:defRPr>
            </a:lvl3pPr>
            <a:lvl4pPr algn="l">
              <a:defRPr sz="1875" b="1">
                <a:solidFill>
                  <a:srgbClr val="007E87"/>
                </a:solidFill>
                <a:latin typeface="Aptos"/>
                <a:ea typeface="Aptos"/>
                <a:cs typeface="Aptos"/>
              </a:defRPr>
            </a:lvl4pPr>
            <a:lvl5pPr algn="l">
              <a:defRPr sz="1875" b="1">
                <a:solidFill>
                  <a:srgbClr val="007E87"/>
                </a:solidFill>
                <a:latin typeface="Aptos"/>
                <a:ea typeface="Aptos"/>
                <a:cs typeface="Aptos"/>
              </a:defRPr>
            </a:lvl5pPr>
            <a:lvl6pPr algn="l">
              <a:defRPr sz="1875" b="1">
                <a:solidFill>
                  <a:srgbClr val="007E87"/>
                </a:solidFill>
                <a:latin typeface="Aptos"/>
                <a:ea typeface="Aptos"/>
                <a:cs typeface="Aptos"/>
              </a:defRPr>
            </a:lvl6pPr>
            <a:lvl7pPr algn="l">
              <a:defRPr sz="1875" b="1">
                <a:solidFill>
                  <a:srgbClr val="007E87"/>
                </a:solidFill>
                <a:latin typeface="Aptos"/>
                <a:ea typeface="Aptos"/>
                <a:cs typeface="Aptos"/>
              </a:defRPr>
            </a:lvl7pPr>
            <a:lvl8pPr algn="l">
              <a:defRPr sz="1875" b="1">
                <a:solidFill>
                  <a:srgbClr val="007E87"/>
                </a:solidFill>
                <a:latin typeface="Aptos"/>
                <a:ea typeface="Aptos"/>
                <a:cs typeface="Aptos"/>
              </a:defRPr>
            </a:lvl8pPr>
            <a:lvl9pPr algn="l">
              <a:defRPr sz="1875" b="1">
                <a:solidFill>
                  <a:srgbClr val="007E87"/>
                </a:solidFill>
                <a:latin typeface="Aptos"/>
                <a:ea typeface="Aptos"/>
                <a:cs typeface="Aptos"/>
              </a:defRPr>
            </a:lvl9pPr>
          </a:lstStyle>
          <a:p xmlns:a="http://schemas.openxmlformats.org/drawingml/2006/main">
            <a:pPr algn="l">
              <a:defRPr sz="1875" b="1">
                <a:solidFill>
                  <a:srgbClr val="007E87"/>
                </a:solidFill>
                <a:latin typeface="Aptos"/>
                <a:ea typeface="Aptos"/>
                <a:cs typeface="Aptos"/>
              </a:defRPr>
            </a:pPr>
            <a:r>
              <a:rPr sz="1875" b="1">
                <a:solidFill>
                  <a:srgbClr val="007E87"/>
                </a:solidFill>
                <a:latin typeface="Aptos"/>
                <a:ea typeface="Aptos"/>
                <a:cs typeface="Aptos"/>
              </a:rPr>
              <a:t>Paid campaigns</a:t>
            </a:r>
          </a:p>
        </p:txBody>
      </p:sp>
      <p:sp>
        <p:nvSpPr>
          <p:cNvPr id="14" name="Priced per person tested. See current rates">
            <a:extLst xmlns:a="http://schemas.openxmlformats.org/drawingml/2006/main">
              <a:ext uri="{FF2B5EF4-FFF2-40B4-BE49-F238E27FC236}">
                <a16:creationId xmlns:a16="http://schemas.microsoft.com/office/drawing/2014/main" id="{81C08783-4F6B-4E37-8B88-10F7C5A704A3}"/>
              </a:ext>
            </a:extLst>
          </p:cNvPr>
          <p:cNvSpPr>
            <a:spLocks xmlns:a="http://schemas.openxmlformats.org/drawingml/2006/main" noGrp="1"/>
          </p:cNvSpPr>
          <p:nvPr/>
        </p:nvSpPr>
        <p:spPr>
          <a:xfrm xmlns:a="http://schemas.openxmlformats.org/drawingml/2006/main">
            <a:off x="6315075" y="3019425"/>
            <a:ext cx="5343525" cy="1000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Priced per person tested. See current rates at safetoopen.com/en/products/scam-check</a:t>
            </a:r>
          </a:p>
        </p:txBody>
      </p:sp>
      <p:sp>
        <p:nvSpPr>
          <p:cNvPr id="15" name="Rates shown are the published promotion discounted until 30 November 2026. Confi">
            <a:extLst xmlns:a="http://schemas.openxmlformats.org/drawingml/2006/main">
              <a:ext uri="{FF2B5EF4-FFF2-40B4-BE49-F238E27FC236}">
                <a16:creationId xmlns:a16="http://schemas.microsoft.com/office/drawing/2014/main" id="{F366FDD7-554B-4175-99B9-ECCC0815EC61}"/>
              </a:ext>
            </a:extLst>
          </p:cNvPr>
          <p:cNvSpPr>
            <a:spLocks xmlns:a="http://schemas.openxmlformats.org/drawingml/2006/main" noGrp="1"/>
          </p:cNvSpPr>
          <p:nvPr/>
        </p:nvSpPr>
        <p:spPr>
          <a:xfrm xmlns:a="http://schemas.openxmlformats.org/drawingml/2006/main">
            <a:off x="533400" y="6038850"/>
            <a:ext cx="11125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0">
                <a:solidFill>
                  <a:srgbClr val="4D6076"/>
                </a:solidFill>
                <a:latin typeface="Aptos"/>
                <a:ea typeface="Aptos"/>
                <a:cs typeface="Aptos"/>
              </a:defRPr>
            </a:defPPr>
            <a:lvl1pPr algn="l">
              <a:defRPr sz="1125" b="0">
                <a:solidFill>
                  <a:srgbClr val="4D6076"/>
                </a:solidFill>
                <a:latin typeface="Aptos"/>
                <a:ea typeface="Aptos"/>
                <a:cs typeface="Aptos"/>
              </a:defRPr>
            </a:lvl1pPr>
            <a:lvl2pPr algn="l">
              <a:defRPr sz="1125" b="0">
                <a:solidFill>
                  <a:srgbClr val="4D6076"/>
                </a:solidFill>
                <a:latin typeface="Aptos"/>
                <a:ea typeface="Aptos"/>
                <a:cs typeface="Aptos"/>
              </a:defRPr>
            </a:lvl2pPr>
            <a:lvl3pPr algn="l">
              <a:defRPr sz="1125" b="0">
                <a:solidFill>
                  <a:srgbClr val="4D6076"/>
                </a:solidFill>
                <a:latin typeface="Aptos"/>
                <a:ea typeface="Aptos"/>
                <a:cs typeface="Aptos"/>
              </a:defRPr>
            </a:lvl3pPr>
            <a:lvl4pPr algn="l">
              <a:defRPr sz="1125" b="0">
                <a:solidFill>
                  <a:srgbClr val="4D6076"/>
                </a:solidFill>
                <a:latin typeface="Aptos"/>
                <a:ea typeface="Aptos"/>
                <a:cs typeface="Aptos"/>
              </a:defRPr>
            </a:lvl4pPr>
            <a:lvl5pPr algn="l">
              <a:defRPr sz="1125" b="0">
                <a:solidFill>
                  <a:srgbClr val="4D6076"/>
                </a:solidFill>
                <a:latin typeface="Aptos"/>
                <a:ea typeface="Aptos"/>
                <a:cs typeface="Aptos"/>
              </a:defRPr>
            </a:lvl5pPr>
            <a:lvl6pPr algn="l">
              <a:defRPr sz="1125" b="0">
                <a:solidFill>
                  <a:srgbClr val="4D6076"/>
                </a:solidFill>
                <a:latin typeface="Aptos"/>
                <a:ea typeface="Aptos"/>
                <a:cs typeface="Aptos"/>
              </a:defRPr>
            </a:lvl6pPr>
            <a:lvl7pPr algn="l">
              <a:defRPr sz="1125" b="0">
                <a:solidFill>
                  <a:srgbClr val="4D6076"/>
                </a:solidFill>
                <a:latin typeface="Aptos"/>
                <a:ea typeface="Aptos"/>
                <a:cs typeface="Aptos"/>
              </a:defRPr>
            </a:lvl7pPr>
            <a:lvl8pPr algn="l">
              <a:defRPr sz="1125" b="0">
                <a:solidFill>
                  <a:srgbClr val="4D6076"/>
                </a:solidFill>
                <a:latin typeface="Aptos"/>
                <a:ea typeface="Aptos"/>
                <a:cs typeface="Aptos"/>
              </a:defRPr>
            </a:lvl8pPr>
            <a:lvl9pPr algn="l">
              <a:defRPr sz="1125" b="0">
                <a:solidFill>
                  <a:srgbClr val="4D6076"/>
                </a:solidFill>
                <a:latin typeface="Aptos"/>
                <a:ea typeface="Aptos"/>
                <a:cs typeface="Aptos"/>
              </a:defRPr>
            </a:lvl9pPr>
          </a:lstStyle>
          <a:p xmlns:a="http://schemas.openxmlformats.org/drawingml/2006/main">
            <a:pPr algn="l">
              <a:defRPr sz="1125" b="0">
                <a:solidFill>
                  <a:srgbClr val="4D6076"/>
                </a:solidFill>
                <a:latin typeface="Aptos"/>
                <a:ea typeface="Aptos"/>
                <a:cs typeface="Aptos"/>
              </a:defRPr>
            </a:pPr>
            <a:r>
              <a:rPr sz="1125" b="0">
                <a:solidFill>
                  <a:srgbClr val="4D6076"/>
                </a:solidFill>
                <a:latin typeface="Aptos"/>
                <a:ea typeface="Aptos"/>
                <a:cs typeface="Aptos"/>
              </a:rPr>
              <a:t>Confirm current pricing and terms before activation.</a:t>
            </a:r>
          </a:p>
        </p:txBody>
      </p:sp>
    </p:spTree>
    <p:extLst>
      <p:ext uri="{BB962C8B-B14F-4D97-AF65-F5344CB8AC3E}">
        <p14:creationId xmlns:p14="http://schemas.microsoft.com/office/powerpoint/2010/main" val="1789787818"/>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22" name="">
            <a:extLst xmlns:a="http://schemas.openxmlformats.org/drawingml/2006/main">
              <a:ext uri="{FF2B5EF4-FFF2-40B4-BE49-F238E27FC236}">
                <a16:creationId xmlns:a16="http://schemas.microsoft.com/office/drawing/2014/main" id="{5AC14C73-202C-46C3-8F10-E0E2C8A2466B}"/>
              </a:ext>
            </a:extLst>
          </p:cNvPr>
          <p:cNvCxnSpPr>
            <a:stCxn xmlns:a="http://schemas.openxmlformats.org/drawingml/2006/main" id="14" idx="3"/>
            <a:endCxn xmlns:a="http://schemas.openxmlformats.org/drawingml/2006/main" id="17" idx="1"/>
          </p:cNvCxnSpPr>
          <p:nvPr/>
        </p:nvCxnSpPr>
        <p:spPr>
          <a:xfrm xmlns:a="http://schemas.openxmlformats.org/drawingml/2006/main">
            <a:off x="8763000" y="3309938"/>
            <a:ext cx="400050" cy="0"/>
          </a:xfrm>
          <a:prstGeom xmlns:a="http://schemas.openxmlformats.org/drawingml/2006/main" prst="straightConnector1">
            <a:avLst/>
          </a:prstGeom>
          <a:ln xmlns:a="http://schemas.openxmlformats.org/drawingml/2006/main" w="17145">
            <a:solidFill>
              <a:srgbClr val="007E87"/>
            </a:solidFill>
            <a:prstDash val="solid"/>
            <a:tailEnd type="triangle" w="sm" len="sm"/>
          </a:ln>
        </p:spPr>
      </p:cxnSp>
      <p:cxnSp>
        <p:nvCxnSpPr>
          <p:cNvPr id="21" name="">
            <a:extLst xmlns:a="http://schemas.openxmlformats.org/drawingml/2006/main">
              <a:ext uri="{FF2B5EF4-FFF2-40B4-BE49-F238E27FC236}">
                <a16:creationId xmlns:a16="http://schemas.microsoft.com/office/drawing/2014/main" id="{1C9584BB-E6F9-4BD2-81A1-1790CBE6884A}"/>
              </a:ext>
            </a:extLst>
          </p:cNvPr>
          <p:cNvCxnSpPr>
            <a:stCxn xmlns:a="http://schemas.openxmlformats.org/drawingml/2006/main" id="11" idx="3"/>
            <a:endCxn xmlns:a="http://schemas.openxmlformats.org/drawingml/2006/main" id="14" idx="1"/>
          </p:cNvCxnSpPr>
          <p:nvPr/>
        </p:nvCxnSpPr>
        <p:spPr>
          <a:xfrm xmlns:a="http://schemas.openxmlformats.org/drawingml/2006/main">
            <a:off x="5886450" y="3309938"/>
            <a:ext cx="400050" cy="0"/>
          </a:xfrm>
          <a:prstGeom xmlns:a="http://schemas.openxmlformats.org/drawingml/2006/main" prst="straightConnector1">
            <a:avLst/>
          </a:prstGeom>
          <a:ln xmlns:a="http://schemas.openxmlformats.org/drawingml/2006/main" w="17145">
            <a:solidFill>
              <a:srgbClr val="003EA5"/>
            </a:solidFill>
            <a:prstDash val="solid"/>
            <a:tailEnd type="triangle" w="sm" len="sm"/>
          </a:ln>
        </p:spPr>
      </p:cxnSp>
      <p:cxnSp>
        <p:nvCxnSpPr>
          <p:cNvPr id="20" name="">
            <a:extLst xmlns:a="http://schemas.openxmlformats.org/drawingml/2006/main">
              <a:ext uri="{FF2B5EF4-FFF2-40B4-BE49-F238E27FC236}">
                <a16:creationId xmlns:a16="http://schemas.microsoft.com/office/drawing/2014/main" id="{DDE98E42-3DBF-40F1-BDEE-9D5D030AD8F6}"/>
              </a:ext>
            </a:extLst>
          </p:cNvPr>
          <p:cNvCxnSpPr>
            <a:stCxn xmlns:a="http://schemas.openxmlformats.org/drawingml/2006/main" id="8" idx="3"/>
            <a:endCxn xmlns:a="http://schemas.openxmlformats.org/drawingml/2006/main" id="11" idx="1"/>
          </p:cNvCxnSpPr>
          <p:nvPr/>
        </p:nvCxnSpPr>
        <p:spPr>
          <a:xfrm xmlns:a="http://schemas.openxmlformats.org/drawingml/2006/main">
            <a:off x="3009900" y="3309938"/>
            <a:ext cx="400050" cy="0"/>
          </a:xfrm>
          <a:prstGeom xmlns:a="http://schemas.openxmlformats.org/drawingml/2006/main" prst="straightConnector1">
            <a:avLst/>
          </a:prstGeom>
          <a:ln xmlns:a="http://schemas.openxmlformats.org/drawingml/2006/main" w="17145">
            <a:solidFill>
              <a:srgbClr val="003EA5"/>
            </a:solidFill>
            <a:prstDash val="solid"/>
            <a:tailEnd type="triangle" w="sm" len="sm"/>
          </a:ln>
        </p:spPr>
      </p:cxnSp>
      <p:sp>
        <p:nvSpPr>
          <p:cNvPr id="26" name="07 / PROPOSED FIRST CAMPAIGN">
            <a:extLst xmlns:a="http://schemas.openxmlformats.org/drawingml/2006/main">
              <a:ext uri="{FF2B5EF4-FFF2-40B4-BE49-F238E27FC236}">
                <a16:creationId xmlns:a16="http://schemas.microsoft.com/office/drawing/2014/main" id="{CD06F92B-B8F7-42C7-A9E5-097BFD69A3BF}"/>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07 / PROPOSED FIRST CAMPAIGN</a:t>
            </a:r>
          </a:p>
        </p:txBody>
      </p:sp>
      <p:sp>
        <p:nvSpPr>
          <p:cNvPr id="2" name="One department, a clear purpose and a review date">
            <a:extLst xmlns:a="http://schemas.openxmlformats.org/drawingml/2006/main">
              <a:ext uri="{FF2B5EF4-FFF2-40B4-BE49-F238E27FC236}">
                <a16:creationId xmlns:a16="http://schemas.microsoft.com/office/drawing/2014/main" id="{83C2E4F7-4CC7-458F-AE4A-7D4873EC6B9F}"/>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One department, a clear purpose and a review date</a:t>
            </a:r>
          </a:p>
        </p:txBody>
      </p:sp>
      <p:sp>
        <p:nvSpPr>
          <p:cNvPr id="3" name="The proposal is to establish a useful baseline, then choose whether and how to e">
            <a:extLst xmlns:a="http://schemas.openxmlformats.org/drawingml/2006/main">
              <a:ext uri="{FF2B5EF4-FFF2-40B4-BE49-F238E27FC236}">
                <a16:creationId xmlns:a16="http://schemas.microsoft.com/office/drawing/2014/main" id="{EA5AF22B-8212-48FC-8DAB-552EEF6C64DE}"/>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The proposal is to establish a useful baseline, then choose whether and how to expand.</a:t>
            </a:r>
          </a:p>
        </p:txBody>
      </p:sp>
      <p:sp>
        <p:nvSpPr>
          <p:cNvPr id="4" name="">
            <a:extLst xmlns:a="http://schemas.openxmlformats.org/drawingml/2006/main">
              <a:ext uri="{FF2B5EF4-FFF2-40B4-BE49-F238E27FC236}">
                <a16:creationId xmlns:a16="http://schemas.microsoft.com/office/drawing/2014/main" id="{25DFE687-1944-4AA1-8B18-1E35888B87A5}"/>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076C5174-347D-4147-85C2-F0E12F4ED272}"/>
              </a:ext>
            </a:extLst>
          </p:cNvPr>
          <p:cNvPicPr>
            <a:picLocks xmlns:a="http://schemas.openxmlformats.org/drawingml/2006/main" noChangeAspect="1"/>
          </p:cNvPicPr>
          <p:nvPr/>
        </p:nvPicPr>
        <p:blipFill>
          <a:blip xmlns:r="http://schemas.openxmlformats.org/officeDocument/2006/relationships" xmlns:a="http://schemas.openxmlformats.org/drawingml/2006/main" r:embed="R6c73ce9e3806408d"/>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Scam Check">
            <a:extLst xmlns:a="http://schemas.openxmlformats.org/drawingml/2006/main">
              <a:ext uri="{FF2B5EF4-FFF2-40B4-BE49-F238E27FC236}">
                <a16:creationId xmlns:a16="http://schemas.microsoft.com/office/drawing/2014/main" id="{78179291-CA34-43A7-9577-566F8EA33E5D}"/>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Scam Check</a:t>
            </a:r>
          </a:p>
        </p:txBody>
      </p:sp>
      <p:sp>
        <p:nvSpPr>
          <p:cNvPr id="7" name="14">
            <a:extLst xmlns:a="http://schemas.openxmlformats.org/drawingml/2006/main">
              <a:ext uri="{FF2B5EF4-FFF2-40B4-BE49-F238E27FC236}">
                <a16:creationId xmlns:a16="http://schemas.microsoft.com/office/drawing/2014/main" id="{2B821E1C-9800-4D4E-9882-34AE3A1E30BB}"/>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14</a:t>
            </a:r>
          </a:p>
        </p:txBody>
      </p:sp>
      <p:sp>
        <p:nvSpPr>
          <p:cNvPr id="8" name="">
            <a:extLst xmlns:a="http://schemas.openxmlformats.org/drawingml/2006/main">
              <a:ext uri="{FF2B5EF4-FFF2-40B4-BE49-F238E27FC236}">
                <a16:creationId xmlns:a16="http://schemas.microsoft.com/office/drawing/2014/main" id="{AD756AA3-3B49-4BF5-8AE3-F631EC265970}"/>
              </a:ext>
            </a:extLst>
          </p:cNvPr>
          <p:cNvSpPr>
            <a:spLocks xmlns:a="http://schemas.openxmlformats.org/drawingml/2006/main" noGrp="1"/>
          </p:cNvSpPr>
          <p:nvPr/>
        </p:nvSpPr>
        <p:spPr>
          <a:xfrm xmlns:a="http://schemas.openxmlformats.org/drawingml/2006/main">
            <a:off x="533400" y="2486025"/>
            <a:ext cx="2476500" cy="1647825"/>
          </a:xfrm>
          <a:prstGeom xmlns:a="http://schemas.openxmlformats.org/drawingml/2006/main" prst="rect">
            <a:avLst/>
          </a:prstGeom>
          <a:solidFill xmlns:a="http://schemas.openxmlformats.org/drawingml/2006/main">
            <a:srgbClr val="F4F7FC"/>
          </a:solidFill>
          <a:ln xmlns:a="http://schemas.openxmlformats.org/drawingml/2006/main" w="0">
            <a:noFill/>
          </a:ln>
        </p:spPr>
      </p:sp>
      <p:sp>
        <p:nvSpPr>
          <p:cNvPr id="9" name="Agree">
            <a:extLst xmlns:a="http://schemas.openxmlformats.org/drawingml/2006/main">
              <a:ext uri="{FF2B5EF4-FFF2-40B4-BE49-F238E27FC236}">
                <a16:creationId xmlns:a16="http://schemas.microsoft.com/office/drawing/2014/main" id="{96EF0EE2-B672-43DB-A4E8-2FE6659107F0}"/>
              </a:ext>
            </a:extLst>
          </p:cNvPr>
          <p:cNvSpPr>
            <a:spLocks xmlns:a="http://schemas.openxmlformats.org/drawingml/2006/main" noGrp="1"/>
          </p:cNvSpPr>
          <p:nvPr/>
        </p:nvSpPr>
        <p:spPr>
          <a:xfrm xmlns:a="http://schemas.openxmlformats.org/drawingml/2006/main">
            <a:off x="704850" y="2628900"/>
            <a:ext cx="2133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Agree</a:t>
            </a:r>
          </a:p>
        </p:txBody>
      </p:sp>
      <p:sp>
        <p:nvSpPr>
          <p:cNvPr id="10" name="Department, owner, privacy mode and reporting purpose">
            <a:extLst xmlns:a="http://schemas.openxmlformats.org/drawingml/2006/main">
              <a:ext uri="{FF2B5EF4-FFF2-40B4-BE49-F238E27FC236}">
                <a16:creationId xmlns:a16="http://schemas.microsoft.com/office/drawing/2014/main" id="{09421C12-9E4F-4A92-AEE3-B32FDA6535C5}"/>
              </a:ext>
            </a:extLst>
          </p:cNvPr>
          <p:cNvSpPr>
            <a:spLocks xmlns:a="http://schemas.openxmlformats.org/drawingml/2006/main" noGrp="1"/>
          </p:cNvSpPr>
          <p:nvPr/>
        </p:nvSpPr>
        <p:spPr>
          <a:xfrm xmlns:a="http://schemas.openxmlformats.org/drawingml/2006/main">
            <a:off x="704850" y="3057525"/>
            <a:ext cx="213360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Department, owner, privacy mode and reporting purpose</a:t>
            </a:r>
          </a:p>
        </p:txBody>
      </p:sp>
      <p:sp>
        <p:nvSpPr>
          <p:cNvPr id="11" name="">
            <a:extLst xmlns:a="http://schemas.openxmlformats.org/drawingml/2006/main">
              <a:ext uri="{FF2B5EF4-FFF2-40B4-BE49-F238E27FC236}">
                <a16:creationId xmlns:a16="http://schemas.microsoft.com/office/drawing/2014/main" id="{9419EA5C-407B-48BC-93CF-097FC578549F}"/>
              </a:ext>
            </a:extLst>
          </p:cNvPr>
          <p:cNvSpPr>
            <a:spLocks xmlns:a="http://schemas.openxmlformats.org/drawingml/2006/main" noGrp="1"/>
          </p:cNvSpPr>
          <p:nvPr/>
        </p:nvSpPr>
        <p:spPr>
          <a:xfrm xmlns:a="http://schemas.openxmlformats.org/drawingml/2006/main">
            <a:off x="3409950" y="2486025"/>
            <a:ext cx="2476500" cy="1647825"/>
          </a:xfrm>
          <a:prstGeom xmlns:a="http://schemas.openxmlformats.org/drawingml/2006/main" prst="rect">
            <a:avLst/>
          </a:prstGeom>
          <a:solidFill xmlns:a="http://schemas.openxmlformats.org/drawingml/2006/main">
            <a:srgbClr val="F4F7FC"/>
          </a:solidFill>
          <a:ln xmlns:a="http://schemas.openxmlformats.org/drawingml/2006/main" w="0">
            <a:noFill/>
          </a:ln>
        </p:spPr>
      </p:sp>
      <p:sp>
        <p:nvSpPr>
          <p:cNvPr id="12" name="Build">
            <a:extLst xmlns:a="http://schemas.openxmlformats.org/drawingml/2006/main">
              <a:ext uri="{FF2B5EF4-FFF2-40B4-BE49-F238E27FC236}">
                <a16:creationId xmlns:a16="http://schemas.microsoft.com/office/drawing/2014/main" id="{3975D290-2809-4E3F-8A1C-C156FE6E01B7}"/>
              </a:ext>
            </a:extLst>
          </p:cNvPr>
          <p:cNvSpPr>
            <a:spLocks xmlns:a="http://schemas.openxmlformats.org/drawingml/2006/main" noGrp="1"/>
          </p:cNvSpPr>
          <p:nvPr/>
        </p:nvSpPr>
        <p:spPr>
          <a:xfrm xmlns:a="http://schemas.openxmlformats.org/drawingml/2006/main">
            <a:off x="3581400" y="2628900"/>
            <a:ext cx="2133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Build</a:t>
            </a:r>
          </a:p>
        </p:txBody>
      </p:sp>
      <p:sp>
        <p:nvSpPr>
          <p:cNvPr id="13" name="Balanced questions, regional context and our branding">
            <a:extLst xmlns:a="http://schemas.openxmlformats.org/drawingml/2006/main">
              <a:ext uri="{FF2B5EF4-FFF2-40B4-BE49-F238E27FC236}">
                <a16:creationId xmlns:a16="http://schemas.microsoft.com/office/drawing/2014/main" id="{A0B5F79C-91BE-4D61-8F17-00384BB2D63A}"/>
              </a:ext>
            </a:extLst>
          </p:cNvPr>
          <p:cNvSpPr>
            <a:spLocks xmlns:a="http://schemas.openxmlformats.org/drawingml/2006/main" noGrp="1"/>
          </p:cNvSpPr>
          <p:nvPr/>
        </p:nvSpPr>
        <p:spPr>
          <a:xfrm xmlns:a="http://schemas.openxmlformats.org/drawingml/2006/main">
            <a:off x="3581400" y="3057525"/>
            <a:ext cx="213360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Balanced questions, regional context and our branding</a:t>
            </a:r>
          </a:p>
        </p:txBody>
      </p:sp>
      <p:sp>
        <p:nvSpPr>
          <p:cNvPr id="14" name="">
            <a:extLst xmlns:a="http://schemas.openxmlformats.org/drawingml/2006/main">
              <a:ext uri="{FF2B5EF4-FFF2-40B4-BE49-F238E27FC236}">
                <a16:creationId xmlns:a16="http://schemas.microsoft.com/office/drawing/2014/main" id="{8146E938-99EC-4333-B0AC-B81800203A81}"/>
              </a:ext>
            </a:extLst>
          </p:cNvPr>
          <p:cNvSpPr>
            <a:spLocks xmlns:a="http://schemas.openxmlformats.org/drawingml/2006/main" noGrp="1"/>
          </p:cNvSpPr>
          <p:nvPr/>
        </p:nvSpPr>
        <p:spPr>
          <a:xfrm xmlns:a="http://schemas.openxmlformats.org/drawingml/2006/main">
            <a:off x="6286500" y="2486025"/>
            <a:ext cx="2476500" cy="1647825"/>
          </a:xfrm>
          <a:prstGeom xmlns:a="http://schemas.openxmlformats.org/drawingml/2006/main" prst="rect">
            <a:avLst/>
          </a:prstGeom>
          <a:solidFill xmlns:a="http://schemas.openxmlformats.org/drawingml/2006/main">
            <a:srgbClr val="F4F7FC"/>
          </a:solidFill>
          <a:ln xmlns:a="http://schemas.openxmlformats.org/drawingml/2006/main" w="0">
            <a:noFill/>
          </a:ln>
        </p:spPr>
      </p:sp>
      <p:sp>
        <p:nvSpPr>
          <p:cNvPr id="15" name="Invite">
            <a:extLst xmlns:a="http://schemas.openxmlformats.org/drawingml/2006/main">
              <a:ext uri="{FF2B5EF4-FFF2-40B4-BE49-F238E27FC236}">
                <a16:creationId xmlns:a16="http://schemas.microsoft.com/office/drawing/2014/main" id="{C5DB0A68-542D-48A5-B4E7-12CA50D10A91}"/>
              </a:ext>
            </a:extLst>
          </p:cNvPr>
          <p:cNvSpPr>
            <a:spLocks xmlns:a="http://schemas.openxmlformats.org/drawingml/2006/main" noGrp="1"/>
          </p:cNvSpPr>
          <p:nvPr/>
        </p:nvSpPr>
        <p:spPr>
          <a:xfrm xmlns:a="http://schemas.openxmlformats.org/drawingml/2006/main">
            <a:off x="6457950" y="2628900"/>
            <a:ext cx="2133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Invite</a:t>
            </a:r>
          </a:p>
        </p:txBody>
      </p:sp>
      <p:sp>
        <p:nvSpPr>
          <p:cNvPr id="16" name="Our sender, purpose, closing date and a help contact">
            <a:extLst xmlns:a="http://schemas.openxmlformats.org/drawingml/2006/main">
              <a:ext uri="{FF2B5EF4-FFF2-40B4-BE49-F238E27FC236}">
                <a16:creationId xmlns:a16="http://schemas.microsoft.com/office/drawing/2014/main" id="{3E9CEE19-2213-4580-A262-C040CFF8A60A}"/>
              </a:ext>
            </a:extLst>
          </p:cNvPr>
          <p:cNvSpPr>
            <a:spLocks xmlns:a="http://schemas.openxmlformats.org/drawingml/2006/main" noGrp="1"/>
          </p:cNvSpPr>
          <p:nvPr/>
        </p:nvSpPr>
        <p:spPr>
          <a:xfrm xmlns:a="http://schemas.openxmlformats.org/drawingml/2006/main">
            <a:off x="6457950" y="3057525"/>
            <a:ext cx="213360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Our sender, purpose, closing date and a help contact</a:t>
            </a:r>
          </a:p>
        </p:txBody>
      </p:sp>
      <p:sp>
        <p:nvSpPr>
          <p:cNvPr id="17" name="">
            <a:extLst xmlns:a="http://schemas.openxmlformats.org/drawingml/2006/main">
              <a:ext uri="{FF2B5EF4-FFF2-40B4-BE49-F238E27FC236}">
                <a16:creationId xmlns:a16="http://schemas.microsoft.com/office/drawing/2014/main" id="{07C40177-1121-46A7-A7CF-54C8F68B9A9D}"/>
              </a:ext>
            </a:extLst>
          </p:cNvPr>
          <p:cNvSpPr>
            <a:spLocks xmlns:a="http://schemas.openxmlformats.org/drawingml/2006/main" noGrp="1"/>
          </p:cNvSpPr>
          <p:nvPr/>
        </p:nvSpPr>
        <p:spPr>
          <a:xfrm xmlns:a="http://schemas.openxmlformats.org/drawingml/2006/main">
            <a:off x="9163050" y="2486025"/>
            <a:ext cx="2476500" cy="1647825"/>
          </a:xfrm>
          <a:prstGeom xmlns:a="http://schemas.openxmlformats.org/drawingml/2006/main" prst="rect">
            <a:avLst/>
          </a:prstGeom>
          <a:solidFill xmlns:a="http://schemas.openxmlformats.org/drawingml/2006/main">
            <a:srgbClr val="EDF8F7"/>
          </a:solidFill>
          <a:ln xmlns:a="http://schemas.openxmlformats.org/drawingml/2006/main" w="0">
            <a:noFill/>
          </a:ln>
        </p:spPr>
      </p:sp>
      <p:sp>
        <p:nvSpPr>
          <p:cNvPr id="18" name="Review">
            <a:extLst xmlns:a="http://schemas.openxmlformats.org/drawingml/2006/main">
              <a:ext uri="{FF2B5EF4-FFF2-40B4-BE49-F238E27FC236}">
                <a16:creationId xmlns:a16="http://schemas.microsoft.com/office/drawing/2014/main" id="{F7357764-CC6F-4B32-AE9A-725B0402E763}"/>
              </a:ext>
            </a:extLst>
          </p:cNvPr>
          <p:cNvSpPr>
            <a:spLocks xmlns:a="http://schemas.openxmlformats.org/drawingml/2006/main" noGrp="1"/>
          </p:cNvSpPr>
          <p:nvPr/>
        </p:nvSpPr>
        <p:spPr>
          <a:xfrm xmlns:a="http://schemas.openxmlformats.org/drawingml/2006/main">
            <a:off x="9334500" y="2628900"/>
            <a:ext cx="2133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7E87"/>
                </a:solidFill>
                <a:latin typeface="Aptos"/>
                <a:ea typeface="Aptos"/>
                <a:cs typeface="Aptos"/>
              </a:defRPr>
            </a:defPPr>
            <a:lvl1pPr algn="l">
              <a:defRPr sz="1650" b="1">
                <a:solidFill>
                  <a:srgbClr val="007E87"/>
                </a:solidFill>
                <a:latin typeface="Aptos"/>
                <a:ea typeface="Aptos"/>
                <a:cs typeface="Aptos"/>
              </a:defRPr>
            </a:lvl1pPr>
            <a:lvl2pPr algn="l">
              <a:defRPr sz="1650" b="1">
                <a:solidFill>
                  <a:srgbClr val="007E87"/>
                </a:solidFill>
                <a:latin typeface="Aptos"/>
                <a:ea typeface="Aptos"/>
                <a:cs typeface="Aptos"/>
              </a:defRPr>
            </a:lvl2pPr>
            <a:lvl3pPr algn="l">
              <a:defRPr sz="1650" b="1">
                <a:solidFill>
                  <a:srgbClr val="007E87"/>
                </a:solidFill>
                <a:latin typeface="Aptos"/>
                <a:ea typeface="Aptos"/>
                <a:cs typeface="Aptos"/>
              </a:defRPr>
            </a:lvl3pPr>
            <a:lvl4pPr algn="l">
              <a:defRPr sz="1650" b="1">
                <a:solidFill>
                  <a:srgbClr val="007E87"/>
                </a:solidFill>
                <a:latin typeface="Aptos"/>
                <a:ea typeface="Aptos"/>
                <a:cs typeface="Aptos"/>
              </a:defRPr>
            </a:lvl4pPr>
            <a:lvl5pPr algn="l">
              <a:defRPr sz="1650" b="1">
                <a:solidFill>
                  <a:srgbClr val="007E87"/>
                </a:solidFill>
                <a:latin typeface="Aptos"/>
                <a:ea typeface="Aptos"/>
                <a:cs typeface="Aptos"/>
              </a:defRPr>
            </a:lvl5pPr>
            <a:lvl6pPr algn="l">
              <a:defRPr sz="1650" b="1">
                <a:solidFill>
                  <a:srgbClr val="007E87"/>
                </a:solidFill>
                <a:latin typeface="Aptos"/>
                <a:ea typeface="Aptos"/>
                <a:cs typeface="Aptos"/>
              </a:defRPr>
            </a:lvl6pPr>
            <a:lvl7pPr algn="l">
              <a:defRPr sz="1650" b="1">
                <a:solidFill>
                  <a:srgbClr val="007E87"/>
                </a:solidFill>
                <a:latin typeface="Aptos"/>
                <a:ea typeface="Aptos"/>
                <a:cs typeface="Aptos"/>
              </a:defRPr>
            </a:lvl7pPr>
            <a:lvl8pPr algn="l">
              <a:defRPr sz="1650" b="1">
                <a:solidFill>
                  <a:srgbClr val="007E87"/>
                </a:solidFill>
                <a:latin typeface="Aptos"/>
                <a:ea typeface="Aptos"/>
                <a:cs typeface="Aptos"/>
              </a:defRPr>
            </a:lvl8pPr>
            <a:lvl9pPr algn="l">
              <a:defRPr sz="1650" b="1">
                <a:solidFill>
                  <a:srgbClr val="007E87"/>
                </a:solidFill>
                <a:latin typeface="Aptos"/>
                <a:ea typeface="Aptos"/>
                <a:cs typeface="Aptos"/>
              </a:defRPr>
            </a:lvl9pPr>
          </a:lstStyle>
          <a:p xmlns:a="http://schemas.openxmlformats.org/drawingml/2006/main">
            <a:pPr algn="l">
              <a:defRPr sz="1650" b="1">
                <a:solidFill>
                  <a:srgbClr val="007E87"/>
                </a:solidFill>
                <a:latin typeface="Aptos"/>
                <a:ea typeface="Aptos"/>
                <a:cs typeface="Aptos"/>
              </a:defRPr>
            </a:pPr>
            <a:r>
              <a:rPr sz="1650" b="1">
                <a:solidFill>
                  <a:srgbClr val="007E87"/>
                </a:solidFill>
                <a:latin typeface="Aptos"/>
                <a:ea typeface="Aptos"/>
                <a:cs typeface="Aptos"/>
              </a:rPr>
              <a:t>Review</a:t>
            </a:r>
          </a:p>
        </p:txBody>
      </p:sp>
      <p:sp>
        <p:nvSpPr>
          <p:cNvPr id="19" name="Participation, hard techniques and focused follow-up">
            <a:extLst xmlns:a="http://schemas.openxmlformats.org/drawingml/2006/main">
              <a:ext uri="{FF2B5EF4-FFF2-40B4-BE49-F238E27FC236}">
                <a16:creationId xmlns:a16="http://schemas.microsoft.com/office/drawing/2014/main" id="{001CA533-B162-4AC4-970C-FA9BCA5023C3}"/>
              </a:ext>
            </a:extLst>
          </p:cNvPr>
          <p:cNvSpPr>
            <a:spLocks xmlns:a="http://schemas.openxmlformats.org/drawingml/2006/main" noGrp="1"/>
          </p:cNvSpPr>
          <p:nvPr/>
        </p:nvSpPr>
        <p:spPr>
          <a:xfrm xmlns:a="http://schemas.openxmlformats.org/drawingml/2006/main">
            <a:off x="9334500" y="3057525"/>
            <a:ext cx="213360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Participation, hard techniques and focused follow-up</a:t>
            </a:r>
          </a:p>
        </p:txBody>
      </p:sp>
      <p:sp>
        <p:nvSpPr>
          <p:cNvPr id="23" name="At the review">
            <a:extLst xmlns:a="http://schemas.openxmlformats.org/drawingml/2006/main">
              <a:ext uri="{FF2B5EF4-FFF2-40B4-BE49-F238E27FC236}">
                <a16:creationId xmlns:a16="http://schemas.microsoft.com/office/drawing/2014/main" id="{EBCDC1A9-DD8F-4C7D-B283-A31779FC42FD}"/>
              </a:ext>
            </a:extLst>
          </p:cNvPr>
          <p:cNvSpPr>
            <a:spLocks xmlns:a="http://schemas.openxmlformats.org/drawingml/2006/main" noGrp="1"/>
          </p:cNvSpPr>
          <p:nvPr/>
        </p:nvSpPr>
        <p:spPr>
          <a:xfrm xmlns:a="http://schemas.openxmlformats.org/drawingml/2006/main">
            <a:off x="533400" y="4686300"/>
            <a:ext cx="3619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875" b="1">
                <a:solidFill>
                  <a:srgbClr val="003EA5"/>
                </a:solidFill>
                <a:latin typeface="Aptos"/>
                <a:ea typeface="Aptos"/>
                <a:cs typeface="Aptos"/>
              </a:defRPr>
            </a:defPPr>
            <a:lvl1pPr algn="l">
              <a:defRPr sz="1875" b="1">
                <a:solidFill>
                  <a:srgbClr val="003EA5"/>
                </a:solidFill>
                <a:latin typeface="Aptos"/>
                <a:ea typeface="Aptos"/>
                <a:cs typeface="Aptos"/>
              </a:defRPr>
            </a:lvl1pPr>
            <a:lvl2pPr algn="l">
              <a:defRPr sz="1875" b="1">
                <a:solidFill>
                  <a:srgbClr val="003EA5"/>
                </a:solidFill>
                <a:latin typeface="Aptos"/>
                <a:ea typeface="Aptos"/>
                <a:cs typeface="Aptos"/>
              </a:defRPr>
            </a:lvl2pPr>
            <a:lvl3pPr algn="l">
              <a:defRPr sz="1875" b="1">
                <a:solidFill>
                  <a:srgbClr val="003EA5"/>
                </a:solidFill>
                <a:latin typeface="Aptos"/>
                <a:ea typeface="Aptos"/>
                <a:cs typeface="Aptos"/>
              </a:defRPr>
            </a:lvl3pPr>
            <a:lvl4pPr algn="l">
              <a:defRPr sz="1875" b="1">
                <a:solidFill>
                  <a:srgbClr val="003EA5"/>
                </a:solidFill>
                <a:latin typeface="Aptos"/>
                <a:ea typeface="Aptos"/>
                <a:cs typeface="Aptos"/>
              </a:defRPr>
            </a:lvl4pPr>
            <a:lvl5pPr algn="l">
              <a:defRPr sz="1875" b="1">
                <a:solidFill>
                  <a:srgbClr val="003EA5"/>
                </a:solidFill>
                <a:latin typeface="Aptos"/>
                <a:ea typeface="Aptos"/>
                <a:cs typeface="Aptos"/>
              </a:defRPr>
            </a:lvl5pPr>
            <a:lvl6pPr algn="l">
              <a:defRPr sz="1875" b="1">
                <a:solidFill>
                  <a:srgbClr val="003EA5"/>
                </a:solidFill>
                <a:latin typeface="Aptos"/>
                <a:ea typeface="Aptos"/>
                <a:cs typeface="Aptos"/>
              </a:defRPr>
            </a:lvl6pPr>
            <a:lvl7pPr algn="l">
              <a:defRPr sz="1875" b="1">
                <a:solidFill>
                  <a:srgbClr val="003EA5"/>
                </a:solidFill>
                <a:latin typeface="Aptos"/>
                <a:ea typeface="Aptos"/>
                <a:cs typeface="Aptos"/>
              </a:defRPr>
            </a:lvl7pPr>
            <a:lvl8pPr algn="l">
              <a:defRPr sz="1875" b="1">
                <a:solidFill>
                  <a:srgbClr val="003EA5"/>
                </a:solidFill>
                <a:latin typeface="Aptos"/>
                <a:ea typeface="Aptos"/>
                <a:cs typeface="Aptos"/>
              </a:defRPr>
            </a:lvl8pPr>
            <a:lvl9pPr algn="l">
              <a:defRPr sz="1875" b="1">
                <a:solidFill>
                  <a:srgbClr val="003EA5"/>
                </a:solidFill>
                <a:latin typeface="Aptos"/>
                <a:ea typeface="Aptos"/>
                <a:cs typeface="Aptos"/>
              </a:defRPr>
            </a:lvl9pPr>
          </a:lstStyle>
          <a:p xmlns:a="http://schemas.openxmlformats.org/drawingml/2006/main">
            <a:pPr algn="l">
              <a:defRPr sz="1875" b="1">
                <a:solidFill>
                  <a:srgbClr val="003EA5"/>
                </a:solidFill>
                <a:latin typeface="Aptos"/>
                <a:ea typeface="Aptos"/>
                <a:cs typeface="Aptos"/>
              </a:defRPr>
            </a:pPr>
            <a:r>
              <a:rPr sz="1875" b="1">
                <a:solidFill>
                  <a:srgbClr val="003EA5"/>
                </a:solidFill>
                <a:latin typeface="Aptos"/>
                <a:ea typeface="Aptos"/>
                <a:cs typeface="Aptos"/>
              </a:rPr>
              <a:t>At the review</a:t>
            </a:r>
          </a:p>
        </p:txBody>
      </p:sp>
      <p:sp>
        <p:nvSpPr>
          <p:cNvPr id="24" name="Which groups participated?&#10;Which techniques need a clearer explanation?&#10;What wil">
            <a:extLst xmlns:a="http://schemas.openxmlformats.org/drawingml/2006/main">
              <a:ext uri="{FF2B5EF4-FFF2-40B4-BE49-F238E27FC236}">
                <a16:creationId xmlns:a16="http://schemas.microsoft.com/office/drawing/2014/main" id="{C13B95D6-F5F7-4B11-9F28-E4FD36C95AEA}"/>
              </a:ext>
            </a:extLst>
          </p:cNvPr>
          <p:cNvSpPr>
            <a:spLocks xmlns:a="http://schemas.openxmlformats.org/drawingml/2006/main" noGrp="1"/>
          </p:cNvSpPr>
          <p:nvPr/>
        </p:nvSpPr>
        <p:spPr>
          <a:xfrm xmlns:a="http://schemas.openxmlformats.org/drawingml/2006/main">
            <a:off x="4505325" y="4686300"/>
            <a:ext cx="7153275" cy="1257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0">
                <a:solidFill>
                  <a:srgbClr val="4D6076"/>
                </a:solidFill>
                <a:latin typeface="Aptos"/>
                <a:ea typeface="Aptos"/>
                <a:cs typeface="Aptos"/>
              </a:defRPr>
            </a:defPPr>
            <a:lvl1pPr algn="l">
              <a:defRPr sz="1650" b="0">
                <a:solidFill>
                  <a:srgbClr val="4D6076"/>
                </a:solidFill>
                <a:latin typeface="Aptos"/>
                <a:ea typeface="Aptos"/>
                <a:cs typeface="Aptos"/>
              </a:defRPr>
            </a:lvl1pPr>
            <a:lvl2pPr algn="l">
              <a:defRPr sz="1650" b="0">
                <a:solidFill>
                  <a:srgbClr val="4D6076"/>
                </a:solidFill>
                <a:latin typeface="Aptos"/>
                <a:ea typeface="Aptos"/>
                <a:cs typeface="Aptos"/>
              </a:defRPr>
            </a:lvl2pPr>
            <a:lvl3pPr algn="l">
              <a:defRPr sz="1650" b="0">
                <a:solidFill>
                  <a:srgbClr val="4D6076"/>
                </a:solidFill>
                <a:latin typeface="Aptos"/>
                <a:ea typeface="Aptos"/>
                <a:cs typeface="Aptos"/>
              </a:defRPr>
            </a:lvl3pPr>
            <a:lvl4pPr algn="l">
              <a:defRPr sz="1650" b="0">
                <a:solidFill>
                  <a:srgbClr val="4D6076"/>
                </a:solidFill>
                <a:latin typeface="Aptos"/>
                <a:ea typeface="Aptos"/>
                <a:cs typeface="Aptos"/>
              </a:defRPr>
            </a:lvl4pPr>
            <a:lvl5pPr algn="l">
              <a:defRPr sz="1650" b="0">
                <a:solidFill>
                  <a:srgbClr val="4D6076"/>
                </a:solidFill>
                <a:latin typeface="Aptos"/>
                <a:ea typeface="Aptos"/>
                <a:cs typeface="Aptos"/>
              </a:defRPr>
            </a:lvl5pPr>
            <a:lvl6pPr algn="l">
              <a:defRPr sz="1650" b="0">
                <a:solidFill>
                  <a:srgbClr val="4D6076"/>
                </a:solidFill>
                <a:latin typeface="Aptos"/>
                <a:ea typeface="Aptos"/>
                <a:cs typeface="Aptos"/>
              </a:defRPr>
            </a:lvl6pPr>
            <a:lvl7pPr algn="l">
              <a:defRPr sz="1650" b="0">
                <a:solidFill>
                  <a:srgbClr val="4D6076"/>
                </a:solidFill>
                <a:latin typeface="Aptos"/>
                <a:ea typeface="Aptos"/>
                <a:cs typeface="Aptos"/>
              </a:defRPr>
            </a:lvl7pPr>
            <a:lvl8pPr algn="l">
              <a:defRPr sz="1650" b="0">
                <a:solidFill>
                  <a:srgbClr val="4D6076"/>
                </a:solidFill>
                <a:latin typeface="Aptos"/>
                <a:ea typeface="Aptos"/>
                <a:cs typeface="Aptos"/>
              </a:defRPr>
            </a:lvl8pPr>
            <a:lvl9pPr algn="l">
              <a:defRPr sz="1650" b="0">
                <a:solidFill>
                  <a:srgbClr val="4D6076"/>
                </a:solidFill>
                <a:latin typeface="Aptos"/>
                <a:ea typeface="Aptos"/>
                <a:cs typeface="Aptos"/>
              </a:defRPr>
            </a:lvl9pPr>
          </a:lstStyle>
          <a:p xmlns:a="http://schemas.openxmlformats.org/drawingml/2006/main">
            <a:pPr algn="l">
              <a:defRPr sz="1650" b="0">
                <a:solidFill>
                  <a:srgbClr val="4D6076"/>
                </a:solidFill>
                <a:latin typeface="Aptos"/>
                <a:ea typeface="Aptos"/>
                <a:cs typeface="Aptos"/>
              </a:defRPr>
            </a:pPr>
            <a:r>
              <a:rPr sz="1650" b="0">
                <a:solidFill>
                  <a:srgbClr val="4D6076"/>
                </a:solidFill>
                <a:latin typeface="Aptos"/>
                <a:ea typeface="Aptos"/>
                <a:cs typeface="Aptos"/>
              </a:rPr>
              <a:t>Which groups participated?</a:t>
            </a:r>
          </a:p>
          <a:p xmlns:a="http://schemas.openxmlformats.org/drawingml/2006/main">
            <a:pPr algn="l">
              <a:defRPr sz="1650" b="0">
                <a:solidFill>
                  <a:srgbClr val="4D6076"/>
                </a:solidFill>
                <a:latin typeface="Aptos"/>
                <a:ea typeface="Aptos"/>
                <a:cs typeface="Aptos"/>
              </a:defRPr>
            </a:pPr>
            <a:r>
              <a:rPr sz="1650" b="0">
                <a:solidFill>
                  <a:srgbClr val="4D6076"/>
                </a:solidFill>
                <a:latin typeface="Aptos"/>
                <a:ea typeface="Aptos"/>
                <a:cs typeface="Aptos"/>
              </a:rPr>
              <a:t>Which techniques need a clearer explanation?</a:t>
            </a:r>
          </a:p>
          <a:p xmlns:a="http://schemas.openxmlformats.org/drawingml/2006/main">
            <a:pPr algn="l">
              <a:defRPr sz="1650" b="0">
                <a:solidFill>
                  <a:srgbClr val="4D6076"/>
                </a:solidFill>
                <a:latin typeface="Aptos"/>
                <a:ea typeface="Aptos"/>
                <a:cs typeface="Aptos"/>
              </a:defRPr>
            </a:pPr>
            <a:r>
              <a:rPr sz="1650" b="0">
                <a:solidFill>
                  <a:srgbClr val="4D6076"/>
                </a:solidFill>
                <a:latin typeface="Aptos"/>
                <a:ea typeface="Aptos"/>
                <a:cs typeface="Aptos"/>
              </a:rPr>
              <a:t>What will we change before a wider campaign or reassessment?</a:t>
            </a:r>
          </a:p>
        </p:txBody>
      </p:sp>
      <p:sp>
        <p:nvSpPr>
          <p:cNvPr id="25" name="A supportive assessment and practical learning plan. Participation, accessibilit">
            <a:extLst xmlns:a="http://schemas.openxmlformats.org/drawingml/2006/main">
              <a:ext uri="{FF2B5EF4-FFF2-40B4-BE49-F238E27FC236}">
                <a16:creationId xmlns:a16="http://schemas.microsoft.com/office/drawing/2014/main" id="{987BF144-F1D6-4757-BEFA-08F2E97FB660}"/>
              </a:ext>
            </a:extLst>
          </p:cNvPr>
          <p:cNvSpPr>
            <a:spLocks xmlns:a="http://schemas.openxmlformats.org/drawingml/2006/main" noGrp="1"/>
          </p:cNvSpPr>
          <p:nvPr/>
        </p:nvSpPr>
        <p:spPr>
          <a:xfrm xmlns:a="http://schemas.openxmlformats.org/drawingml/2006/main">
            <a:off x="533400" y="6038850"/>
            <a:ext cx="11125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0">
                <a:solidFill>
                  <a:srgbClr val="4D6076"/>
                </a:solidFill>
                <a:latin typeface="Aptos"/>
                <a:ea typeface="Aptos"/>
                <a:cs typeface="Aptos"/>
              </a:defRPr>
            </a:defPPr>
            <a:lvl1pPr algn="l">
              <a:defRPr sz="1125" b="0">
                <a:solidFill>
                  <a:srgbClr val="4D6076"/>
                </a:solidFill>
                <a:latin typeface="Aptos"/>
                <a:ea typeface="Aptos"/>
                <a:cs typeface="Aptos"/>
              </a:defRPr>
            </a:lvl1pPr>
            <a:lvl2pPr algn="l">
              <a:defRPr sz="1125" b="0">
                <a:solidFill>
                  <a:srgbClr val="4D6076"/>
                </a:solidFill>
                <a:latin typeface="Aptos"/>
                <a:ea typeface="Aptos"/>
                <a:cs typeface="Aptos"/>
              </a:defRPr>
            </a:lvl2pPr>
            <a:lvl3pPr algn="l">
              <a:defRPr sz="1125" b="0">
                <a:solidFill>
                  <a:srgbClr val="4D6076"/>
                </a:solidFill>
                <a:latin typeface="Aptos"/>
                <a:ea typeface="Aptos"/>
                <a:cs typeface="Aptos"/>
              </a:defRPr>
            </a:lvl3pPr>
            <a:lvl4pPr algn="l">
              <a:defRPr sz="1125" b="0">
                <a:solidFill>
                  <a:srgbClr val="4D6076"/>
                </a:solidFill>
                <a:latin typeface="Aptos"/>
                <a:ea typeface="Aptos"/>
                <a:cs typeface="Aptos"/>
              </a:defRPr>
            </a:lvl4pPr>
            <a:lvl5pPr algn="l">
              <a:defRPr sz="1125" b="0">
                <a:solidFill>
                  <a:srgbClr val="4D6076"/>
                </a:solidFill>
                <a:latin typeface="Aptos"/>
                <a:ea typeface="Aptos"/>
                <a:cs typeface="Aptos"/>
              </a:defRPr>
            </a:lvl5pPr>
            <a:lvl6pPr algn="l">
              <a:defRPr sz="1125" b="0">
                <a:solidFill>
                  <a:srgbClr val="4D6076"/>
                </a:solidFill>
                <a:latin typeface="Aptos"/>
                <a:ea typeface="Aptos"/>
                <a:cs typeface="Aptos"/>
              </a:defRPr>
            </a:lvl6pPr>
            <a:lvl7pPr algn="l">
              <a:defRPr sz="1125" b="0">
                <a:solidFill>
                  <a:srgbClr val="4D6076"/>
                </a:solidFill>
                <a:latin typeface="Aptos"/>
                <a:ea typeface="Aptos"/>
                <a:cs typeface="Aptos"/>
              </a:defRPr>
            </a:lvl7pPr>
            <a:lvl8pPr algn="l">
              <a:defRPr sz="1125" b="0">
                <a:solidFill>
                  <a:srgbClr val="4D6076"/>
                </a:solidFill>
                <a:latin typeface="Aptos"/>
                <a:ea typeface="Aptos"/>
                <a:cs typeface="Aptos"/>
              </a:defRPr>
            </a:lvl8pPr>
            <a:lvl9pPr algn="l">
              <a:defRPr sz="1125" b="0">
                <a:solidFill>
                  <a:srgbClr val="4D6076"/>
                </a:solidFill>
                <a:latin typeface="Aptos"/>
                <a:ea typeface="Aptos"/>
                <a:cs typeface="Aptos"/>
              </a:defRPr>
            </a:lvl9pPr>
          </a:lstStyle>
          <a:p xmlns:a="http://schemas.openxmlformats.org/drawingml/2006/main">
            <a:pPr algn="l">
              <a:defRPr sz="1125" b="0">
                <a:solidFill>
                  <a:srgbClr val="4D6076"/>
                </a:solidFill>
                <a:latin typeface="Aptos"/>
                <a:ea typeface="Aptos"/>
                <a:cs typeface="Aptos"/>
              </a:defRPr>
            </a:pPr>
            <a:r>
              <a:rPr sz="1125" b="0">
                <a:solidFill>
                  <a:srgbClr val="4D6076"/>
                </a:solidFill>
                <a:latin typeface="Aptos"/>
                <a:ea typeface="Aptos"/>
                <a:cs typeface="Aptos"/>
              </a:rPr>
              <a:t>A supportive assessment and practical learning plan. Participation, accessibility and privacy choices need clear owners.</a:t>
            </a:r>
          </a:p>
        </p:txBody>
      </p:sp>
    </p:spTree>
    <p:extLst>
      <p:ext uri="{BB962C8B-B14F-4D97-AF65-F5344CB8AC3E}">
        <p14:creationId xmlns:p14="http://schemas.microsoft.com/office/powerpoint/2010/main" val="129580881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SafeToOpen</dc:creator>
  <lastModifiedBy>Walnut Exporter</lastModifiedBy>
  <dc:title>SafeToOpen Scam Check – Business Briefing</dc:title>
  <dcterms:created xsi:type="dcterms:W3CDTF">2026-10-23T19:58:19.9290000Z</dcterms:created>
  <dcterms:modified xsi:type="dcterms:W3CDTF">2026-10-23T19:58:19.9290000Z</dcterms:modified>
</coreProperties>
</file>