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1.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2.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61903462a5344045" /><Relationship Type="http://schemas.openxmlformats.org/officeDocument/2006/relationships/extended-properties" Target="/docProps/app.xml" Id="R4b9be573cc9a4eb9" /><Relationship Type="http://schemas.openxmlformats.org/officeDocument/2006/relationships/officeDocument" Target="/ppt/presentation.xml" Id="R4d7256097a5a4f69" /></Relationships>
</file>

<file path=ppt/presentation.xml><?xml version="1.0" encoding="utf-8"?>
<p:presentation xmlns:p="http://schemas.openxmlformats.org/presentationml/2006/main">
  <p:sldMasterIdLst>
    <p:sldMasterId xmlns:r="http://schemas.openxmlformats.org/officeDocument/2006/relationships" id="2147483648" r:id="R494358b2ecc54297"/>
  </p:sldMasterIdLst>
  <p:notesMasterIdLst>
    <p:notesMasterId xmlns:r="http://schemas.openxmlformats.org/officeDocument/2006/relationships" r:id="Rad453fbcf88949ae"/>
  </p:notesMasterIdLst>
  <p:sldIdLst>
    <p:sldId xmlns:r="http://schemas.openxmlformats.org/officeDocument/2006/relationships" id="256" r:id="Rac6cc53e944846eb"/>
    <p:sldId xmlns:r="http://schemas.openxmlformats.org/officeDocument/2006/relationships" id="257" r:id="R02d420825df5463e"/>
    <p:sldId xmlns:r="http://schemas.openxmlformats.org/officeDocument/2006/relationships" id="258" r:id="Ra657d97f5e7a4ae7"/>
    <p:sldId xmlns:r="http://schemas.openxmlformats.org/officeDocument/2006/relationships" id="259" r:id="Ra937bf74f06b4c99"/>
    <p:sldId xmlns:r="http://schemas.openxmlformats.org/officeDocument/2006/relationships" id="260" r:id="R9f46dc280f674739"/>
    <p:sldId xmlns:r="http://schemas.openxmlformats.org/officeDocument/2006/relationships" id="261" r:id="R86314d2d28f04f8d"/>
    <p:sldId xmlns:r="http://schemas.openxmlformats.org/officeDocument/2006/relationships" id="262" r:id="R15b78a4a0c024ef6"/>
    <p:sldId xmlns:r="http://schemas.openxmlformats.org/officeDocument/2006/relationships" id="263" r:id="R9b080e5c514e430d"/>
    <p:sldId xmlns:r="http://schemas.openxmlformats.org/officeDocument/2006/relationships" id="264" r:id="Ra11d803551454c28"/>
    <p:sldId xmlns:r="http://schemas.openxmlformats.org/officeDocument/2006/relationships" id="265" r:id="Ra05549d7aa5e45e7"/>
    <p:sldId xmlns:r="http://schemas.openxmlformats.org/officeDocument/2006/relationships" id="266" r:id="Rcf28ac88daa64288"/>
    <p:sldId xmlns:r="http://schemas.openxmlformats.org/officeDocument/2006/relationships" id="267" r:id="Rb1c8247a34e24475"/>
    <p:sldId xmlns:r="http://schemas.openxmlformats.org/officeDocument/2006/relationships" id="268" r:id="R09e7bbef94b547c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9d707279b824792" /><Relationship Type="http://schemas.openxmlformats.org/officeDocument/2006/relationships/slideMaster" Target="/ppt/slideMasters/slideMaster1.xml" Id="R494358b2ecc54297" /><Relationship Type="http://schemas.openxmlformats.org/officeDocument/2006/relationships/notesMaster" Target="/ppt/notesMasters/notesMaster1.xml" Id="Rad453fbcf88949ae" /><Relationship Type="http://schemas.openxmlformats.org/officeDocument/2006/relationships/presProps" Target="/ppt/presProps.xml" Id="Ra41fcd518732468a" /><Relationship Type="http://schemas.openxmlformats.org/officeDocument/2006/relationships/tableStyles" Target="/ppt/tableStyles.xml" Id="R2d8735bcfcaf4609" /><Relationship Type="http://schemas.openxmlformats.org/officeDocument/2006/relationships/slide" Target="/ppt/slides/slide1.xml" Id="Rac6cc53e944846eb" /><Relationship Type="http://schemas.openxmlformats.org/officeDocument/2006/relationships/slide" Target="/ppt/slides/slide2.xml" Id="R02d420825df5463e" /><Relationship Type="http://schemas.openxmlformats.org/officeDocument/2006/relationships/slide" Target="/ppt/slides/slide3.xml" Id="Ra657d97f5e7a4ae7" /><Relationship Type="http://schemas.openxmlformats.org/officeDocument/2006/relationships/slide" Target="/ppt/slides/slide4.xml" Id="Ra937bf74f06b4c99" /><Relationship Type="http://schemas.openxmlformats.org/officeDocument/2006/relationships/slide" Target="/ppt/slides/slide5.xml" Id="R9f46dc280f674739" /><Relationship Type="http://schemas.openxmlformats.org/officeDocument/2006/relationships/slide" Target="/ppt/slides/slide6.xml" Id="R86314d2d28f04f8d" /><Relationship Type="http://schemas.openxmlformats.org/officeDocument/2006/relationships/slide" Target="/ppt/slides/slide7.xml" Id="R15b78a4a0c024ef6" /><Relationship Type="http://schemas.openxmlformats.org/officeDocument/2006/relationships/slide" Target="/ppt/slides/slide8.xml" Id="R9b080e5c514e430d" /><Relationship Type="http://schemas.openxmlformats.org/officeDocument/2006/relationships/slide" Target="/ppt/slides/slide9.xml" Id="Ra11d803551454c28" /><Relationship Type="http://schemas.openxmlformats.org/officeDocument/2006/relationships/slide" Target="/ppt/slides/slide10.xml" Id="Ra05549d7aa5e45e7" /><Relationship Type="http://schemas.openxmlformats.org/officeDocument/2006/relationships/slide" Target="/ppt/slides/slide11.xml" Id="Rcf28ac88daa64288" /><Relationship Type="http://schemas.openxmlformats.org/officeDocument/2006/relationships/slide" Target="/ppt/slides/slide12.xml" Id="Rb1c8247a34e24475" /><Relationship Type="http://schemas.openxmlformats.org/officeDocument/2006/relationships/slide" Target="/ppt/slides/slide13.xml" Id="R09e7bbef94b547c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41121d3517d474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155675c3e534aa7" /><Relationship Type="http://schemas.openxmlformats.org/officeDocument/2006/relationships/notesMaster" Target="/ppt/notesMasters/notesMaster1.xml" Id="R5e1e79d3046e436f" /></Relationships>
</file>

<file path=ppt/notesSlides/_rels/notesSlide2.xml.rels>&#65279;<?xml version="1.0" encoding="utf-8"?><Relationships xmlns="http://schemas.openxmlformats.org/package/2006/relationships"><Relationship Type="http://schemas.openxmlformats.org/officeDocument/2006/relationships/slide" Target="/ppt/slides/slide2.xml" Id="R6f15c9e86ae34841" /><Relationship Type="http://schemas.openxmlformats.org/officeDocument/2006/relationships/notesMaster" Target="/ppt/notesMasters/notesMaster1.xml" Id="R8757add8f77c42eb" /></Relationships>
</file>

<file path=ppt/notesSlides/_rels/notesSlide3.xml.rels>&#65279;<?xml version="1.0" encoding="utf-8"?><Relationships xmlns="http://schemas.openxmlformats.org/package/2006/relationships"><Relationship Type="http://schemas.openxmlformats.org/officeDocument/2006/relationships/slide" Target="/ppt/slides/slide3.xml" Id="R06d466d5591147fc" /><Relationship Type="http://schemas.openxmlformats.org/officeDocument/2006/relationships/notesMaster" Target="/ppt/notesMasters/notesMaster1.xml" Id="R03a2fe3199854577" /></Relationships>
</file>

<file path=ppt/notesSlides/_rels/notesSlide4.xml.rels>&#65279;<?xml version="1.0" encoding="utf-8"?><Relationships xmlns="http://schemas.openxmlformats.org/package/2006/relationships"><Relationship Type="http://schemas.openxmlformats.org/officeDocument/2006/relationships/slide" Target="/ppt/slides/slide4.xml" Id="Rc4a2e86ccce14eb8" /><Relationship Type="http://schemas.openxmlformats.org/officeDocument/2006/relationships/notesMaster" Target="/ppt/notesMasters/notesMaster1.xml" Id="R902e13fb80744836" /></Relationships>
</file>

<file path=ppt/notesSlides/_rels/notesSlide5.xml.rels>&#65279;<?xml version="1.0" encoding="utf-8"?><Relationships xmlns="http://schemas.openxmlformats.org/package/2006/relationships"><Relationship Type="http://schemas.openxmlformats.org/officeDocument/2006/relationships/slide" Target="/ppt/slides/slide5.xml" Id="R5c651ecb4f6245d0" /><Relationship Type="http://schemas.openxmlformats.org/officeDocument/2006/relationships/notesMaster" Target="/ppt/notesMasters/notesMaster1.xml" Id="R3a5e942476db4b12"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81f199558d4d4a" /><Relationship Type="http://schemas.openxmlformats.org/officeDocument/2006/relationships/notesMaster" Target="/ppt/notesMasters/notesMaster1.xml" Id="R8c8c74ae81474f74" /></Relationships>
</file>

<file path=ppt/notesSlides/_rels/notesSlide7.xml.rels>&#65279;<?xml version="1.0" encoding="utf-8"?><Relationships xmlns="http://schemas.openxmlformats.org/package/2006/relationships"><Relationship Type="http://schemas.openxmlformats.org/officeDocument/2006/relationships/slide" Target="/ppt/slides/slide7.xml" Id="Rb204bbe46aef4d02" /><Relationship Type="http://schemas.openxmlformats.org/officeDocument/2006/relationships/notesMaster" Target="/ppt/notesMasters/notesMaster1.xml" Id="R80d22c55fd4449fd" /></Relationships>
</file>

<file path=ppt/notesSlides/_rels/notesSlide8.xml.rels>&#65279;<?xml version="1.0" encoding="utf-8"?><Relationships xmlns="http://schemas.openxmlformats.org/package/2006/relationships"><Relationship Type="http://schemas.openxmlformats.org/officeDocument/2006/relationships/slide" Target="/ppt/slides/slide8.xml" Id="R449aa7e5ec404800" /><Relationship Type="http://schemas.openxmlformats.org/officeDocument/2006/relationships/notesMaster" Target="/ppt/notesMasters/notesMaster1.xml" Id="R190e65de3c4743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6a62a3bb27784405" /><Relationship Type="http://schemas.openxmlformats.org/officeDocument/2006/relationships/notesMaster" Target="/ppt/notesMasters/notesMaster1.xml" Id="R8ed8cf9526974d9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09d631f4aad4935" /><Relationship Type="http://schemas.openxmlformats.org/officeDocument/2006/relationships/notesMaster" Target="/ppt/notesMasters/notesMaster1.xml" Id="Re6eb155602af46a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376ca09bbcd43d4" /><Relationship Type="http://schemas.openxmlformats.org/officeDocument/2006/relationships/notesMaster" Target="/ppt/notesMasters/notesMaster1.xml" Id="R74d31383cb3d4c4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7a3b925b4a34cec" /><Relationship Type="http://schemas.openxmlformats.org/officeDocument/2006/relationships/notesMaster" Target="/ppt/notesMasters/notesMaster1.xml" Id="R6af02a0ba03b4bc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077b64205474182" /><Relationship Type="http://schemas.openxmlformats.org/officeDocument/2006/relationships/notesMaster" Target="/ppt/notesMasters/notesMaster1.xml" Id="R400465431ee04bc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internal case for adding SafeToOpen verification inside the email clients we use. We will look at business email compromise, the product workflow, the checks and plans, deployment, data handling and a focused pilot. The product images are SafeToOpen demonstrations rather than our results.</a:t>
            </a:r>
          </a:p>
          <a:p xmlns:a="http://schemas.openxmlformats.org/drawingml/2006/main">
            <a:r>
              <a:t/>
            </a:r>
          </a:p>
          <a:p xmlns:a="http://schemas.openxmlformats.org/drawingml/2006/main">
            <a:r>
              <a:t>Presenter guidance</a:t>
            </a:r>
          </a:p>
          <a:p xmlns:a="http://schemas.openxmlformats.org/drawingml/2006/main">
            <a:r>
              <a:t>Replace the organisation name. Allow about 20 minutes including the walkthrough. Identify our current email filter and payment-verification process before presenting.</a:t>
            </a:r>
          </a:p>
          <a:p xmlns:a="http://schemas.openxmlformats.org/drawingml/2006/main">
            <a:r>
              <a:t/>
            </a:r>
          </a:p>
          <a:p xmlns:a="http://schemas.openxmlformats.org/drawingml/2006/main">
            <a:r>
              <a:t>Sources</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IC3 lists business email compromise losses of $3,046,598,558 in 2025 and $2,770,151,146 in 2024. These are complaint losses reported to IC3, not total global losses or losses SafeToOpen could necessarily prevent. The example illustrates why a colleague needs to assess a business request as well as its technical payload.</a:t>
            </a:r>
          </a:p>
          <a:p xmlns:a="http://schemas.openxmlformats.org/drawingml/2006/main">
            <a:r>
              <a:t/>
            </a:r>
          </a:p>
          <a:p xmlns:a="http://schemas.openxmlformats.org/drawingml/2006/main">
            <a:r>
              <a:t>Presenter guidance</a:t>
            </a:r>
          </a:p>
          <a:p xmlns:a="http://schemas.openxmlformats.org/drawingml/2006/main">
            <a:r>
              <a:t>Ask how we verify bank-detail changes today. Keep independent callbacks and approval controls in place. Do not present a trust score as payment authorisation.</a:t>
            </a:r>
          </a:p>
          <a:p xmlns:a="http://schemas.openxmlformats.org/drawingml/2006/main">
            <a:r>
              <a:t/>
            </a:r>
          </a:p>
          <a:p xmlns:a="http://schemas.openxmlformats.org/drawingml/2006/main">
            <a:r>
              <a:t>Sources</a:t>
            </a:r>
          </a:p>
          <a:p xmlns:a="http://schemas.openxmlformats.org/drawingml/2006/main">
            <a:r>
              <a:t>https://www.ic3.gov/AnnualReport/Reports/2025_IC3Report.pdf</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examples come from the product scenarios and are not incidents attributed to our organisation. A sender can be impersonated, lookalike or genuinely compromised. SafeToOpen can combine technical signals with request and message context. No single signal proves that a request is fraudulent.</a:t>
            </a:r>
          </a:p>
          <a:p xmlns:a="http://schemas.openxmlformats.org/drawingml/2006/main">
            <a:r>
              <a:t/>
            </a:r>
          </a:p>
          <a:p xmlns:a="http://schemas.openxmlformats.org/drawingml/2006/main">
            <a:r>
              <a:t>Presenter guidance</a:t>
            </a:r>
          </a:p>
          <a:p xmlns:a="http://schemas.openxmlformats.org/drawingml/2006/main">
            <a:r>
              <a:t>Invite a sanitised example relevant to our teams. Explain why a compromised real account can require a different kind of review from a misspelled sender domain.</a:t>
            </a:r>
          </a:p>
          <a:p xmlns:a="http://schemas.openxmlformats.org/drawingml/2006/main">
            <a:r>
              <a:t/>
            </a:r>
          </a:p>
          <a:p xmlns:a="http://schemas.openxmlformats.org/drawingml/2006/main">
            <a:r>
              <a:t>Sources</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product offers a short verification step inside the email client. The typical verdict takes under three seconds, with analysis pre-loading when the message opens. The person should inspect the reasons and act through our approved process. A score supports judgement rather than replacing identity verification or financial approvals.</a:t>
            </a:r>
          </a:p>
          <a:p xmlns:a="http://schemas.openxmlformats.org/drawingml/2006/main">
            <a:r>
              <a:t/>
            </a:r>
          </a:p>
          <a:p xmlns:a="http://schemas.openxmlformats.org/drawingml/2006/main">
            <a:r>
              <a:t>Presenter guidance</a:t>
            </a:r>
          </a:p>
          <a:p xmlns:a="http://schemas.openxmlformats.org/drawingml/2006/main">
            <a:r>
              <a:t>Use an approved sample and test mailbox. Show the add-in entry point and where the recommendation appears. If live access is unavailable, use the product captures.</a:t>
            </a:r>
          </a:p>
          <a:p xmlns:a="http://schemas.openxmlformats.org/drawingml/2006/main">
            <a:r>
              <a:t/>
            </a:r>
          </a:p>
          <a:p xmlns:a="http://schemas.openxmlformats.org/drawingml/2006/main">
            <a:r>
              <a:t>Sources</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published breakdown totals 71: 14 link checks, 12 authentication and header checks, 10 domain checks, 10 content checks, 8 attachment checks, 7 sender-history checks and 10 Executive Deeper Analysis checks. Plus excludes those ten Executive checks. These are category counts, not a detection accuracy measure.</a:t>
            </a:r>
          </a:p>
          <a:p xmlns:a="http://schemas.openxmlformats.org/drawingml/2006/main">
            <a:r>
              <a:t/>
            </a:r>
          </a:p>
          <a:p xmlns:a="http://schemas.openxmlformats.org/drawingml/2006/main">
            <a:r>
              <a:t>Presenter guidance</a:t>
            </a:r>
          </a:p>
          <a:p xmlns:a="http://schemas.openxmlformats.org/drawingml/2006/main">
            <a:r>
              <a:t>Relate the chart to the actual verification panel. The user sees reasons and recommended actions rather than a list of all individual checks. Confirm plan details before activation.</a:t>
            </a:r>
          </a:p>
          <a:p xmlns:a="http://schemas.openxmlformats.org/drawingml/2006/main">
            <a:r>
              <a:t/>
            </a:r>
          </a:p>
          <a:p xmlns:a="http://schemas.openxmlformats.org/drawingml/2006/main">
            <a:r>
              <a:t>Sources</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Outlook capture shows a suspicious invoice conversation and the Executive Shield area. Deeper Analysis can examine message-body and sender-pattern context, supporting detection of targeted requests such as impersonation or business email compromise. The example is not a measured result from our organisation.</a:t>
            </a:r>
          </a:p>
          <a:p xmlns:a="http://schemas.openxmlformats.org/drawingml/2006/main">
            <a:r>
              <a:t/>
            </a:r>
          </a:p>
          <a:p xmlns:a="http://schemas.openxmlformats.org/drawingml/2006/main">
            <a:r>
              <a:t>Presenter guidance</a:t>
            </a:r>
          </a:p>
          <a:p xmlns:a="http://schemas.openxmlformats.org/drawingml/2006/main">
            <a:r>
              <a:t>Walk through the three callouts. The exact mailbox actions should align with our own reporting process. Do not open the suspicious sender domain or attachment from a live example.</a:t>
            </a:r>
          </a:p>
          <a:p xmlns:a="http://schemas.openxmlformats.org/drawingml/2006/main">
            <a:r>
              <a:t/>
            </a:r>
          </a:p>
          <a:p xmlns:a="http://schemas.openxmlformats.org/drawingml/2006/main">
            <a:r>
              <a:t>Sources</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helpful result changes the next business decision. The person should read the reasons, verify a high-impact request through a trusted route and follow our reporting procedure. An apparently favourable verdict does not authorise a payment or guarantee that a message is legitimate.</a:t>
            </a:r>
          </a:p>
          <a:p xmlns:a="http://schemas.openxmlformats.org/drawingml/2006/main">
            <a:r>
              <a:t/>
            </a:r>
          </a:p>
          <a:p xmlns:a="http://schemas.openxmlformats.org/drawingml/2006/main">
            <a:r>
              <a:t>Presenter guidance</a:t>
            </a:r>
          </a:p>
          <a:p xmlns:a="http://schemas.openxmlformats.org/drawingml/2006/main">
            <a:r>
              <a:t>This is a suggested process for our organisation, not a claim about a product-enforced workflow. Replace the generic reporting route with our actual instructions in the presenter’s talk track.</a:t>
            </a:r>
          </a:p>
          <a:p xmlns:a="http://schemas.openxmlformats.org/drawingml/2006/main">
            <a:r>
              <a:t/>
            </a:r>
          </a:p>
          <a:p xmlns:a="http://schemas.openxmlformats.org/drawingml/2006/main">
            <a:r>
              <a:t>Sources</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published breakdown assigns 61 checks to Plus and adds ten Deeper Analysis checks for Executive, making up to 71. Executive’s full message-body analysis is relevant to targeted requests, but our choice should reflect actual roles and workflow needs. Current licensing, support and business-plan entitlements need confirmation.</a:t>
            </a:r>
          </a:p>
          <a:p xmlns:a="http://schemas.openxmlformats.org/drawingml/2006/main">
            <a:r>
              <a:t/>
            </a:r>
          </a:p>
          <a:p xmlns:a="http://schemas.openxmlformats.org/drawingml/2006/main">
            <a:r>
              <a:t>Presenter guidance</a:t>
            </a:r>
          </a:p>
          <a:p xmlns:a="http://schemas.openxmlformats.org/drawingml/2006/main">
            <a:r>
              <a:t>Select comparable sample messages for the two plan types. Avoid promising a precise detection uplift merely because the check count is higher.</a:t>
            </a:r>
          </a:p>
          <a:p xmlns:a="http://schemas.openxmlformats.org/drawingml/2006/main">
            <a:r>
              <a:t/>
            </a:r>
          </a:p>
          <a:p xmlns:a="http://schemas.openxmlformats.org/drawingml/2006/main">
            <a:r>
              <a:t>Sources</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Outlook is supported on desktop, web and mobile. Gmail is supported on web and mobile. Administrators deploy through the Microsoft 365 Admin Centre or Google Workspace Marketplace without rerouting mail. Deployment itself is quick, but our own permission review and rollout process still apply.</a:t>
            </a:r>
          </a:p>
          <a:p xmlns:a="http://schemas.openxmlformats.org/drawingml/2006/main">
            <a:r>
              <a:t/>
            </a:r>
          </a:p>
          <a:p xmlns:a="http://schemas.openxmlformats.org/drawingml/2006/main">
            <a:r>
              <a:t>Presenter guidance</a:t>
            </a:r>
          </a:p>
          <a:p xmlns:a="http://schemas.openxmlformats.org/drawingml/2006/main">
            <a:r>
              <a:t>Identify our platform, mailbox group, client versions, administrator and permissions. Test one representative desktop and mobile workflow before broad rollout.</a:t>
            </a:r>
          </a:p>
          <a:p xmlns:a="http://schemas.openxmlformats.org/drawingml/2006/main">
            <a:r>
              <a:t/>
            </a:r>
          </a:p>
          <a:p xmlns:a="http://schemas.openxmlformats.org/drawingml/2006/main">
            <a:r>
              <a:t>Sources</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Modern mail security already provides multiple detection methods. SafeToOpen should be evaluated for the additional explanations and verification behaviour it brings to a message that reaches a person’s inbox. Keep the existing filter, endpoint protection and business approvals. Product integration and behavioural fit should be demonstrated rather than assumed.</a:t>
            </a:r>
          </a:p>
          <a:p xmlns:a="http://schemas.openxmlformats.org/drawingml/2006/main">
            <a:r>
              <a:t/>
            </a:r>
          </a:p>
          <a:p xmlns:a="http://schemas.openxmlformats.org/drawingml/2006/main">
            <a:r>
              <a:t>Presenter guidance</a:t>
            </a:r>
          </a:p>
          <a:p xmlns:a="http://schemas.openxmlformats.org/drawingml/2006/main">
            <a:r>
              <a:t>Name our existing tools. Ask the team what extra evidence would help with a believable invoice, supplier change or account request.</a:t>
            </a:r>
          </a:p>
          <a:p xmlns:a="http://schemas.openxmlformats.org/drawingml/2006/main">
            <a:r>
              <a:t/>
            </a:r>
          </a:p>
          <a:p xmlns:a="http://schemas.openxmlformats.org/drawingml/2006/main">
            <a:r>
              <a:t>Sources</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a person verifies a message, its content is analysed in transit and never stored, and scan metadata is anonymised. A message someone chooses to report is kept for 90 days for analysis and an audit trail, then deleted; confirmed-malicious indicators are kept as threat intelligence. Customer data is not used for AI training, and all customer data is hosted in New Zealand. SafeToOpen is ISO/IEC 27001:2022 certified and verified under Google’s CASA security assessment.</a:t>
            </a:r>
          </a:p>
          <a:p xmlns:a="http://schemas.openxmlformats.org/drawingml/2006/main">
            <a:r>
              <a:t/>
            </a:r>
          </a:p>
          <a:p xmlns:a="http://schemas.openxmlformats.org/drawingml/2006/main">
            <a:r>
              <a:t>Presenter guidance</a:t>
            </a:r>
          </a:p>
          <a:p xmlns:a="http://schemas.openxmlformats.org/drawingml/2006/main">
            <a:r>
              <a:t>Explain the difference between verifying a message, which is not stored, and reporting one, which is kept for 90 days. Agree who can report messages and how reports reach our security team.</a:t>
            </a:r>
          </a:p>
          <a:p xmlns:a="http://schemas.openxmlformats.org/drawingml/2006/main">
            <a:r>
              <a:t/>
            </a:r>
          </a:p>
          <a:p xmlns:a="http://schemas.openxmlformats.org/drawingml/2006/main">
            <a:r>
              <a:t>Sources</a:t>
            </a:r>
          </a:p>
          <a:p xmlns:a="http://schemas.openxmlformats.org/drawingml/2006/main">
            <a:r>
              <a:t>https://safetoopen.com/en/trust/data-handling/</a:t>
            </a:r>
          </a:p>
          <a:p xmlns:a="http://schemas.openxmlformats.org/drawingml/2006/main">
            <a:r>
              <a:t>https://safetoopen.com/en/trust/ai-transparency/</a:t>
            </a:r>
          </a:p>
          <a:p xmlns:a="http://schemas.openxmlformats.org/drawingml/2006/main">
            <a:r>
              <a:t>https://safetoopen.com/en/trust/</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proposal is a small evaluation with people who regularly receive high-impact requests. Two weeks is a suggested internal review period, not a statement about the trial entitlement. Judge clarity, adoption, false alarms, support effort and the usefulness of any Executive context. Wider rollout would follow a separate decision.</a:t>
            </a:r>
          </a:p>
          <a:p xmlns:a="http://schemas.openxmlformats.org/drawingml/2006/main">
            <a:r>
              <a:t/>
            </a:r>
          </a:p>
          <a:p xmlns:a="http://schemas.openxmlformats.org/drawingml/2006/main">
            <a:r>
              <a:t>Presenter guidance</a:t>
            </a:r>
          </a:p>
          <a:p xmlns:a="http://schemas.openxmlformats.org/drawingml/2006/main">
            <a:r>
              <a:t>Record the sponsor, IT owner, privacy reviewer, selected mailboxes, start date, review date and success criteria. Product details: https://safetoopen.com/en/products/email-security/ . Contact: contact@safetoopen.com.</a:t>
            </a:r>
          </a:p>
          <a:p xmlns:a="http://schemas.openxmlformats.org/drawingml/2006/main">
            <a:r>
              <a:t/>
            </a:r>
          </a:p>
          <a:p xmlns:a="http://schemas.openxmlformats.org/drawingml/2006/main">
            <a:r>
              <a:t>Sources</a:t>
            </a:r>
          </a:p>
          <a:p xmlns:a="http://schemas.openxmlformats.org/drawingml/2006/main">
            <a:r>
              <a:t>https://safetoopen.com/en/products/email-security/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this slide as a presenter reference or use it for questions. The important distinction is between a technical verdict and our business process. This briefing is a product evaluation, not an assurance that a message can never be malicious.</a:t>
            </a:r>
          </a:p>
          <a:p xmlns:a="http://schemas.openxmlformats.org/drawingml/2006/main">
            <a:r>
              <a:t/>
            </a:r>
          </a:p>
          <a:p xmlns:a="http://schemas.openxmlformats.org/drawingml/2006/main">
            <a:r>
              <a:t>Presenter guidance</a:t>
            </a:r>
          </a:p>
          <a:p xmlns:a="http://schemas.openxmlformats.org/drawingml/2006/main">
            <a:r>
              <a:t>If a detailed question concerns our tenant or privacy agreement, record it and ask SafeToOpen for a workflow-specific answer.</a:t>
            </a:r>
          </a:p>
          <a:p xmlns:a="http://schemas.openxmlformats.org/drawingml/2006/main">
            <a:r>
              <a:t/>
            </a:r>
          </a:p>
          <a:p xmlns:a="http://schemas.openxmlformats.org/drawingml/2006/main">
            <a:r>
              <a:t>Sources</a:t>
            </a:r>
          </a:p>
          <a:p xmlns:a="http://schemas.openxmlformats.org/drawingml/2006/main">
            <a:r>
              <a:t>https://safetoopen.com/en/products/email-security/</a:t>
            </a:r>
          </a:p>
          <a:p xmlns:a="http://schemas.openxmlformats.org/drawingml/2006/main">
            <a:r>
              <a:t>https://safetoopen.com/en/trust/data-handling/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6fec102a3c947d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903daf3ea4e447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728e92a8c04428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0b0bdc5bd7b4bf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db9574531ff43a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158f22957244ef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A6C0145-B4D6-424E-B1A0-E3BD45A3103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B48470A-FA8E-4AC0-A719-7279A8E32D1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2583EC5-5F76-4CFD-84A6-62FDFE633FA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518DBBF-D14F-429F-8255-3789D1C8A51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210A77B-7B95-4802-86F9-EB8F7B860DD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6940FFF-FE12-4C1E-AA65-40068CEB3A6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945BCD9-124C-462F-92E1-C4D57BFA87F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8E210C1-92E3-45F4-B92E-0F73D0D1EC8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C0DA691-F249-4ECA-8B37-2DF49FE310D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7A67841-3DBC-4245-8282-BD25F48DF86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ddabb71a9424fc4" /><Relationship Type="http://schemas.openxmlformats.org/officeDocument/2006/relationships/slideLayout" Target="/ppt/slideLayouts/slideLayout1.xml" Id="R481644241f7c4e72" /><Relationship Type="http://schemas.openxmlformats.org/officeDocument/2006/relationships/slideLayout" Target="/ppt/slideLayouts/slideLayout2.xml" Id="Rd3508bd5ec9e41bd" /><Relationship Type="http://schemas.openxmlformats.org/officeDocument/2006/relationships/slideLayout" Target="/ppt/slideLayouts/slideLayout3.xml" Id="Ra25bc0d369d14aed" /><Relationship Type="http://schemas.openxmlformats.org/officeDocument/2006/relationships/slideLayout" Target="/ppt/slideLayouts/slideLayout4.xml" Id="Re1e3778132a14223" /><Relationship Type="http://schemas.openxmlformats.org/officeDocument/2006/relationships/slideLayout" Target="/ppt/slideLayouts/slideLayout5.xml" Id="R71bdaa5842f34c48" /><Relationship Type="http://schemas.openxmlformats.org/officeDocument/2006/relationships/slideLayout" Target="/ppt/slideLayouts/slideLayout6.xml" Id="Raf9d1ca365ac48d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81644241f7c4e72"/>
    <p:sldLayoutId xmlns:r="http://schemas.openxmlformats.org/officeDocument/2006/relationships" id="2147483650" r:id="Rd3508bd5ec9e41bd"/>
    <p:sldLayoutId xmlns:r="http://schemas.openxmlformats.org/officeDocument/2006/relationships" id="2147483651" r:id="Ra25bc0d369d14aed"/>
    <p:sldLayoutId xmlns:r="http://schemas.openxmlformats.org/officeDocument/2006/relationships" id="2147483652" r:id="Re1e3778132a14223"/>
    <p:sldLayoutId xmlns:r="http://schemas.openxmlformats.org/officeDocument/2006/relationships" id="2147483653" r:id="R71bdaa5842f34c48"/>
    <p:sldLayoutId xmlns:r="http://schemas.openxmlformats.org/officeDocument/2006/relationships" id="2147483654" r:id="Raf9d1ca365ac48d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3ccf843870942cb" /><Relationship Type="http://schemas.openxmlformats.org/officeDocument/2006/relationships/image" Target="/ppt/media/image.png" Id="R95d5b3a37b864d07" /><Relationship Type="http://schemas.openxmlformats.org/officeDocument/2006/relationships/image" Target="/ppt/media/image2.png" Id="R7d16ccea1a4145da" /><Relationship Type="http://schemas.openxmlformats.org/officeDocument/2006/relationships/image" Target="/ppt/media/image3.png" Id="R648c0b89e99a493f" /><Relationship Type="http://schemas.openxmlformats.org/officeDocument/2006/relationships/notesSlide" Target="/ppt/notesSlides/notesSlide1.xml" Id="R20b17f1d4f2e47d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818f5817cf74ec7" /><Relationship Type="http://schemas.openxmlformats.org/officeDocument/2006/relationships/image" Target="/ppt/media/image4.png" Id="Rcaff5c20dcb54ff5" /><Relationship Type="http://schemas.openxmlformats.org/officeDocument/2006/relationships/chart" Target="/ppt/slides/charts/chart1.xml" Id="R39147bb3e51a4e43" /><Relationship Type="http://schemas.openxmlformats.org/officeDocument/2006/relationships/notesSlide" Target="/ppt/notesSlides/notesSlide2.xml" Id="Rc316b064684b491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e833a48888c4589" /><Relationship Type="http://schemas.openxmlformats.org/officeDocument/2006/relationships/image" Target="/ppt/media/image5.png" Id="Rb0c5ef026b5847f1" /><Relationship Type="http://schemas.openxmlformats.org/officeDocument/2006/relationships/notesSlide" Target="/ppt/notesSlides/notesSlide3.xml" Id="R5dc3ec92b0474ee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24bad19b0a74d6c" /><Relationship Type="http://schemas.openxmlformats.org/officeDocument/2006/relationships/image" Target="/ppt/media/image6.png" Id="R7834220e01b74f5a" /><Relationship Type="http://schemas.openxmlformats.org/officeDocument/2006/relationships/notesSlide" Target="/ppt/notesSlides/notesSlide4.xml" Id="R4a21471a9c114ee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15f03d1505441b9" /><Relationship Type="http://schemas.openxmlformats.org/officeDocument/2006/relationships/image" Target="/ppt/media/image7.png" Id="R559249bf866247c4" /><Relationship Type="http://schemas.openxmlformats.org/officeDocument/2006/relationships/chart" Target="/ppt/slides/charts/chart2.xml" Id="R009cf3ba772a4a14" /><Relationship Type="http://schemas.openxmlformats.org/officeDocument/2006/relationships/image" Target="/ppt/media/image8.png" Id="R909d577985234bfb" /><Relationship Type="http://schemas.openxmlformats.org/officeDocument/2006/relationships/notesSlide" Target="/ppt/notesSlides/notesSlide5.xml" Id="R55f97af50782482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d63f11bfbb24e39" /><Relationship Type="http://schemas.openxmlformats.org/officeDocument/2006/relationships/image" Target="/ppt/media/image9.png" Id="Ra1932ad088b44806" /><Relationship Type="http://schemas.openxmlformats.org/officeDocument/2006/relationships/image" Target="/ppt/media/image10.png" Id="R14e92e0edc7f45f8" /><Relationship Type="http://schemas.openxmlformats.org/officeDocument/2006/relationships/notesSlide" Target="/ppt/notesSlides/notesSlide6.xml" Id="R5a5af27c1ed84c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2702340e5764b8a" /><Relationship Type="http://schemas.openxmlformats.org/officeDocument/2006/relationships/image" Target="/ppt/media/image11.png" Id="R8b78f198d6064a4f" /><Relationship Type="http://schemas.openxmlformats.org/officeDocument/2006/relationships/notesSlide" Target="/ppt/notesSlides/notesSlide7.xml" Id="R9e308be2f6f44ca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2ae285f9a9747e4" /><Relationship Type="http://schemas.openxmlformats.org/officeDocument/2006/relationships/image" Target="/ppt/media/image12.png" Id="Rbe54bcefa6754e26" /><Relationship Type="http://schemas.openxmlformats.org/officeDocument/2006/relationships/notesSlide" Target="/ppt/notesSlides/notesSlide8.xml" Id="R1b02859ceae04f11"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821e603ce6d4c5d" /><Relationship Type="http://schemas.openxmlformats.org/officeDocument/2006/relationships/image" Target="/ppt/media/image13.png" Id="R7dce7e2a172a4810" /><Relationship Type="http://schemas.openxmlformats.org/officeDocument/2006/relationships/notesSlide" Target="/ppt/notesSlides/notesSlide9.xml" Id="Rf51084bda8234c7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eee9dcadeac4186" /><Relationship Type="http://schemas.openxmlformats.org/officeDocument/2006/relationships/image" Target="/ppt/media/image14.png" Id="R055d2f6593004c65" /><Relationship Type="http://schemas.openxmlformats.org/officeDocument/2006/relationships/notesSlide" Target="/ppt/notesSlides/notesSlide10.xml" Id="R847eec21e9e24d7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8381209b12d4249" /><Relationship Type="http://schemas.openxmlformats.org/officeDocument/2006/relationships/image" Target="/ppt/media/image15.png" Id="R92d57dd11b564984" /><Relationship Type="http://schemas.openxmlformats.org/officeDocument/2006/relationships/notesSlide" Target="/ppt/notesSlides/notesSlide11.xml" Id="R10b1740fe6ad4fe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edb0ef77d6604651" /><Relationship Type="http://schemas.openxmlformats.org/officeDocument/2006/relationships/image" Target="/ppt/media/image16.png" Id="Rab85157f20f943a6" /><Relationship Type="http://schemas.openxmlformats.org/officeDocument/2006/relationships/notesSlide" Target="/ppt/notesSlides/notesSlide12.xml" Id="R27dd105bcd43417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3e0d56acf5134e85" /><Relationship Type="http://schemas.openxmlformats.org/officeDocument/2006/relationships/image" Target="/ppt/media/image17.png" Id="R3a8519cb92004c69" /><Relationship Type="http://schemas.openxmlformats.org/officeDocument/2006/relationships/notesSlide" Target="/ppt/notesSlides/notesSlide13.xml" Id="R7ee5bf509f2544e8"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Reported BEC losses, US$ billions</c:v>
          </c:tx>
          <c:spPr>
            <a:solidFill xmlns:a="http://schemas.openxmlformats.org/drawingml/2006/main">
              <a:srgbClr val="003EA5"/>
            </a:solidFill>
          </c:spPr>
          <c:invertIfNegative val="0"/>
          <c:dPt>
            <c:idx val="1"/>
            <c:invertIfNegative val="0"/>
            <c:spPr>
              <a:solidFill xmlns:a="http://schemas.openxmlformats.org/drawingml/2006/main">
                <a:srgbClr val="007E87"/>
              </a:solidFill>
            </c:spPr>
          </c:dPt>
          <c:cat>
            <c:numRef>
              <c:f>'Chart Data'!$A$2:$A$3</c:f>
              <c:numCache>
                <c:formatCode>General</c:formatCode>
                <c:ptCount val="2"/>
                <c:pt idx="0">
                  <c:v>2024</c:v>
                </c:pt>
                <c:pt idx="1">
                  <c:v>2025</c:v>
                </c:pt>
              </c:numCache>
            </c:numRef>
          </c:cat>
          <c:val>
            <c:numRef>
              <c:f>'Chart Data'!$B$2:$B$3</c:f>
              <c:numCache>
                <c:formatCode>General</c:formatCode>
                <c:ptCount val="2"/>
                <c:pt idx="0">
                  <c:v>2.770151146</c:v>
                </c:pt>
                <c:pt idx="1">
                  <c:v>3.046598558</c:v>
                </c:pt>
              </c:numCache>
            </c:numRef>
          </c:val>
        </c:ser>
        <c:dLbls>
          <c:numFmt formatCode="0.00" sourceLinked="0"/>
          <c:txPr>
            <a:bodyPr xmlns:a="http://schemas.openxmlformats.org/drawingml/2006/main" anchorCtr="1"/>
            <a:lstStyle xmlns:a="http://schemas.openxmlformats.org/drawingml/2006/main"/>
            <a:p xmlns:a="http://schemas.openxmlformats.org/drawingml/2006/main">
              <a:pPr>
                <a:defRPr sz="1575" b="1">
                  <a:solidFill>
                    <a:srgbClr val="14263F"/>
                  </a:solidFill>
                  <a:latin typeface="Aptos"/>
                  <a:ea typeface="Aptos"/>
                  <a:cs typeface="Aptos"/>
                </a:defRPr>
              </a:pPr>
            </a:p>
          </c:txPr>
          <c:dLblPos val="outEnd"/>
          <c:showLegendKey val="0"/>
          <c:showVal val="1"/>
          <c:showCatName val="0"/>
          <c:showSerName val="0"/>
          <c:showPercent val="0"/>
          <c:showBubbleSize val="0"/>
          <c:showLeaderLines val="0"/>
        </c:dLbls>
        <c:gapWidth val="65"/>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00">
                <a:solidFill>
                  <a:srgbClr val="4D6076"/>
                </a:solidFill>
                <a:latin typeface="Aptos"/>
                <a:ea typeface="Aptos"/>
                <a:cs typeface="Aptos"/>
              </a:defRPr>
            </a:pPr>
          </a:p>
        </c:txPr>
        <c:crossAx val="48672768"/>
      </c:catAx>
      <c:valAx>
        <c:axId val="48672768"/>
        <c:scaling>
          <c:orientation val="minMax"/>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ptos"/>
                <a:ea typeface="Aptos"/>
                <a:cs typeface="Aptos"/>
              </a:defRPr>
            </a:pPr>
          </a:p>
        </c:txPr>
        <c:crossAx val="48650112"/>
        <c:crossBetween val="between"/>
      </c:valAx>
      <c:spPr>
        <a:noFill xmlns:a="http://schemas.openxmlformats.org/drawingml/2006/main"/>
        <a:ln xmlns:a="http://schemas.openxmlformats.org/drawingml/2006/main" w="0">
          <a:noFill/>
        </a:ln>
      </c:spPr>
    </c:plotArea>
    <c:plotVisOnly val="1"/>
  </c:chart>
  <c:spPr>
    <a:noFill xmlns:a="http://schemas.openxmlformats.org/drawingml/2006/main"/>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Published checks</c:v>
          </c:tx>
          <c:spPr>
            <a:solidFill xmlns:a="http://schemas.openxmlformats.org/drawingml/2006/main">
              <a:srgbClr val="003EA5"/>
            </a:solidFill>
          </c:spPr>
          <c:invertIfNegative val="0"/>
          <c:dPt>
            <c:idx val="6"/>
            <c:invertIfNegative val="0"/>
            <c:spPr>
              <a:solidFill xmlns:a="http://schemas.openxmlformats.org/drawingml/2006/main">
                <a:srgbClr val="007E87"/>
              </a:solidFill>
            </c:spPr>
          </c:dPt>
          <c:cat>
            <c:strRef>
              <c:f>'Chart Data'!$A$2:$A$8</c:f>
              <c:strCache>
                <c:ptCount val="7"/>
                <c:pt idx="0">
                  <c:v>Links and URLs</c:v>
                </c:pt>
                <c:pt idx="1">
                  <c:v>Authentication and headers</c:v>
                </c:pt>
                <c:pt idx="2">
                  <c:v>Domain intelligence</c:v>
                </c:pt>
                <c:pt idx="3">
                  <c:v>Content and language</c:v>
                </c:pt>
                <c:pt idx="4">
                  <c:v>Attachments</c:v>
                </c:pt>
                <c:pt idx="5">
                  <c:v>Sender history</c:v>
                </c:pt>
                <c:pt idx="6">
                  <c:v>Deeper Analysis (Executive)</c:v>
                </c:pt>
              </c:strCache>
            </c:strRef>
          </c:cat>
          <c:val>
            <c:numRef>
              <c:f>'Chart Data'!$B$2:$B$8</c:f>
              <c:numCache>
                <c:formatCode>General</c:formatCode>
                <c:ptCount val="7"/>
                <c:pt idx="0">
                  <c:v>14</c:v>
                </c:pt>
                <c:pt idx="1">
                  <c:v>12</c:v>
                </c:pt>
                <c:pt idx="2">
                  <c:v>10</c:v>
                </c:pt>
                <c:pt idx="3">
                  <c:v>10</c:v>
                </c:pt>
                <c:pt idx="4">
                  <c:v>8</c:v>
                </c:pt>
                <c:pt idx="5">
                  <c:v>7</c:v>
                </c:pt>
                <c:pt idx="6">
                  <c:v>10</c:v>
                </c:pt>
              </c:numCache>
            </c:numRef>
          </c:val>
        </c:ser>
        <c:dLbls>
          <c:txPr>
            <a:bodyPr xmlns:a="http://schemas.openxmlformats.org/drawingml/2006/main" anchorCtr="1"/>
            <a:lstStyle xmlns:a="http://schemas.openxmlformats.org/drawingml/2006/main"/>
            <a:p xmlns:a="http://schemas.openxmlformats.org/drawingml/2006/main">
              <a:pPr>
                <a:defRPr sz="1425" b="1">
                  <a:solidFill>
                    <a:srgbClr val="14263F"/>
                  </a:solidFill>
                  <a:latin typeface="Aptos"/>
                  <a:ea typeface="Aptos"/>
                  <a:cs typeface="Aptos"/>
                </a:defRPr>
              </a:pPr>
            </a:p>
          </c:txPr>
          <c:dLblPos val="outEnd"/>
          <c:showLegendKey val="0"/>
          <c:showVal val="1"/>
          <c:showCatName val="0"/>
          <c:showSerName val="0"/>
          <c:showPercent val="0"/>
          <c:showBubbleSize val="0"/>
          <c:showLeaderLines val="0"/>
        </c:dLbls>
        <c:gapWidth val="85"/>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4D6076"/>
                </a:solidFill>
                <a:latin typeface="Aptos"/>
                <a:ea typeface="Aptos"/>
                <a:cs typeface="Aptos"/>
              </a:defRPr>
            </a:pPr>
          </a:p>
        </c:txPr>
        <c:crossAx val="48672768"/>
      </c:catAx>
      <c:valAx>
        <c:axId val="48672768"/>
        <c:scaling>
          <c:orientation val="minMax"/>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ptos"/>
                <a:ea typeface="Aptos"/>
                <a:cs typeface="Aptos"/>
              </a:defRPr>
            </a:pPr>
          </a:p>
        </c:txPr>
        <c:crossAx val="48650112"/>
        <c:crossBetween val="between"/>
      </c:valAx>
      <c:spPr>
        <a:noFill xmlns:a="http://schemas.openxmlformats.org/drawingml/2006/main"/>
        <a:ln xmlns:a="http://schemas.openxmlformats.org/drawingml/2006/main" w="0">
          <a:noFill/>
        </a:ln>
      </c:spPr>
    </c:plotArea>
    <c:plotVisOnly val="1"/>
  </c:chart>
  <c:spPr>
    <a:noFill xmlns:a="http://schemas.openxmlformats.org/drawingml/2006/main"/>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6059FF80-F0C6-47F4-9D7C-4AA9DA697DC2}"/>
              </a:ext>
            </a:extLst>
          </p:cNvPr>
          <p:cNvPicPr>
            <a:picLocks xmlns:a="http://schemas.openxmlformats.org/drawingml/2006/main" noChangeAspect="1"/>
          </p:cNvPicPr>
          <p:nvPr/>
        </p:nvPicPr>
        <p:blipFill>
          <a:blip xmlns:r="http://schemas.openxmlformats.org/officeDocument/2006/relationships" xmlns:a="http://schemas.openxmlformats.org/drawingml/2006/main" r:embed="R95d5b3a37b864d0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E479627B-F714-466B-967E-8E6F5E37AA83}"/>
              </a:ext>
            </a:extLst>
          </p:cNvPr>
          <p:cNvPicPr>
            <a:picLocks xmlns:a="http://schemas.openxmlformats.org/drawingml/2006/main" noChangeAspect="1"/>
          </p:cNvPicPr>
          <p:nvPr/>
        </p:nvPicPr>
        <p:blipFill>
          <a:blip xmlns:r="http://schemas.openxmlformats.org/officeDocument/2006/relationships" xmlns:a="http://schemas.openxmlformats.org/drawingml/2006/main" r:embed="R7d16ccea1a4145da"/>
          <a:stretch xmlns:a="http://schemas.openxmlformats.org/drawingml/2006/main"/>
        </p:blipFill>
        <p:spPr>
          <a:xfrm xmlns:a="http://schemas.openxmlformats.org/drawingml/2006/main">
            <a:off x="540703" y="419100"/>
            <a:ext cx="1899920" cy="419100"/>
          </a:xfrm>
          <a:prstGeom xmlns:a="http://schemas.openxmlformats.org/drawingml/2006/main" prst="rect">
            <a:avLst/>
          </a:prstGeom>
        </p:spPr>
      </p:pic>
      <p:sp>
        <p:nvSpPr>
          <p:cNvPr id="3" name="INTERNAL PRODUCT BRIEFING">
            <a:extLst xmlns:a="http://schemas.openxmlformats.org/drawingml/2006/main">
              <a:ext uri="{FF2B5EF4-FFF2-40B4-BE49-F238E27FC236}">
                <a16:creationId xmlns:a16="http://schemas.microsoft.com/office/drawing/2014/main" id="{1BDE4A57-1383-4A0F-B935-82A3648BA56D}"/>
              </a:ext>
            </a:extLst>
          </p:cNvPr>
          <p:cNvSpPr>
            <a:spLocks xmlns:a="http://schemas.openxmlformats.org/drawingml/2006/main" noGrp="1"/>
          </p:cNvSpPr>
          <p:nvPr/>
        </p:nvSpPr>
        <p:spPr>
          <a:xfrm xmlns:a="http://schemas.openxmlformats.org/drawingml/2006/main">
            <a:off x="533400" y="1466850"/>
            <a:ext cx="600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00" b="1">
                <a:solidFill>
                  <a:srgbClr val="003EA5"/>
                </a:solidFill>
                <a:latin typeface="Aptos"/>
                <a:ea typeface="Aptos"/>
                <a:cs typeface="Aptos"/>
              </a:defRPr>
            </a:defPPr>
            <a:lvl1pPr algn="l">
              <a:defRPr sz="1200" b="1">
                <a:solidFill>
                  <a:srgbClr val="003EA5"/>
                </a:solidFill>
                <a:latin typeface="Aptos"/>
                <a:ea typeface="Aptos"/>
                <a:cs typeface="Aptos"/>
              </a:defRPr>
            </a:lvl1pPr>
            <a:lvl2pPr algn="l">
              <a:defRPr sz="1200" b="1">
                <a:solidFill>
                  <a:srgbClr val="003EA5"/>
                </a:solidFill>
                <a:latin typeface="Aptos"/>
                <a:ea typeface="Aptos"/>
                <a:cs typeface="Aptos"/>
              </a:defRPr>
            </a:lvl2pPr>
            <a:lvl3pPr algn="l">
              <a:defRPr sz="1200" b="1">
                <a:solidFill>
                  <a:srgbClr val="003EA5"/>
                </a:solidFill>
                <a:latin typeface="Aptos"/>
                <a:ea typeface="Aptos"/>
                <a:cs typeface="Aptos"/>
              </a:defRPr>
            </a:lvl3pPr>
            <a:lvl4pPr algn="l">
              <a:defRPr sz="1200" b="1">
                <a:solidFill>
                  <a:srgbClr val="003EA5"/>
                </a:solidFill>
                <a:latin typeface="Aptos"/>
                <a:ea typeface="Aptos"/>
                <a:cs typeface="Aptos"/>
              </a:defRPr>
            </a:lvl4pPr>
            <a:lvl5pPr algn="l">
              <a:defRPr sz="1200" b="1">
                <a:solidFill>
                  <a:srgbClr val="003EA5"/>
                </a:solidFill>
                <a:latin typeface="Aptos"/>
                <a:ea typeface="Aptos"/>
                <a:cs typeface="Aptos"/>
              </a:defRPr>
            </a:lvl5pPr>
            <a:lvl6pPr algn="l">
              <a:defRPr sz="1200" b="1">
                <a:solidFill>
                  <a:srgbClr val="003EA5"/>
                </a:solidFill>
                <a:latin typeface="Aptos"/>
                <a:ea typeface="Aptos"/>
                <a:cs typeface="Aptos"/>
              </a:defRPr>
            </a:lvl6pPr>
            <a:lvl7pPr algn="l">
              <a:defRPr sz="1200" b="1">
                <a:solidFill>
                  <a:srgbClr val="003EA5"/>
                </a:solidFill>
                <a:latin typeface="Aptos"/>
                <a:ea typeface="Aptos"/>
                <a:cs typeface="Aptos"/>
              </a:defRPr>
            </a:lvl7pPr>
            <a:lvl8pPr algn="l">
              <a:defRPr sz="1200" b="1">
                <a:solidFill>
                  <a:srgbClr val="003EA5"/>
                </a:solidFill>
                <a:latin typeface="Aptos"/>
                <a:ea typeface="Aptos"/>
                <a:cs typeface="Aptos"/>
              </a:defRPr>
            </a:lvl8pPr>
            <a:lvl9pPr algn="l">
              <a:defRPr sz="1200" b="1">
                <a:solidFill>
                  <a:srgbClr val="003EA5"/>
                </a:solidFill>
                <a:latin typeface="Aptos"/>
                <a:ea typeface="Aptos"/>
                <a:cs typeface="Aptos"/>
              </a:defRPr>
            </a:lvl9pPr>
          </a:lstStyle>
          <a:p xmlns:a="http://schemas.openxmlformats.org/drawingml/2006/main">
            <a:pPr algn="l">
              <a:defRPr sz="1200" b="1">
                <a:solidFill>
                  <a:srgbClr val="003EA5"/>
                </a:solidFill>
                <a:latin typeface="Aptos"/>
                <a:ea typeface="Aptos"/>
                <a:cs typeface="Aptos"/>
              </a:defRPr>
            </a:pPr>
            <a:r>
              <a:rPr sz="1200" b="1">
                <a:solidFill>
                  <a:srgbClr val="003EA5"/>
                </a:solidFill>
                <a:latin typeface="Aptos"/>
                <a:ea typeface="Aptos"/>
                <a:cs typeface="Aptos"/>
              </a:rPr>
              <a:t>INTERNAL PRODUCT BRIEFING</a:t>
            </a:r>
          </a:p>
        </p:txBody>
      </p:sp>
      <p:sp>
        <p:nvSpPr>
          <p:cNvPr id="4" name="Email Security">
            <a:extLst xmlns:a="http://schemas.openxmlformats.org/drawingml/2006/main">
              <a:ext uri="{FF2B5EF4-FFF2-40B4-BE49-F238E27FC236}">
                <a16:creationId xmlns:a16="http://schemas.microsoft.com/office/drawing/2014/main" id="{A27ABFCA-F8D8-4343-9103-992D23A42EC0}"/>
              </a:ext>
            </a:extLst>
          </p:cNvPr>
          <p:cNvSpPr>
            <a:spLocks xmlns:a="http://schemas.openxmlformats.org/drawingml/2006/main" noGrp="1"/>
          </p:cNvSpPr>
          <p:nvPr/>
        </p:nvSpPr>
        <p:spPr>
          <a:xfrm xmlns:a="http://schemas.openxmlformats.org/drawingml/2006/main">
            <a:off x="533400" y="1905000"/>
            <a:ext cx="581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3EA5"/>
                </a:solidFill>
                <a:latin typeface="Aptos"/>
                <a:ea typeface="Aptos"/>
                <a:cs typeface="Aptos"/>
              </a:defRPr>
            </a:defPPr>
            <a:lvl1pPr algn="l">
              <a:defRPr sz="2025" b="1">
                <a:solidFill>
                  <a:srgbClr val="003EA5"/>
                </a:solidFill>
                <a:latin typeface="Aptos"/>
                <a:ea typeface="Aptos"/>
                <a:cs typeface="Aptos"/>
              </a:defRPr>
            </a:lvl1pPr>
            <a:lvl2pPr algn="l">
              <a:defRPr sz="2025" b="1">
                <a:solidFill>
                  <a:srgbClr val="003EA5"/>
                </a:solidFill>
                <a:latin typeface="Aptos"/>
                <a:ea typeface="Aptos"/>
                <a:cs typeface="Aptos"/>
              </a:defRPr>
            </a:lvl2pPr>
            <a:lvl3pPr algn="l">
              <a:defRPr sz="2025" b="1">
                <a:solidFill>
                  <a:srgbClr val="003EA5"/>
                </a:solidFill>
                <a:latin typeface="Aptos"/>
                <a:ea typeface="Aptos"/>
                <a:cs typeface="Aptos"/>
              </a:defRPr>
            </a:lvl3pPr>
            <a:lvl4pPr algn="l">
              <a:defRPr sz="2025" b="1">
                <a:solidFill>
                  <a:srgbClr val="003EA5"/>
                </a:solidFill>
                <a:latin typeface="Aptos"/>
                <a:ea typeface="Aptos"/>
                <a:cs typeface="Aptos"/>
              </a:defRPr>
            </a:lvl4pPr>
            <a:lvl5pPr algn="l">
              <a:defRPr sz="2025" b="1">
                <a:solidFill>
                  <a:srgbClr val="003EA5"/>
                </a:solidFill>
                <a:latin typeface="Aptos"/>
                <a:ea typeface="Aptos"/>
                <a:cs typeface="Aptos"/>
              </a:defRPr>
            </a:lvl5pPr>
            <a:lvl6pPr algn="l">
              <a:defRPr sz="2025" b="1">
                <a:solidFill>
                  <a:srgbClr val="003EA5"/>
                </a:solidFill>
                <a:latin typeface="Aptos"/>
                <a:ea typeface="Aptos"/>
                <a:cs typeface="Aptos"/>
              </a:defRPr>
            </a:lvl6pPr>
            <a:lvl7pPr algn="l">
              <a:defRPr sz="2025" b="1">
                <a:solidFill>
                  <a:srgbClr val="003EA5"/>
                </a:solidFill>
                <a:latin typeface="Aptos"/>
                <a:ea typeface="Aptos"/>
                <a:cs typeface="Aptos"/>
              </a:defRPr>
            </a:lvl7pPr>
            <a:lvl8pPr algn="l">
              <a:defRPr sz="2025" b="1">
                <a:solidFill>
                  <a:srgbClr val="003EA5"/>
                </a:solidFill>
                <a:latin typeface="Aptos"/>
                <a:ea typeface="Aptos"/>
                <a:cs typeface="Aptos"/>
              </a:defRPr>
            </a:lvl8pPr>
            <a:lvl9pPr algn="l">
              <a:defRPr sz="2025" b="1">
                <a:solidFill>
                  <a:srgbClr val="003EA5"/>
                </a:solidFill>
                <a:latin typeface="Aptos"/>
                <a:ea typeface="Aptos"/>
                <a:cs typeface="Aptos"/>
              </a:defRPr>
            </a:lvl9pPr>
          </a:lstStyle>
          <a:p xmlns:a="http://schemas.openxmlformats.org/drawingml/2006/main">
            <a:pPr algn="l">
              <a:defRPr sz="2025" b="1">
                <a:solidFill>
                  <a:srgbClr val="003EA5"/>
                </a:solidFill>
                <a:latin typeface="Aptos"/>
                <a:ea typeface="Aptos"/>
                <a:cs typeface="Aptos"/>
              </a:defRPr>
            </a:pPr>
            <a:r>
              <a:rPr sz="2025" b="1">
                <a:solidFill>
                  <a:srgbClr val="003EA5"/>
                </a:solidFill>
                <a:latin typeface="Aptos"/>
                <a:ea typeface="Aptos"/>
                <a:cs typeface="Aptos"/>
              </a:rPr>
              <a:t>Email Security</a:t>
            </a:r>
          </a:p>
        </p:txBody>
      </p:sp>
      <p:sp>
        <p:nvSpPr>
          <p:cNvPr id="5" name="A clearer answer&#10;before we act">
            <a:extLst xmlns:a="http://schemas.openxmlformats.org/drawingml/2006/main">
              <a:ext uri="{FF2B5EF4-FFF2-40B4-BE49-F238E27FC236}">
                <a16:creationId xmlns:a16="http://schemas.microsoft.com/office/drawing/2014/main" id="{8DB4CB2D-1E63-44FB-B3FC-EEBA9399AAC8}"/>
              </a:ext>
            </a:extLst>
          </p:cNvPr>
          <p:cNvSpPr>
            <a:spLocks xmlns:a="http://schemas.openxmlformats.org/drawingml/2006/main" noGrp="1"/>
          </p:cNvSpPr>
          <p:nvPr/>
        </p:nvSpPr>
        <p:spPr>
          <a:xfrm xmlns:a="http://schemas.openxmlformats.org/drawingml/2006/main">
            <a:off x="533400" y="2524125"/>
            <a:ext cx="6143625"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900" b="1">
                <a:solidFill>
                  <a:srgbClr val="14263F"/>
                </a:solidFill>
                <a:latin typeface="Aptos"/>
                <a:ea typeface="Aptos"/>
                <a:cs typeface="Aptos"/>
              </a:defRPr>
            </a:defPPr>
            <a:lvl1pPr algn="l">
              <a:defRPr sz="3900" b="1">
                <a:solidFill>
                  <a:srgbClr val="14263F"/>
                </a:solidFill>
                <a:latin typeface="Aptos"/>
                <a:ea typeface="Aptos"/>
                <a:cs typeface="Aptos"/>
              </a:defRPr>
            </a:lvl1pPr>
            <a:lvl2pPr algn="l">
              <a:defRPr sz="3900" b="1">
                <a:solidFill>
                  <a:srgbClr val="14263F"/>
                </a:solidFill>
                <a:latin typeface="Aptos"/>
                <a:ea typeface="Aptos"/>
                <a:cs typeface="Aptos"/>
              </a:defRPr>
            </a:lvl2pPr>
            <a:lvl3pPr algn="l">
              <a:defRPr sz="3900" b="1">
                <a:solidFill>
                  <a:srgbClr val="14263F"/>
                </a:solidFill>
                <a:latin typeface="Aptos"/>
                <a:ea typeface="Aptos"/>
                <a:cs typeface="Aptos"/>
              </a:defRPr>
            </a:lvl3pPr>
            <a:lvl4pPr algn="l">
              <a:defRPr sz="3900" b="1">
                <a:solidFill>
                  <a:srgbClr val="14263F"/>
                </a:solidFill>
                <a:latin typeface="Aptos"/>
                <a:ea typeface="Aptos"/>
                <a:cs typeface="Aptos"/>
              </a:defRPr>
            </a:lvl4pPr>
            <a:lvl5pPr algn="l">
              <a:defRPr sz="3900" b="1">
                <a:solidFill>
                  <a:srgbClr val="14263F"/>
                </a:solidFill>
                <a:latin typeface="Aptos"/>
                <a:ea typeface="Aptos"/>
                <a:cs typeface="Aptos"/>
              </a:defRPr>
            </a:lvl5pPr>
            <a:lvl6pPr algn="l">
              <a:defRPr sz="3900" b="1">
                <a:solidFill>
                  <a:srgbClr val="14263F"/>
                </a:solidFill>
                <a:latin typeface="Aptos"/>
                <a:ea typeface="Aptos"/>
                <a:cs typeface="Aptos"/>
              </a:defRPr>
            </a:lvl6pPr>
            <a:lvl7pPr algn="l">
              <a:defRPr sz="3900" b="1">
                <a:solidFill>
                  <a:srgbClr val="14263F"/>
                </a:solidFill>
                <a:latin typeface="Aptos"/>
                <a:ea typeface="Aptos"/>
                <a:cs typeface="Aptos"/>
              </a:defRPr>
            </a:lvl7pPr>
            <a:lvl8pPr algn="l">
              <a:defRPr sz="3900" b="1">
                <a:solidFill>
                  <a:srgbClr val="14263F"/>
                </a:solidFill>
                <a:latin typeface="Aptos"/>
                <a:ea typeface="Aptos"/>
                <a:cs typeface="Aptos"/>
              </a:defRPr>
            </a:lvl8pPr>
            <a:lvl9pPr algn="l">
              <a:defRPr sz="3900" b="1">
                <a:solidFill>
                  <a:srgbClr val="14263F"/>
                </a:solidFill>
                <a:latin typeface="Aptos"/>
                <a:ea typeface="Aptos"/>
                <a:cs typeface="Aptos"/>
              </a:defRPr>
            </a:lvl9pPr>
          </a:lstStyle>
          <a:p xmlns:a="http://schemas.openxmlformats.org/drawingml/2006/main">
            <a:pPr algn="l">
              <a:defRPr sz="3900" b="1">
                <a:solidFill>
                  <a:srgbClr val="14263F"/>
                </a:solidFill>
                <a:latin typeface="Aptos"/>
                <a:ea typeface="Aptos"/>
                <a:cs typeface="Aptos"/>
              </a:defRPr>
            </a:pPr>
            <a:r>
              <a:rPr sz="3900" b="1">
                <a:solidFill>
                  <a:srgbClr val="14263F"/>
                </a:solidFill>
                <a:latin typeface="Aptos"/>
                <a:ea typeface="Aptos"/>
                <a:cs typeface="Aptos"/>
              </a:rPr>
              <a:t>A clearer answer</a:t>
            </a:r>
          </a:p>
          <a:p xmlns:a="http://schemas.openxmlformats.org/drawingml/2006/main">
            <a:pPr algn="l">
              <a:defRPr sz="3900" b="1">
                <a:solidFill>
                  <a:srgbClr val="14263F"/>
                </a:solidFill>
                <a:latin typeface="Aptos"/>
                <a:ea typeface="Aptos"/>
                <a:cs typeface="Aptos"/>
              </a:defRPr>
            </a:pPr>
            <a:r>
              <a:rPr sz="3900" b="1">
                <a:solidFill>
                  <a:srgbClr val="14263F"/>
                </a:solidFill>
                <a:latin typeface="Aptos"/>
                <a:ea typeface="Aptos"/>
                <a:cs typeface="Aptos"/>
              </a:rPr>
              <a:t>before we act</a:t>
            </a:r>
          </a:p>
        </p:txBody>
      </p:sp>
      <p:sp>
        <p:nvSpPr>
          <p:cNvPr id="6" name="One-click verification inside Outlook and Gmail, with evidence for the person de">
            <a:extLst xmlns:a="http://schemas.openxmlformats.org/drawingml/2006/main">
              <a:ext uri="{FF2B5EF4-FFF2-40B4-BE49-F238E27FC236}">
                <a16:creationId xmlns:a16="http://schemas.microsoft.com/office/drawing/2014/main" id="{20F6D76E-522B-495E-A940-6209975CADE0}"/>
              </a:ext>
            </a:extLst>
          </p:cNvPr>
          <p:cNvSpPr>
            <a:spLocks xmlns:a="http://schemas.openxmlformats.org/drawingml/2006/main" noGrp="1"/>
          </p:cNvSpPr>
          <p:nvPr/>
        </p:nvSpPr>
        <p:spPr>
          <a:xfrm xmlns:a="http://schemas.openxmlformats.org/drawingml/2006/main">
            <a:off x="533400" y="4438650"/>
            <a:ext cx="54959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One-click verification inside Outlook and Gmail, with evidence for the person deciding what to do.</a:t>
            </a:r>
          </a:p>
        </p:txBody>
      </p:sp>
      <p:pic>
        <p:nvPicPr>
          <p:cNvPr id="7" name="">
            <a:extLst xmlns:a="http://schemas.openxmlformats.org/drawingml/2006/main">
              <a:ext uri="{FF2B5EF4-FFF2-40B4-BE49-F238E27FC236}">
                <a16:creationId xmlns:a16="http://schemas.microsoft.com/office/drawing/2014/main" id="{BB86982E-F3AC-4B77-8E1D-432EA66DDF98}"/>
              </a:ext>
            </a:extLst>
          </p:cNvPr>
          <p:cNvPicPr>
            <a:picLocks xmlns:a="http://schemas.openxmlformats.org/drawingml/2006/main" noChangeAspect="1"/>
          </p:cNvPicPr>
          <p:nvPr/>
        </p:nvPicPr>
        <p:blipFill>
          <a:blip xmlns:r="http://schemas.openxmlformats.org/officeDocument/2006/relationships" xmlns:a="http://schemas.openxmlformats.org/drawingml/2006/main" r:embed="R648c0b89e99a493f"/>
          <a:stretch xmlns:a="http://schemas.openxmlformats.org/drawingml/2006/main"/>
        </p:blipFill>
        <p:spPr>
          <a:xfrm xmlns:a="http://schemas.openxmlformats.org/drawingml/2006/main">
            <a:off x="8562975" y="1838738"/>
            <a:ext cx="2543175" cy="332340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48D57DB-A558-4662-87F3-6F1DF54E6187}"/>
              </a:ext>
            </a:extLst>
          </p:cNvPr>
          <p:cNvSpPr>
            <a:spLocks xmlns:a="http://schemas.openxmlformats.org/drawingml/2006/main" noGrp="1"/>
          </p:cNvSpPr>
          <p:nvPr/>
        </p:nvSpPr>
        <p:spPr>
          <a:xfrm xmlns:a="http://schemas.openxmlformats.org/drawingml/2006/main">
            <a:off x="533400" y="54673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9" name="Up to 71">
            <a:extLst xmlns:a="http://schemas.openxmlformats.org/drawingml/2006/main">
              <a:ext uri="{FF2B5EF4-FFF2-40B4-BE49-F238E27FC236}">
                <a16:creationId xmlns:a16="http://schemas.microsoft.com/office/drawing/2014/main" id="{4D3CEF2E-39DC-47D6-9912-77FEB3494FFC}"/>
              </a:ext>
            </a:extLst>
          </p:cNvPr>
          <p:cNvSpPr>
            <a:spLocks xmlns:a="http://schemas.openxmlformats.org/drawingml/2006/main" noGrp="1"/>
          </p:cNvSpPr>
          <p:nvPr/>
        </p:nvSpPr>
        <p:spPr>
          <a:xfrm xmlns:a="http://schemas.openxmlformats.org/drawingml/2006/main">
            <a:off x="533400" y="5657850"/>
            <a:ext cx="3429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75" b="1">
                <a:solidFill>
                  <a:srgbClr val="003EA5"/>
                </a:solidFill>
                <a:latin typeface="Aptos"/>
                <a:ea typeface="Aptos"/>
                <a:cs typeface="Aptos"/>
              </a:defRPr>
            </a:defPPr>
            <a:lvl1pPr algn="l">
              <a:defRPr sz="2175" b="1">
                <a:solidFill>
                  <a:srgbClr val="003EA5"/>
                </a:solidFill>
                <a:latin typeface="Aptos"/>
                <a:ea typeface="Aptos"/>
                <a:cs typeface="Aptos"/>
              </a:defRPr>
            </a:lvl1pPr>
            <a:lvl2pPr algn="l">
              <a:defRPr sz="2175" b="1">
                <a:solidFill>
                  <a:srgbClr val="003EA5"/>
                </a:solidFill>
                <a:latin typeface="Aptos"/>
                <a:ea typeface="Aptos"/>
                <a:cs typeface="Aptos"/>
              </a:defRPr>
            </a:lvl2pPr>
            <a:lvl3pPr algn="l">
              <a:defRPr sz="2175" b="1">
                <a:solidFill>
                  <a:srgbClr val="003EA5"/>
                </a:solidFill>
                <a:latin typeface="Aptos"/>
                <a:ea typeface="Aptos"/>
                <a:cs typeface="Aptos"/>
              </a:defRPr>
            </a:lvl3pPr>
            <a:lvl4pPr algn="l">
              <a:defRPr sz="2175" b="1">
                <a:solidFill>
                  <a:srgbClr val="003EA5"/>
                </a:solidFill>
                <a:latin typeface="Aptos"/>
                <a:ea typeface="Aptos"/>
                <a:cs typeface="Aptos"/>
              </a:defRPr>
            </a:lvl4pPr>
            <a:lvl5pPr algn="l">
              <a:defRPr sz="2175" b="1">
                <a:solidFill>
                  <a:srgbClr val="003EA5"/>
                </a:solidFill>
                <a:latin typeface="Aptos"/>
                <a:ea typeface="Aptos"/>
                <a:cs typeface="Aptos"/>
              </a:defRPr>
            </a:lvl5pPr>
            <a:lvl6pPr algn="l">
              <a:defRPr sz="2175" b="1">
                <a:solidFill>
                  <a:srgbClr val="003EA5"/>
                </a:solidFill>
                <a:latin typeface="Aptos"/>
                <a:ea typeface="Aptos"/>
                <a:cs typeface="Aptos"/>
              </a:defRPr>
            </a:lvl6pPr>
            <a:lvl7pPr algn="l">
              <a:defRPr sz="2175" b="1">
                <a:solidFill>
                  <a:srgbClr val="003EA5"/>
                </a:solidFill>
                <a:latin typeface="Aptos"/>
                <a:ea typeface="Aptos"/>
                <a:cs typeface="Aptos"/>
              </a:defRPr>
            </a:lvl7pPr>
            <a:lvl8pPr algn="l">
              <a:defRPr sz="2175" b="1">
                <a:solidFill>
                  <a:srgbClr val="003EA5"/>
                </a:solidFill>
                <a:latin typeface="Aptos"/>
                <a:ea typeface="Aptos"/>
                <a:cs typeface="Aptos"/>
              </a:defRPr>
            </a:lvl8pPr>
            <a:lvl9pPr algn="l">
              <a:defRPr sz="2175" b="1">
                <a:solidFill>
                  <a:srgbClr val="003EA5"/>
                </a:solidFill>
                <a:latin typeface="Aptos"/>
                <a:ea typeface="Aptos"/>
                <a:cs typeface="Aptos"/>
              </a:defRPr>
            </a:lvl9pPr>
          </a:lstStyle>
          <a:p xmlns:a="http://schemas.openxmlformats.org/drawingml/2006/main">
            <a:pPr algn="l">
              <a:defRPr sz="2175" b="1">
                <a:solidFill>
                  <a:srgbClr val="003EA5"/>
                </a:solidFill>
                <a:latin typeface="Aptos"/>
                <a:ea typeface="Aptos"/>
                <a:cs typeface="Aptos"/>
              </a:defRPr>
            </a:pPr>
            <a:r>
              <a:rPr sz="2175" b="1">
                <a:solidFill>
                  <a:srgbClr val="003EA5"/>
                </a:solidFill>
                <a:latin typeface="Aptos"/>
                <a:ea typeface="Aptos"/>
                <a:cs typeface="Aptos"/>
              </a:rPr>
              <a:t>Up to 71</a:t>
            </a:r>
          </a:p>
        </p:txBody>
      </p:sp>
      <p:sp>
        <p:nvSpPr>
          <p:cNvPr id="10" name="Checks combined into an explained verdict">
            <a:extLst xmlns:a="http://schemas.openxmlformats.org/drawingml/2006/main">
              <a:ext uri="{FF2B5EF4-FFF2-40B4-BE49-F238E27FC236}">
                <a16:creationId xmlns:a16="http://schemas.microsoft.com/office/drawing/2014/main" id="{C7FBD63E-6377-476D-A18D-4D59097490BB}"/>
              </a:ext>
            </a:extLst>
          </p:cNvPr>
          <p:cNvSpPr>
            <a:spLocks xmlns:a="http://schemas.openxmlformats.org/drawingml/2006/main" noGrp="1"/>
          </p:cNvSpPr>
          <p:nvPr/>
        </p:nvSpPr>
        <p:spPr>
          <a:xfrm xmlns:a="http://schemas.openxmlformats.org/drawingml/2006/main">
            <a:off x="533400" y="60674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75" b="0">
                <a:solidFill>
                  <a:srgbClr val="4D6076"/>
                </a:solidFill>
                <a:latin typeface="Aptos"/>
                <a:ea typeface="Aptos"/>
                <a:cs typeface="Aptos"/>
              </a:defRPr>
            </a:defPPr>
            <a:lvl1pPr algn="l">
              <a:defRPr sz="1275" b="0">
                <a:solidFill>
                  <a:srgbClr val="4D6076"/>
                </a:solidFill>
                <a:latin typeface="Aptos"/>
                <a:ea typeface="Aptos"/>
                <a:cs typeface="Aptos"/>
              </a:defRPr>
            </a:lvl1pPr>
            <a:lvl2pPr algn="l">
              <a:defRPr sz="1275" b="0">
                <a:solidFill>
                  <a:srgbClr val="4D6076"/>
                </a:solidFill>
                <a:latin typeface="Aptos"/>
                <a:ea typeface="Aptos"/>
                <a:cs typeface="Aptos"/>
              </a:defRPr>
            </a:lvl2pPr>
            <a:lvl3pPr algn="l">
              <a:defRPr sz="1275" b="0">
                <a:solidFill>
                  <a:srgbClr val="4D6076"/>
                </a:solidFill>
                <a:latin typeface="Aptos"/>
                <a:ea typeface="Aptos"/>
                <a:cs typeface="Aptos"/>
              </a:defRPr>
            </a:lvl3pPr>
            <a:lvl4pPr algn="l">
              <a:defRPr sz="1275" b="0">
                <a:solidFill>
                  <a:srgbClr val="4D6076"/>
                </a:solidFill>
                <a:latin typeface="Aptos"/>
                <a:ea typeface="Aptos"/>
                <a:cs typeface="Aptos"/>
              </a:defRPr>
            </a:lvl4pPr>
            <a:lvl5pPr algn="l">
              <a:defRPr sz="1275" b="0">
                <a:solidFill>
                  <a:srgbClr val="4D6076"/>
                </a:solidFill>
                <a:latin typeface="Aptos"/>
                <a:ea typeface="Aptos"/>
                <a:cs typeface="Aptos"/>
              </a:defRPr>
            </a:lvl5pPr>
            <a:lvl6pPr algn="l">
              <a:defRPr sz="1275" b="0">
                <a:solidFill>
                  <a:srgbClr val="4D6076"/>
                </a:solidFill>
                <a:latin typeface="Aptos"/>
                <a:ea typeface="Aptos"/>
                <a:cs typeface="Aptos"/>
              </a:defRPr>
            </a:lvl6pPr>
            <a:lvl7pPr algn="l">
              <a:defRPr sz="1275" b="0">
                <a:solidFill>
                  <a:srgbClr val="4D6076"/>
                </a:solidFill>
                <a:latin typeface="Aptos"/>
                <a:ea typeface="Aptos"/>
                <a:cs typeface="Aptos"/>
              </a:defRPr>
            </a:lvl7pPr>
            <a:lvl8pPr algn="l">
              <a:defRPr sz="1275" b="0">
                <a:solidFill>
                  <a:srgbClr val="4D6076"/>
                </a:solidFill>
                <a:latin typeface="Aptos"/>
                <a:ea typeface="Aptos"/>
                <a:cs typeface="Aptos"/>
              </a:defRPr>
            </a:lvl8pPr>
            <a:lvl9pPr algn="l">
              <a:defRPr sz="1275" b="0">
                <a:solidFill>
                  <a:srgbClr val="4D6076"/>
                </a:solidFill>
                <a:latin typeface="Aptos"/>
                <a:ea typeface="Aptos"/>
                <a:cs typeface="Aptos"/>
              </a:defRPr>
            </a:lvl9pPr>
          </a:lstStyle>
          <a:p xmlns:a="http://schemas.openxmlformats.org/drawingml/2006/main">
            <a:pPr algn="l">
              <a:defRPr sz="1275" b="0">
                <a:solidFill>
                  <a:srgbClr val="4D6076"/>
                </a:solidFill>
                <a:latin typeface="Aptos"/>
                <a:ea typeface="Aptos"/>
                <a:cs typeface="Aptos"/>
              </a:defRPr>
            </a:pPr>
            <a:r>
              <a:rPr sz="1275" b="0">
                <a:solidFill>
                  <a:srgbClr val="4D6076"/>
                </a:solidFill>
                <a:latin typeface="Aptos"/>
                <a:ea typeface="Aptos"/>
                <a:cs typeface="Aptos"/>
              </a:rPr>
              <a:t>Checks combined into an explained verdict</a:t>
            </a:r>
          </a:p>
        </p:txBody>
      </p:sp>
      <p:sp>
        <p:nvSpPr>
          <p:cNvPr id="11" name="">
            <a:extLst xmlns:a="http://schemas.openxmlformats.org/drawingml/2006/main">
              <a:ext uri="{FF2B5EF4-FFF2-40B4-BE49-F238E27FC236}">
                <a16:creationId xmlns:a16="http://schemas.microsoft.com/office/drawing/2014/main" id="{14CA888E-E4FA-4AF8-9AC7-AE90AFD858ED}"/>
              </a:ext>
            </a:extLst>
          </p:cNvPr>
          <p:cNvSpPr>
            <a:spLocks xmlns:a="http://schemas.openxmlformats.org/drawingml/2006/main" noGrp="1"/>
          </p:cNvSpPr>
          <p:nvPr/>
        </p:nvSpPr>
        <p:spPr>
          <a:xfrm xmlns:a="http://schemas.openxmlformats.org/drawingml/2006/main">
            <a:off x="4029075" y="5676900"/>
            <a:ext cx="0" cy="600075"/>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2" name="Outlook + Gmail">
            <a:extLst xmlns:a="http://schemas.openxmlformats.org/drawingml/2006/main">
              <a:ext uri="{FF2B5EF4-FFF2-40B4-BE49-F238E27FC236}">
                <a16:creationId xmlns:a16="http://schemas.microsoft.com/office/drawing/2014/main" id="{13337D54-791F-4A50-B7D2-0ADA711C8F84}"/>
              </a:ext>
            </a:extLst>
          </p:cNvPr>
          <p:cNvSpPr>
            <a:spLocks xmlns:a="http://schemas.openxmlformats.org/drawingml/2006/main" noGrp="1"/>
          </p:cNvSpPr>
          <p:nvPr/>
        </p:nvSpPr>
        <p:spPr>
          <a:xfrm xmlns:a="http://schemas.openxmlformats.org/drawingml/2006/main">
            <a:off x="4295775" y="5657850"/>
            <a:ext cx="3429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75" b="1">
                <a:solidFill>
                  <a:srgbClr val="003EA5"/>
                </a:solidFill>
                <a:latin typeface="Aptos"/>
                <a:ea typeface="Aptos"/>
                <a:cs typeface="Aptos"/>
              </a:defRPr>
            </a:defPPr>
            <a:lvl1pPr algn="l">
              <a:defRPr sz="2175" b="1">
                <a:solidFill>
                  <a:srgbClr val="003EA5"/>
                </a:solidFill>
                <a:latin typeface="Aptos"/>
                <a:ea typeface="Aptos"/>
                <a:cs typeface="Aptos"/>
              </a:defRPr>
            </a:lvl1pPr>
            <a:lvl2pPr algn="l">
              <a:defRPr sz="2175" b="1">
                <a:solidFill>
                  <a:srgbClr val="003EA5"/>
                </a:solidFill>
                <a:latin typeface="Aptos"/>
                <a:ea typeface="Aptos"/>
                <a:cs typeface="Aptos"/>
              </a:defRPr>
            </a:lvl2pPr>
            <a:lvl3pPr algn="l">
              <a:defRPr sz="2175" b="1">
                <a:solidFill>
                  <a:srgbClr val="003EA5"/>
                </a:solidFill>
                <a:latin typeface="Aptos"/>
                <a:ea typeface="Aptos"/>
                <a:cs typeface="Aptos"/>
              </a:defRPr>
            </a:lvl3pPr>
            <a:lvl4pPr algn="l">
              <a:defRPr sz="2175" b="1">
                <a:solidFill>
                  <a:srgbClr val="003EA5"/>
                </a:solidFill>
                <a:latin typeface="Aptos"/>
                <a:ea typeface="Aptos"/>
                <a:cs typeface="Aptos"/>
              </a:defRPr>
            </a:lvl4pPr>
            <a:lvl5pPr algn="l">
              <a:defRPr sz="2175" b="1">
                <a:solidFill>
                  <a:srgbClr val="003EA5"/>
                </a:solidFill>
                <a:latin typeface="Aptos"/>
                <a:ea typeface="Aptos"/>
                <a:cs typeface="Aptos"/>
              </a:defRPr>
            </a:lvl5pPr>
            <a:lvl6pPr algn="l">
              <a:defRPr sz="2175" b="1">
                <a:solidFill>
                  <a:srgbClr val="003EA5"/>
                </a:solidFill>
                <a:latin typeface="Aptos"/>
                <a:ea typeface="Aptos"/>
                <a:cs typeface="Aptos"/>
              </a:defRPr>
            </a:lvl6pPr>
            <a:lvl7pPr algn="l">
              <a:defRPr sz="2175" b="1">
                <a:solidFill>
                  <a:srgbClr val="003EA5"/>
                </a:solidFill>
                <a:latin typeface="Aptos"/>
                <a:ea typeface="Aptos"/>
                <a:cs typeface="Aptos"/>
              </a:defRPr>
            </a:lvl7pPr>
            <a:lvl8pPr algn="l">
              <a:defRPr sz="2175" b="1">
                <a:solidFill>
                  <a:srgbClr val="003EA5"/>
                </a:solidFill>
                <a:latin typeface="Aptos"/>
                <a:ea typeface="Aptos"/>
                <a:cs typeface="Aptos"/>
              </a:defRPr>
            </a:lvl8pPr>
            <a:lvl9pPr algn="l">
              <a:defRPr sz="2175" b="1">
                <a:solidFill>
                  <a:srgbClr val="003EA5"/>
                </a:solidFill>
                <a:latin typeface="Aptos"/>
                <a:ea typeface="Aptos"/>
                <a:cs typeface="Aptos"/>
              </a:defRPr>
            </a:lvl9pPr>
          </a:lstStyle>
          <a:p xmlns:a="http://schemas.openxmlformats.org/drawingml/2006/main">
            <a:pPr algn="l">
              <a:defRPr sz="2175" b="1">
                <a:solidFill>
                  <a:srgbClr val="003EA5"/>
                </a:solidFill>
                <a:latin typeface="Aptos"/>
                <a:ea typeface="Aptos"/>
                <a:cs typeface="Aptos"/>
              </a:defRPr>
            </a:pPr>
            <a:r>
              <a:rPr sz="2175" b="1">
                <a:solidFill>
                  <a:srgbClr val="003EA5"/>
                </a:solidFill>
                <a:latin typeface="Aptos"/>
                <a:ea typeface="Aptos"/>
                <a:cs typeface="Aptos"/>
              </a:rPr>
              <a:t>Outlook + Gmail</a:t>
            </a:r>
          </a:p>
        </p:txBody>
      </p:sp>
      <p:sp>
        <p:nvSpPr>
          <p:cNvPr id="13" name="Desktop, web and mobile support">
            <a:extLst xmlns:a="http://schemas.openxmlformats.org/drawingml/2006/main">
              <a:ext uri="{FF2B5EF4-FFF2-40B4-BE49-F238E27FC236}">
                <a16:creationId xmlns:a16="http://schemas.microsoft.com/office/drawing/2014/main" id="{797B608D-8D25-4848-BB79-DC3D9F6E7D97}"/>
              </a:ext>
            </a:extLst>
          </p:cNvPr>
          <p:cNvSpPr>
            <a:spLocks xmlns:a="http://schemas.openxmlformats.org/drawingml/2006/main" noGrp="1"/>
          </p:cNvSpPr>
          <p:nvPr/>
        </p:nvSpPr>
        <p:spPr>
          <a:xfrm xmlns:a="http://schemas.openxmlformats.org/drawingml/2006/main">
            <a:off x="4295775" y="60674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75" b="0">
                <a:solidFill>
                  <a:srgbClr val="4D6076"/>
                </a:solidFill>
                <a:latin typeface="Aptos"/>
                <a:ea typeface="Aptos"/>
                <a:cs typeface="Aptos"/>
              </a:defRPr>
            </a:defPPr>
            <a:lvl1pPr algn="l">
              <a:defRPr sz="1275" b="0">
                <a:solidFill>
                  <a:srgbClr val="4D6076"/>
                </a:solidFill>
                <a:latin typeface="Aptos"/>
                <a:ea typeface="Aptos"/>
                <a:cs typeface="Aptos"/>
              </a:defRPr>
            </a:lvl1pPr>
            <a:lvl2pPr algn="l">
              <a:defRPr sz="1275" b="0">
                <a:solidFill>
                  <a:srgbClr val="4D6076"/>
                </a:solidFill>
                <a:latin typeface="Aptos"/>
                <a:ea typeface="Aptos"/>
                <a:cs typeface="Aptos"/>
              </a:defRPr>
            </a:lvl2pPr>
            <a:lvl3pPr algn="l">
              <a:defRPr sz="1275" b="0">
                <a:solidFill>
                  <a:srgbClr val="4D6076"/>
                </a:solidFill>
                <a:latin typeface="Aptos"/>
                <a:ea typeface="Aptos"/>
                <a:cs typeface="Aptos"/>
              </a:defRPr>
            </a:lvl3pPr>
            <a:lvl4pPr algn="l">
              <a:defRPr sz="1275" b="0">
                <a:solidFill>
                  <a:srgbClr val="4D6076"/>
                </a:solidFill>
                <a:latin typeface="Aptos"/>
                <a:ea typeface="Aptos"/>
                <a:cs typeface="Aptos"/>
              </a:defRPr>
            </a:lvl4pPr>
            <a:lvl5pPr algn="l">
              <a:defRPr sz="1275" b="0">
                <a:solidFill>
                  <a:srgbClr val="4D6076"/>
                </a:solidFill>
                <a:latin typeface="Aptos"/>
                <a:ea typeface="Aptos"/>
                <a:cs typeface="Aptos"/>
              </a:defRPr>
            </a:lvl5pPr>
            <a:lvl6pPr algn="l">
              <a:defRPr sz="1275" b="0">
                <a:solidFill>
                  <a:srgbClr val="4D6076"/>
                </a:solidFill>
                <a:latin typeface="Aptos"/>
                <a:ea typeface="Aptos"/>
                <a:cs typeface="Aptos"/>
              </a:defRPr>
            </a:lvl6pPr>
            <a:lvl7pPr algn="l">
              <a:defRPr sz="1275" b="0">
                <a:solidFill>
                  <a:srgbClr val="4D6076"/>
                </a:solidFill>
                <a:latin typeface="Aptos"/>
                <a:ea typeface="Aptos"/>
                <a:cs typeface="Aptos"/>
              </a:defRPr>
            </a:lvl7pPr>
            <a:lvl8pPr algn="l">
              <a:defRPr sz="1275" b="0">
                <a:solidFill>
                  <a:srgbClr val="4D6076"/>
                </a:solidFill>
                <a:latin typeface="Aptos"/>
                <a:ea typeface="Aptos"/>
                <a:cs typeface="Aptos"/>
              </a:defRPr>
            </a:lvl8pPr>
            <a:lvl9pPr algn="l">
              <a:defRPr sz="1275" b="0">
                <a:solidFill>
                  <a:srgbClr val="4D6076"/>
                </a:solidFill>
                <a:latin typeface="Aptos"/>
                <a:ea typeface="Aptos"/>
                <a:cs typeface="Aptos"/>
              </a:defRPr>
            </a:lvl9pPr>
          </a:lstStyle>
          <a:p xmlns:a="http://schemas.openxmlformats.org/drawingml/2006/main">
            <a:pPr algn="l">
              <a:defRPr sz="1275" b="0">
                <a:solidFill>
                  <a:srgbClr val="4D6076"/>
                </a:solidFill>
                <a:latin typeface="Aptos"/>
                <a:ea typeface="Aptos"/>
                <a:cs typeface="Aptos"/>
              </a:defRPr>
            </a:pPr>
            <a:r>
              <a:rPr sz="1275" b="0">
                <a:solidFill>
                  <a:srgbClr val="4D6076"/>
                </a:solidFill>
                <a:latin typeface="Aptos"/>
                <a:ea typeface="Aptos"/>
                <a:cs typeface="Aptos"/>
              </a:rPr>
              <a:t>Desktop, web and mobile support</a:t>
            </a:r>
          </a:p>
        </p:txBody>
      </p:sp>
      <p:sp>
        <p:nvSpPr>
          <p:cNvPr id="14" name="">
            <a:extLst xmlns:a="http://schemas.openxmlformats.org/drawingml/2006/main">
              <a:ext uri="{FF2B5EF4-FFF2-40B4-BE49-F238E27FC236}">
                <a16:creationId xmlns:a16="http://schemas.microsoft.com/office/drawing/2014/main" id="{AD47C7F0-7135-4ED0-B2B3-D622AECD26BB}"/>
              </a:ext>
            </a:extLst>
          </p:cNvPr>
          <p:cNvSpPr>
            <a:spLocks xmlns:a="http://schemas.openxmlformats.org/drawingml/2006/main" noGrp="1"/>
          </p:cNvSpPr>
          <p:nvPr/>
        </p:nvSpPr>
        <p:spPr>
          <a:xfrm xmlns:a="http://schemas.openxmlformats.org/drawingml/2006/main">
            <a:off x="7791450" y="5676900"/>
            <a:ext cx="0" cy="600075"/>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5" name="Plus / Executive">
            <a:extLst xmlns:a="http://schemas.openxmlformats.org/drawingml/2006/main">
              <a:ext uri="{FF2B5EF4-FFF2-40B4-BE49-F238E27FC236}">
                <a16:creationId xmlns:a16="http://schemas.microsoft.com/office/drawing/2014/main" id="{018E98E4-55B1-4D5B-823D-0E66F4E412FA}"/>
              </a:ext>
            </a:extLst>
          </p:cNvPr>
          <p:cNvSpPr>
            <a:spLocks xmlns:a="http://schemas.openxmlformats.org/drawingml/2006/main" noGrp="1"/>
          </p:cNvSpPr>
          <p:nvPr/>
        </p:nvSpPr>
        <p:spPr>
          <a:xfrm xmlns:a="http://schemas.openxmlformats.org/drawingml/2006/main">
            <a:off x="8058150" y="5657850"/>
            <a:ext cx="3429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75" b="1">
                <a:solidFill>
                  <a:srgbClr val="007E87"/>
                </a:solidFill>
                <a:latin typeface="Aptos"/>
                <a:ea typeface="Aptos"/>
                <a:cs typeface="Aptos"/>
              </a:defRPr>
            </a:defPPr>
            <a:lvl1pPr algn="l">
              <a:defRPr sz="2175" b="1">
                <a:solidFill>
                  <a:srgbClr val="007E87"/>
                </a:solidFill>
                <a:latin typeface="Aptos"/>
                <a:ea typeface="Aptos"/>
                <a:cs typeface="Aptos"/>
              </a:defRPr>
            </a:lvl1pPr>
            <a:lvl2pPr algn="l">
              <a:defRPr sz="2175" b="1">
                <a:solidFill>
                  <a:srgbClr val="007E87"/>
                </a:solidFill>
                <a:latin typeface="Aptos"/>
                <a:ea typeface="Aptos"/>
                <a:cs typeface="Aptos"/>
              </a:defRPr>
            </a:lvl2pPr>
            <a:lvl3pPr algn="l">
              <a:defRPr sz="2175" b="1">
                <a:solidFill>
                  <a:srgbClr val="007E87"/>
                </a:solidFill>
                <a:latin typeface="Aptos"/>
                <a:ea typeface="Aptos"/>
                <a:cs typeface="Aptos"/>
              </a:defRPr>
            </a:lvl3pPr>
            <a:lvl4pPr algn="l">
              <a:defRPr sz="2175" b="1">
                <a:solidFill>
                  <a:srgbClr val="007E87"/>
                </a:solidFill>
                <a:latin typeface="Aptos"/>
                <a:ea typeface="Aptos"/>
                <a:cs typeface="Aptos"/>
              </a:defRPr>
            </a:lvl4pPr>
            <a:lvl5pPr algn="l">
              <a:defRPr sz="2175" b="1">
                <a:solidFill>
                  <a:srgbClr val="007E87"/>
                </a:solidFill>
                <a:latin typeface="Aptos"/>
                <a:ea typeface="Aptos"/>
                <a:cs typeface="Aptos"/>
              </a:defRPr>
            </a:lvl5pPr>
            <a:lvl6pPr algn="l">
              <a:defRPr sz="2175" b="1">
                <a:solidFill>
                  <a:srgbClr val="007E87"/>
                </a:solidFill>
                <a:latin typeface="Aptos"/>
                <a:ea typeface="Aptos"/>
                <a:cs typeface="Aptos"/>
              </a:defRPr>
            </a:lvl6pPr>
            <a:lvl7pPr algn="l">
              <a:defRPr sz="2175" b="1">
                <a:solidFill>
                  <a:srgbClr val="007E87"/>
                </a:solidFill>
                <a:latin typeface="Aptos"/>
                <a:ea typeface="Aptos"/>
                <a:cs typeface="Aptos"/>
              </a:defRPr>
            </a:lvl7pPr>
            <a:lvl8pPr algn="l">
              <a:defRPr sz="2175" b="1">
                <a:solidFill>
                  <a:srgbClr val="007E87"/>
                </a:solidFill>
                <a:latin typeface="Aptos"/>
                <a:ea typeface="Aptos"/>
                <a:cs typeface="Aptos"/>
              </a:defRPr>
            </a:lvl8pPr>
            <a:lvl9pPr algn="l">
              <a:defRPr sz="2175" b="1">
                <a:solidFill>
                  <a:srgbClr val="007E87"/>
                </a:solidFill>
                <a:latin typeface="Aptos"/>
                <a:ea typeface="Aptos"/>
                <a:cs typeface="Aptos"/>
              </a:defRPr>
            </a:lvl9pPr>
          </a:lstStyle>
          <a:p xmlns:a="http://schemas.openxmlformats.org/drawingml/2006/main">
            <a:pPr algn="l">
              <a:defRPr sz="2175" b="1">
                <a:solidFill>
                  <a:srgbClr val="007E87"/>
                </a:solidFill>
                <a:latin typeface="Aptos"/>
                <a:ea typeface="Aptos"/>
                <a:cs typeface="Aptos"/>
              </a:defRPr>
            </a:pPr>
            <a:r>
              <a:rPr sz="2175" b="1">
                <a:solidFill>
                  <a:srgbClr val="007E87"/>
                </a:solidFill>
                <a:latin typeface="Aptos"/>
                <a:ea typeface="Aptos"/>
                <a:cs typeface="Aptos"/>
              </a:rPr>
              <a:t>Plus / Executive</a:t>
            </a:r>
          </a:p>
        </p:txBody>
      </p:sp>
      <p:sp>
        <p:nvSpPr>
          <p:cNvPr id="16" name="Protection matched to our people and roles">
            <a:extLst xmlns:a="http://schemas.openxmlformats.org/drawingml/2006/main">
              <a:ext uri="{FF2B5EF4-FFF2-40B4-BE49-F238E27FC236}">
                <a16:creationId xmlns:a16="http://schemas.microsoft.com/office/drawing/2014/main" id="{7F853420-0486-494F-B611-DDD500938EDD}"/>
              </a:ext>
            </a:extLst>
          </p:cNvPr>
          <p:cNvSpPr>
            <a:spLocks xmlns:a="http://schemas.openxmlformats.org/drawingml/2006/main" noGrp="1"/>
          </p:cNvSpPr>
          <p:nvPr/>
        </p:nvSpPr>
        <p:spPr>
          <a:xfrm xmlns:a="http://schemas.openxmlformats.org/drawingml/2006/main">
            <a:off x="8058150" y="60674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275" b="0">
                <a:solidFill>
                  <a:srgbClr val="4D6076"/>
                </a:solidFill>
                <a:latin typeface="Aptos"/>
                <a:ea typeface="Aptos"/>
                <a:cs typeface="Aptos"/>
              </a:defRPr>
            </a:defPPr>
            <a:lvl1pPr algn="l">
              <a:defRPr sz="1275" b="0">
                <a:solidFill>
                  <a:srgbClr val="4D6076"/>
                </a:solidFill>
                <a:latin typeface="Aptos"/>
                <a:ea typeface="Aptos"/>
                <a:cs typeface="Aptos"/>
              </a:defRPr>
            </a:lvl1pPr>
            <a:lvl2pPr algn="l">
              <a:defRPr sz="1275" b="0">
                <a:solidFill>
                  <a:srgbClr val="4D6076"/>
                </a:solidFill>
                <a:latin typeface="Aptos"/>
                <a:ea typeface="Aptos"/>
                <a:cs typeface="Aptos"/>
              </a:defRPr>
            </a:lvl2pPr>
            <a:lvl3pPr algn="l">
              <a:defRPr sz="1275" b="0">
                <a:solidFill>
                  <a:srgbClr val="4D6076"/>
                </a:solidFill>
                <a:latin typeface="Aptos"/>
                <a:ea typeface="Aptos"/>
                <a:cs typeface="Aptos"/>
              </a:defRPr>
            </a:lvl3pPr>
            <a:lvl4pPr algn="l">
              <a:defRPr sz="1275" b="0">
                <a:solidFill>
                  <a:srgbClr val="4D6076"/>
                </a:solidFill>
                <a:latin typeface="Aptos"/>
                <a:ea typeface="Aptos"/>
                <a:cs typeface="Aptos"/>
              </a:defRPr>
            </a:lvl4pPr>
            <a:lvl5pPr algn="l">
              <a:defRPr sz="1275" b="0">
                <a:solidFill>
                  <a:srgbClr val="4D6076"/>
                </a:solidFill>
                <a:latin typeface="Aptos"/>
                <a:ea typeface="Aptos"/>
                <a:cs typeface="Aptos"/>
              </a:defRPr>
            </a:lvl5pPr>
            <a:lvl6pPr algn="l">
              <a:defRPr sz="1275" b="0">
                <a:solidFill>
                  <a:srgbClr val="4D6076"/>
                </a:solidFill>
                <a:latin typeface="Aptos"/>
                <a:ea typeface="Aptos"/>
                <a:cs typeface="Aptos"/>
              </a:defRPr>
            </a:lvl6pPr>
            <a:lvl7pPr algn="l">
              <a:defRPr sz="1275" b="0">
                <a:solidFill>
                  <a:srgbClr val="4D6076"/>
                </a:solidFill>
                <a:latin typeface="Aptos"/>
                <a:ea typeface="Aptos"/>
                <a:cs typeface="Aptos"/>
              </a:defRPr>
            </a:lvl7pPr>
            <a:lvl8pPr algn="l">
              <a:defRPr sz="1275" b="0">
                <a:solidFill>
                  <a:srgbClr val="4D6076"/>
                </a:solidFill>
                <a:latin typeface="Aptos"/>
                <a:ea typeface="Aptos"/>
                <a:cs typeface="Aptos"/>
              </a:defRPr>
            </a:lvl8pPr>
            <a:lvl9pPr algn="l">
              <a:defRPr sz="1275" b="0">
                <a:solidFill>
                  <a:srgbClr val="4D6076"/>
                </a:solidFill>
                <a:latin typeface="Aptos"/>
                <a:ea typeface="Aptos"/>
                <a:cs typeface="Aptos"/>
              </a:defRPr>
            </a:lvl9pPr>
          </a:lstStyle>
          <a:p xmlns:a="http://schemas.openxmlformats.org/drawingml/2006/main">
            <a:pPr algn="l">
              <a:defRPr sz="1275" b="0">
                <a:solidFill>
                  <a:srgbClr val="4D6076"/>
                </a:solidFill>
                <a:latin typeface="Aptos"/>
                <a:ea typeface="Aptos"/>
                <a:cs typeface="Aptos"/>
              </a:defRPr>
            </a:pPr>
            <a:r>
              <a:rPr sz="1275" b="0">
                <a:solidFill>
                  <a:srgbClr val="4D6076"/>
                </a:solidFill>
                <a:latin typeface="Aptos"/>
                <a:ea typeface="Aptos"/>
                <a:cs typeface="Aptos"/>
              </a:rPr>
              <a:t>Protection matched to our people and roles</a:t>
            </a:r>
          </a:p>
        </p:txBody>
      </p:sp>
      <p:sp>
        <p:nvSpPr>
          <p:cNvPr id="17" name="Prepared for [Organisation name]">
            <a:extLst xmlns:a="http://schemas.openxmlformats.org/drawingml/2006/main">
              <a:ext uri="{FF2B5EF4-FFF2-40B4-BE49-F238E27FC236}">
                <a16:creationId xmlns:a16="http://schemas.microsoft.com/office/drawing/2014/main" id="{0CA892A3-4FD8-4011-BBFA-0F51D9049F00}"/>
              </a:ext>
            </a:extLst>
          </p:cNvPr>
          <p:cNvSpPr>
            <a:spLocks xmlns:a="http://schemas.openxmlformats.org/drawingml/2006/main" noGrp="1"/>
          </p:cNvSpPr>
          <p:nvPr/>
        </p:nvSpPr>
        <p:spPr>
          <a:xfrm xmlns:a="http://schemas.openxmlformats.org/drawingml/2006/main">
            <a:off x="533400" y="6572250"/>
            <a:ext cx="7239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975" b="0">
                <a:solidFill>
                  <a:srgbClr val="4D6076"/>
                </a:solidFill>
                <a:latin typeface="Aptos"/>
                <a:ea typeface="Aptos"/>
                <a:cs typeface="Aptos"/>
              </a:defRPr>
            </a:defPPr>
            <a:lvl1pPr algn="l">
              <a:defRPr sz="975" b="0">
                <a:solidFill>
                  <a:srgbClr val="4D6076"/>
                </a:solidFill>
                <a:latin typeface="Aptos"/>
                <a:ea typeface="Aptos"/>
                <a:cs typeface="Aptos"/>
              </a:defRPr>
            </a:lvl1pPr>
            <a:lvl2pPr algn="l">
              <a:defRPr sz="975" b="0">
                <a:solidFill>
                  <a:srgbClr val="4D6076"/>
                </a:solidFill>
                <a:latin typeface="Aptos"/>
                <a:ea typeface="Aptos"/>
                <a:cs typeface="Aptos"/>
              </a:defRPr>
            </a:lvl2pPr>
            <a:lvl3pPr algn="l">
              <a:defRPr sz="975" b="0">
                <a:solidFill>
                  <a:srgbClr val="4D6076"/>
                </a:solidFill>
                <a:latin typeface="Aptos"/>
                <a:ea typeface="Aptos"/>
                <a:cs typeface="Aptos"/>
              </a:defRPr>
            </a:lvl3pPr>
            <a:lvl4pPr algn="l">
              <a:defRPr sz="975" b="0">
                <a:solidFill>
                  <a:srgbClr val="4D6076"/>
                </a:solidFill>
                <a:latin typeface="Aptos"/>
                <a:ea typeface="Aptos"/>
                <a:cs typeface="Aptos"/>
              </a:defRPr>
            </a:lvl4pPr>
            <a:lvl5pPr algn="l">
              <a:defRPr sz="975" b="0">
                <a:solidFill>
                  <a:srgbClr val="4D6076"/>
                </a:solidFill>
                <a:latin typeface="Aptos"/>
                <a:ea typeface="Aptos"/>
                <a:cs typeface="Aptos"/>
              </a:defRPr>
            </a:lvl5pPr>
            <a:lvl6pPr algn="l">
              <a:defRPr sz="975" b="0">
                <a:solidFill>
                  <a:srgbClr val="4D6076"/>
                </a:solidFill>
                <a:latin typeface="Aptos"/>
                <a:ea typeface="Aptos"/>
                <a:cs typeface="Aptos"/>
              </a:defRPr>
            </a:lvl6pPr>
            <a:lvl7pPr algn="l">
              <a:defRPr sz="975" b="0">
                <a:solidFill>
                  <a:srgbClr val="4D6076"/>
                </a:solidFill>
                <a:latin typeface="Aptos"/>
                <a:ea typeface="Aptos"/>
                <a:cs typeface="Aptos"/>
              </a:defRPr>
            </a:lvl7pPr>
            <a:lvl8pPr algn="l">
              <a:defRPr sz="975" b="0">
                <a:solidFill>
                  <a:srgbClr val="4D6076"/>
                </a:solidFill>
                <a:latin typeface="Aptos"/>
                <a:ea typeface="Aptos"/>
                <a:cs typeface="Aptos"/>
              </a:defRPr>
            </a:lvl8pPr>
            <a:lvl9pPr algn="l">
              <a:defRPr sz="975" b="0">
                <a:solidFill>
                  <a:srgbClr val="4D6076"/>
                </a:solidFill>
                <a:latin typeface="Aptos"/>
                <a:ea typeface="Aptos"/>
                <a:cs typeface="Aptos"/>
              </a:defRPr>
            </a:lvl9pPr>
          </a:lstStyle>
          <a:p xmlns:a="http://schemas.openxmlformats.org/drawingml/2006/main">
            <a:pPr algn="l">
              <a:defRPr sz="975" b="0">
                <a:solidFill>
                  <a:srgbClr val="4D6076"/>
                </a:solidFill>
                <a:latin typeface="Aptos"/>
                <a:ea typeface="Aptos"/>
                <a:cs typeface="Aptos"/>
              </a:defRPr>
            </a:pPr>
            <a:r>
              <a:rPr sz="975" b="0">
                <a:solidFill>
                  <a:srgbClr val="4D6076"/>
                </a:solidFill>
                <a:latin typeface="Aptos"/>
                <a:ea typeface="Aptos"/>
                <a:cs typeface="Aptos"/>
              </a:rPr>
              <a:t>Prepared for [Organisation name]</a:t>
            </a:r>
          </a:p>
        </p:txBody>
      </p:sp>
    </p:spTree>
    <p:extLst>
      <p:ext uri="{BB962C8B-B14F-4D97-AF65-F5344CB8AC3E}">
        <p14:creationId xmlns:p14="http://schemas.microsoft.com/office/powerpoint/2010/main" val="5032921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01 / THE FINANCIAL EXPOSURE">
            <a:extLst xmlns:a="http://schemas.openxmlformats.org/drawingml/2006/main">
              <a:ext uri="{FF2B5EF4-FFF2-40B4-BE49-F238E27FC236}">
                <a16:creationId xmlns:a16="http://schemas.microsoft.com/office/drawing/2014/main" id="{50E10302-B96B-4FA3-85FE-6AD32A9EB6A4}"/>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01 / THE FINANCIAL EXPOSURE</a:t>
            </a:r>
          </a:p>
        </p:txBody>
      </p:sp>
      <p:sp>
        <p:nvSpPr>
          <p:cNvPr id="2" name="Business email compromise targets a business decision">
            <a:extLst xmlns:a="http://schemas.openxmlformats.org/drawingml/2006/main">
              <a:ext uri="{FF2B5EF4-FFF2-40B4-BE49-F238E27FC236}">
                <a16:creationId xmlns:a16="http://schemas.microsoft.com/office/drawing/2014/main" id="{6D4884E9-2F80-4797-B258-C933B9D9A833}"/>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Business email compromise targets a business decision</a:t>
            </a:r>
          </a:p>
        </p:txBody>
      </p:sp>
      <p:sp>
        <p:nvSpPr>
          <p:cNvPr id="3" name="A believable payment request can cause harm without a malicious attachment or a ">
            <a:extLst xmlns:a="http://schemas.openxmlformats.org/drawingml/2006/main">
              <a:ext uri="{FF2B5EF4-FFF2-40B4-BE49-F238E27FC236}">
                <a16:creationId xmlns:a16="http://schemas.microsoft.com/office/drawing/2014/main" id="{FE438FDE-6B70-47BB-B4CF-165E3A87F6B2}"/>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A believable payment request can cause harm without a malicious attachment or a fake sign-in link.</a:t>
            </a:r>
          </a:p>
        </p:txBody>
      </p:sp>
      <p:sp>
        <p:nvSpPr>
          <p:cNvPr id="4" name="">
            <a:extLst xmlns:a="http://schemas.openxmlformats.org/drawingml/2006/main">
              <a:ext uri="{FF2B5EF4-FFF2-40B4-BE49-F238E27FC236}">
                <a16:creationId xmlns:a16="http://schemas.microsoft.com/office/drawing/2014/main" id="{52F5DE7C-47B3-458F-B63E-3EDC75B111F7}"/>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3DB64B53-A4CB-45C4-B831-AF6C190078B8}"/>
              </a:ext>
            </a:extLst>
          </p:cNvPr>
          <p:cNvPicPr>
            <a:picLocks xmlns:a="http://schemas.openxmlformats.org/drawingml/2006/main" noChangeAspect="1"/>
          </p:cNvPicPr>
          <p:nvPr/>
        </p:nvPicPr>
        <p:blipFill>
          <a:blip xmlns:r="http://schemas.openxmlformats.org/officeDocument/2006/relationships" xmlns:a="http://schemas.openxmlformats.org/drawingml/2006/main" r:embed="Rcaff5c20dcb54ff5"/>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Email Security">
            <a:extLst xmlns:a="http://schemas.openxmlformats.org/drawingml/2006/main">
              <a:ext uri="{FF2B5EF4-FFF2-40B4-BE49-F238E27FC236}">
                <a16:creationId xmlns:a16="http://schemas.microsoft.com/office/drawing/2014/main" id="{AC5C5EEE-7B09-4581-AD29-D65723C872BA}"/>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7" name="02">
            <a:extLst xmlns:a="http://schemas.openxmlformats.org/drawingml/2006/main">
              <a:ext uri="{FF2B5EF4-FFF2-40B4-BE49-F238E27FC236}">
                <a16:creationId xmlns:a16="http://schemas.microsoft.com/office/drawing/2014/main" id="{FF972D44-75D3-4794-A252-9EB5A7DD192B}"/>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02</a:t>
            </a:r>
          </a:p>
        </p:txBody>
      </p:sp>
      <p:sp>
        <p:nvSpPr>
          <p:cNvPr id="8" name="US$3.05bn">
            <a:extLst xmlns:a="http://schemas.openxmlformats.org/drawingml/2006/main">
              <a:ext uri="{FF2B5EF4-FFF2-40B4-BE49-F238E27FC236}">
                <a16:creationId xmlns:a16="http://schemas.microsoft.com/office/drawing/2014/main" id="{7ACF25C0-3E2B-4618-A978-E289E3E7E484}"/>
              </a:ext>
            </a:extLst>
          </p:cNvPr>
          <p:cNvSpPr>
            <a:spLocks xmlns:a="http://schemas.openxmlformats.org/drawingml/2006/main" noGrp="1"/>
          </p:cNvSpPr>
          <p:nvPr/>
        </p:nvSpPr>
        <p:spPr>
          <a:xfrm xmlns:a="http://schemas.openxmlformats.org/drawingml/2006/main">
            <a:off x="533400" y="2286000"/>
            <a:ext cx="6762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5100" b="1">
                <a:solidFill>
                  <a:srgbClr val="003EA5"/>
                </a:solidFill>
                <a:latin typeface="Aptos"/>
                <a:ea typeface="Aptos"/>
                <a:cs typeface="Aptos"/>
              </a:defRPr>
            </a:defPPr>
            <a:lvl1pPr algn="l">
              <a:defRPr sz="5100" b="1">
                <a:solidFill>
                  <a:srgbClr val="003EA5"/>
                </a:solidFill>
                <a:latin typeface="Aptos"/>
                <a:ea typeface="Aptos"/>
                <a:cs typeface="Aptos"/>
              </a:defRPr>
            </a:lvl1pPr>
            <a:lvl2pPr algn="l">
              <a:defRPr sz="5100" b="1">
                <a:solidFill>
                  <a:srgbClr val="003EA5"/>
                </a:solidFill>
                <a:latin typeface="Aptos"/>
                <a:ea typeface="Aptos"/>
                <a:cs typeface="Aptos"/>
              </a:defRPr>
            </a:lvl2pPr>
            <a:lvl3pPr algn="l">
              <a:defRPr sz="5100" b="1">
                <a:solidFill>
                  <a:srgbClr val="003EA5"/>
                </a:solidFill>
                <a:latin typeface="Aptos"/>
                <a:ea typeface="Aptos"/>
                <a:cs typeface="Aptos"/>
              </a:defRPr>
            </a:lvl3pPr>
            <a:lvl4pPr algn="l">
              <a:defRPr sz="5100" b="1">
                <a:solidFill>
                  <a:srgbClr val="003EA5"/>
                </a:solidFill>
                <a:latin typeface="Aptos"/>
                <a:ea typeface="Aptos"/>
                <a:cs typeface="Aptos"/>
              </a:defRPr>
            </a:lvl4pPr>
            <a:lvl5pPr algn="l">
              <a:defRPr sz="5100" b="1">
                <a:solidFill>
                  <a:srgbClr val="003EA5"/>
                </a:solidFill>
                <a:latin typeface="Aptos"/>
                <a:ea typeface="Aptos"/>
                <a:cs typeface="Aptos"/>
              </a:defRPr>
            </a:lvl5pPr>
            <a:lvl6pPr algn="l">
              <a:defRPr sz="5100" b="1">
                <a:solidFill>
                  <a:srgbClr val="003EA5"/>
                </a:solidFill>
                <a:latin typeface="Aptos"/>
                <a:ea typeface="Aptos"/>
                <a:cs typeface="Aptos"/>
              </a:defRPr>
            </a:lvl6pPr>
            <a:lvl7pPr algn="l">
              <a:defRPr sz="5100" b="1">
                <a:solidFill>
                  <a:srgbClr val="003EA5"/>
                </a:solidFill>
                <a:latin typeface="Aptos"/>
                <a:ea typeface="Aptos"/>
                <a:cs typeface="Aptos"/>
              </a:defRPr>
            </a:lvl7pPr>
            <a:lvl8pPr algn="l">
              <a:defRPr sz="5100" b="1">
                <a:solidFill>
                  <a:srgbClr val="003EA5"/>
                </a:solidFill>
                <a:latin typeface="Aptos"/>
                <a:ea typeface="Aptos"/>
                <a:cs typeface="Aptos"/>
              </a:defRPr>
            </a:lvl8pPr>
            <a:lvl9pPr algn="l">
              <a:defRPr sz="5100" b="1">
                <a:solidFill>
                  <a:srgbClr val="003EA5"/>
                </a:solidFill>
                <a:latin typeface="Aptos"/>
                <a:ea typeface="Aptos"/>
                <a:cs typeface="Aptos"/>
              </a:defRPr>
            </a:lvl9pPr>
          </a:lstStyle>
          <a:p xmlns:a="http://schemas.openxmlformats.org/drawingml/2006/main">
            <a:pPr algn="l">
              <a:defRPr sz="5100" b="1">
                <a:solidFill>
                  <a:srgbClr val="003EA5"/>
                </a:solidFill>
                <a:latin typeface="Aptos"/>
                <a:ea typeface="Aptos"/>
                <a:cs typeface="Aptos"/>
              </a:defRPr>
            </a:pPr>
            <a:r>
              <a:rPr sz="5100" b="1">
                <a:solidFill>
                  <a:srgbClr val="003EA5"/>
                </a:solidFill>
                <a:latin typeface="Aptos"/>
                <a:ea typeface="Aptos"/>
                <a:cs typeface="Aptos"/>
              </a:rPr>
              <a:t>US$3.05bn</a:t>
            </a:r>
          </a:p>
        </p:txBody>
      </p:sp>
      <p:sp>
        <p:nvSpPr>
          <p:cNvPr id="9" name="Losses reported to FBI IC3 for business email compromise in 2025">
            <a:extLst xmlns:a="http://schemas.openxmlformats.org/drawingml/2006/main">
              <a:ext uri="{FF2B5EF4-FFF2-40B4-BE49-F238E27FC236}">
                <a16:creationId xmlns:a16="http://schemas.microsoft.com/office/drawing/2014/main" id="{B1A5464C-1039-4E01-AC34-0B618B0634E7}"/>
              </a:ext>
            </a:extLst>
          </p:cNvPr>
          <p:cNvSpPr>
            <a:spLocks xmlns:a="http://schemas.openxmlformats.org/drawingml/2006/main" noGrp="1"/>
          </p:cNvSpPr>
          <p:nvPr/>
        </p:nvSpPr>
        <p:spPr>
          <a:xfrm xmlns:a="http://schemas.openxmlformats.org/drawingml/2006/main">
            <a:off x="533400" y="3190875"/>
            <a:ext cx="5953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Losses reported to FBI IC3 for business email compromise in 2025</a:t>
            </a:r>
          </a:p>
        </p:txBody>
      </p:sp>
      <p:graphicFrame>
        <p:nvGraphicFramePr>
          <p:cNvPr id="10" name="Chart">
            <a:extLst xmlns:a="http://schemas.openxmlformats.org/drawingml/2006/main">
              <a:ext uri="{FF2B5EF4-FFF2-40B4-BE49-F238E27FC236}">
                <a16:creationId xmlns:a16="http://schemas.microsoft.com/office/drawing/2014/main" id="{F1480B6F-CEAE-4EE6-8A14-007BA9C30E5B}"/>
              </a:ext>
            </a:extLst>
          </p:cNvPr>
          <p:cNvGraphicFramePr/>
          <p:nvPr/>
        </p:nvGraphicFramePr>
        <p:xfrm>
          <a:off xmlns:a="http://schemas.openxmlformats.org/drawingml/2006/main" x="428625" y="4133850"/>
          <a:ext xmlns:a="http://schemas.openxmlformats.org/drawingml/2006/main" cx="6276975" cy="1571625"/>
        </p:xfrm>
        <a:graphic xmlns:a="http://schemas.openxmlformats.org/drawingml/2006/main">
          <a:graphicData uri="http://schemas.openxmlformats.org/drawingml/2006/chart">
            <c:chart xmlns:r="http://schemas.openxmlformats.org/officeDocument/2006/relationships" xmlns:c="http://schemas.openxmlformats.org/drawingml/2006/chart" r:id="R39147bb3e51a4e43"/>
          </a:graphicData>
        </a:graphic>
      </p:graphicFrame>
      <p:sp>
        <p:nvSpPr>
          <p:cNvPr id="11" name="">
            <a:extLst xmlns:a="http://schemas.openxmlformats.org/drawingml/2006/main">
              <a:ext uri="{FF2B5EF4-FFF2-40B4-BE49-F238E27FC236}">
                <a16:creationId xmlns:a16="http://schemas.microsoft.com/office/drawing/2014/main" id="{2600ABC9-8DE4-4C68-8972-A8A3FD50CAB1}"/>
              </a:ext>
            </a:extLst>
          </p:cNvPr>
          <p:cNvSpPr>
            <a:spLocks xmlns:a="http://schemas.openxmlformats.org/drawingml/2006/main" noGrp="1"/>
          </p:cNvSpPr>
          <p:nvPr/>
        </p:nvSpPr>
        <p:spPr>
          <a:xfrm xmlns:a="http://schemas.openxmlformats.org/drawingml/2006/main">
            <a:off x="7334250" y="2362200"/>
            <a:ext cx="0" cy="335280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2" name="“Our bank details&#10;have changed.”">
            <a:extLst xmlns:a="http://schemas.openxmlformats.org/drawingml/2006/main">
              <a:ext uri="{FF2B5EF4-FFF2-40B4-BE49-F238E27FC236}">
                <a16:creationId xmlns:a16="http://schemas.microsoft.com/office/drawing/2014/main" id="{1EEEB273-F227-447B-9417-A3C0C5F761CD}"/>
              </a:ext>
            </a:extLst>
          </p:cNvPr>
          <p:cNvSpPr>
            <a:spLocks xmlns:a="http://schemas.openxmlformats.org/drawingml/2006/main" noGrp="1"/>
          </p:cNvSpPr>
          <p:nvPr/>
        </p:nvSpPr>
        <p:spPr>
          <a:xfrm xmlns:a="http://schemas.openxmlformats.org/drawingml/2006/main">
            <a:off x="7848600" y="2466975"/>
            <a:ext cx="381000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400" b="1">
                <a:solidFill>
                  <a:srgbClr val="007E87"/>
                </a:solidFill>
                <a:latin typeface="Aptos"/>
                <a:ea typeface="Aptos"/>
                <a:cs typeface="Aptos"/>
              </a:defRPr>
            </a:defPPr>
            <a:lvl1pPr algn="l">
              <a:defRPr sz="2400" b="1">
                <a:solidFill>
                  <a:srgbClr val="007E87"/>
                </a:solidFill>
                <a:latin typeface="Aptos"/>
                <a:ea typeface="Aptos"/>
                <a:cs typeface="Aptos"/>
              </a:defRPr>
            </a:lvl1pPr>
            <a:lvl2pPr algn="l">
              <a:defRPr sz="2400" b="1">
                <a:solidFill>
                  <a:srgbClr val="007E87"/>
                </a:solidFill>
                <a:latin typeface="Aptos"/>
                <a:ea typeface="Aptos"/>
                <a:cs typeface="Aptos"/>
              </a:defRPr>
            </a:lvl2pPr>
            <a:lvl3pPr algn="l">
              <a:defRPr sz="2400" b="1">
                <a:solidFill>
                  <a:srgbClr val="007E87"/>
                </a:solidFill>
                <a:latin typeface="Aptos"/>
                <a:ea typeface="Aptos"/>
                <a:cs typeface="Aptos"/>
              </a:defRPr>
            </a:lvl3pPr>
            <a:lvl4pPr algn="l">
              <a:defRPr sz="2400" b="1">
                <a:solidFill>
                  <a:srgbClr val="007E87"/>
                </a:solidFill>
                <a:latin typeface="Aptos"/>
                <a:ea typeface="Aptos"/>
                <a:cs typeface="Aptos"/>
              </a:defRPr>
            </a:lvl4pPr>
            <a:lvl5pPr algn="l">
              <a:defRPr sz="2400" b="1">
                <a:solidFill>
                  <a:srgbClr val="007E87"/>
                </a:solidFill>
                <a:latin typeface="Aptos"/>
                <a:ea typeface="Aptos"/>
                <a:cs typeface="Aptos"/>
              </a:defRPr>
            </a:lvl5pPr>
            <a:lvl6pPr algn="l">
              <a:defRPr sz="2400" b="1">
                <a:solidFill>
                  <a:srgbClr val="007E87"/>
                </a:solidFill>
                <a:latin typeface="Aptos"/>
                <a:ea typeface="Aptos"/>
                <a:cs typeface="Aptos"/>
              </a:defRPr>
            </a:lvl6pPr>
            <a:lvl7pPr algn="l">
              <a:defRPr sz="2400" b="1">
                <a:solidFill>
                  <a:srgbClr val="007E87"/>
                </a:solidFill>
                <a:latin typeface="Aptos"/>
                <a:ea typeface="Aptos"/>
                <a:cs typeface="Aptos"/>
              </a:defRPr>
            </a:lvl7pPr>
            <a:lvl8pPr algn="l">
              <a:defRPr sz="2400" b="1">
                <a:solidFill>
                  <a:srgbClr val="007E87"/>
                </a:solidFill>
                <a:latin typeface="Aptos"/>
                <a:ea typeface="Aptos"/>
                <a:cs typeface="Aptos"/>
              </a:defRPr>
            </a:lvl8pPr>
            <a:lvl9pPr algn="l">
              <a:defRPr sz="2400" b="1">
                <a:solidFill>
                  <a:srgbClr val="007E87"/>
                </a:solidFill>
                <a:latin typeface="Aptos"/>
                <a:ea typeface="Aptos"/>
                <a:cs typeface="Aptos"/>
              </a:defRPr>
            </a:lvl9pPr>
          </a:lstStyle>
          <a:p xmlns:a="http://schemas.openxmlformats.org/drawingml/2006/main">
            <a:pPr algn="l">
              <a:defRPr sz="2400" b="1">
                <a:solidFill>
                  <a:srgbClr val="007E87"/>
                </a:solidFill>
                <a:latin typeface="Aptos"/>
                <a:ea typeface="Aptos"/>
                <a:cs typeface="Aptos"/>
              </a:defRPr>
            </a:pPr>
            <a:r>
              <a:rPr sz="2400" b="1">
                <a:solidFill>
                  <a:srgbClr val="007E87"/>
                </a:solidFill>
                <a:latin typeface="Aptos"/>
                <a:ea typeface="Aptos"/>
                <a:cs typeface="Aptos"/>
              </a:rPr>
              <a:t>“Our bank details</a:t>
            </a:r>
          </a:p>
          <a:p xmlns:a="http://schemas.openxmlformats.org/drawingml/2006/main">
            <a:pPr algn="l">
              <a:defRPr sz="2400" b="1">
                <a:solidFill>
                  <a:srgbClr val="007E87"/>
                </a:solidFill>
                <a:latin typeface="Aptos"/>
                <a:ea typeface="Aptos"/>
                <a:cs typeface="Aptos"/>
              </a:defRPr>
            </a:pPr>
            <a:r>
              <a:rPr sz="2400" b="1">
                <a:solidFill>
                  <a:srgbClr val="007E87"/>
                </a:solidFill>
                <a:latin typeface="Aptos"/>
                <a:ea typeface="Aptos"/>
                <a:cs typeface="Aptos"/>
              </a:rPr>
              <a:t>have changed.”</a:t>
            </a:r>
          </a:p>
        </p:txBody>
      </p:sp>
      <p:sp>
        <p:nvSpPr>
          <p:cNvPr id="13" name="The sender can be a compromised supplier account. The request can look familiar.">
            <a:extLst xmlns:a="http://schemas.openxmlformats.org/drawingml/2006/main">
              <a:ext uri="{FF2B5EF4-FFF2-40B4-BE49-F238E27FC236}">
                <a16:creationId xmlns:a16="http://schemas.microsoft.com/office/drawing/2014/main" id="{78A95ABC-6999-48BD-B52E-4FE14C295C24}"/>
              </a:ext>
            </a:extLst>
          </p:cNvPr>
          <p:cNvSpPr>
            <a:spLocks xmlns:a="http://schemas.openxmlformats.org/drawingml/2006/main" noGrp="1"/>
          </p:cNvSpPr>
          <p:nvPr/>
        </p:nvSpPr>
        <p:spPr>
          <a:xfrm xmlns:a="http://schemas.openxmlformats.org/drawingml/2006/main">
            <a:off x="7848600" y="3952875"/>
            <a:ext cx="38100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0">
                <a:solidFill>
                  <a:srgbClr val="4D6076"/>
                </a:solidFill>
                <a:latin typeface="Aptos"/>
                <a:ea typeface="Aptos"/>
                <a:cs typeface="Aptos"/>
              </a:defRPr>
            </a:defPPr>
            <a:lvl1pPr algn="l">
              <a:defRPr sz="1725" b="0">
                <a:solidFill>
                  <a:srgbClr val="4D6076"/>
                </a:solidFill>
                <a:latin typeface="Aptos"/>
                <a:ea typeface="Aptos"/>
                <a:cs typeface="Aptos"/>
              </a:defRPr>
            </a:lvl1pPr>
            <a:lvl2pPr algn="l">
              <a:defRPr sz="1725" b="0">
                <a:solidFill>
                  <a:srgbClr val="4D6076"/>
                </a:solidFill>
                <a:latin typeface="Aptos"/>
                <a:ea typeface="Aptos"/>
                <a:cs typeface="Aptos"/>
              </a:defRPr>
            </a:lvl2pPr>
            <a:lvl3pPr algn="l">
              <a:defRPr sz="1725" b="0">
                <a:solidFill>
                  <a:srgbClr val="4D6076"/>
                </a:solidFill>
                <a:latin typeface="Aptos"/>
                <a:ea typeface="Aptos"/>
                <a:cs typeface="Aptos"/>
              </a:defRPr>
            </a:lvl3pPr>
            <a:lvl4pPr algn="l">
              <a:defRPr sz="1725" b="0">
                <a:solidFill>
                  <a:srgbClr val="4D6076"/>
                </a:solidFill>
                <a:latin typeface="Aptos"/>
                <a:ea typeface="Aptos"/>
                <a:cs typeface="Aptos"/>
              </a:defRPr>
            </a:lvl4pPr>
            <a:lvl5pPr algn="l">
              <a:defRPr sz="1725" b="0">
                <a:solidFill>
                  <a:srgbClr val="4D6076"/>
                </a:solidFill>
                <a:latin typeface="Aptos"/>
                <a:ea typeface="Aptos"/>
                <a:cs typeface="Aptos"/>
              </a:defRPr>
            </a:lvl5pPr>
            <a:lvl6pPr algn="l">
              <a:defRPr sz="1725" b="0">
                <a:solidFill>
                  <a:srgbClr val="4D6076"/>
                </a:solidFill>
                <a:latin typeface="Aptos"/>
                <a:ea typeface="Aptos"/>
                <a:cs typeface="Aptos"/>
              </a:defRPr>
            </a:lvl6pPr>
            <a:lvl7pPr algn="l">
              <a:defRPr sz="1725" b="0">
                <a:solidFill>
                  <a:srgbClr val="4D6076"/>
                </a:solidFill>
                <a:latin typeface="Aptos"/>
                <a:ea typeface="Aptos"/>
                <a:cs typeface="Aptos"/>
              </a:defRPr>
            </a:lvl7pPr>
            <a:lvl8pPr algn="l">
              <a:defRPr sz="1725" b="0">
                <a:solidFill>
                  <a:srgbClr val="4D6076"/>
                </a:solidFill>
                <a:latin typeface="Aptos"/>
                <a:ea typeface="Aptos"/>
                <a:cs typeface="Aptos"/>
              </a:defRPr>
            </a:lvl8pPr>
            <a:lvl9pPr algn="l">
              <a:defRPr sz="1725" b="0">
                <a:solidFill>
                  <a:srgbClr val="4D6076"/>
                </a:solidFill>
                <a:latin typeface="Aptos"/>
                <a:ea typeface="Aptos"/>
                <a:cs typeface="Aptos"/>
              </a:defRPr>
            </a:lvl9pPr>
          </a:lstStyle>
          <a:p xmlns:a="http://schemas.openxmlformats.org/drawingml/2006/main">
            <a:pPr algn="l">
              <a:defRPr sz="1725" b="0">
                <a:solidFill>
                  <a:srgbClr val="4D6076"/>
                </a:solidFill>
                <a:latin typeface="Aptos"/>
                <a:ea typeface="Aptos"/>
                <a:cs typeface="Aptos"/>
              </a:defRPr>
            </a:pPr>
            <a:r>
              <a:rPr sz="1725" b="0">
                <a:solidFill>
                  <a:srgbClr val="4D6076"/>
                </a:solidFill>
                <a:latin typeface="Aptos"/>
                <a:ea typeface="Aptos"/>
                <a:cs typeface="Aptos"/>
              </a:rPr>
              <a:t>The sender can be a compromised supplier account. The request can look familiar.</a:t>
            </a:r>
          </a:p>
          <a:p xmlns:a="http://schemas.openxmlformats.org/drawingml/2006/main">
            <a:r>
              <a:t/>
            </a:r>
          </a:p>
          <a:p xmlns:a="http://schemas.openxmlformats.org/drawingml/2006/main">
            <a:pPr algn="l">
              <a:defRPr sz="1725" b="0">
                <a:solidFill>
                  <a:srgbClr val="4D6076"/>
                </a:solidFill>
                <a:latin typeface="Aptos"/>
                <a:ea typeface="Aptos"/>
                <a:cs typeface="Aptos"/>
              </a:defRPr>
            </a:pPr>
            <a:r>
              <a:rPr sz="1725" b="0">
                <a:solidFill>
                  <a:srgbClr val="4D6076"/>
                </a:solidFill>
                <a:latin typeface="Aptos"/>
                <a:ea typeface="Aptos"/>
                <a:cs typeface="Aptos"/>
              </a:rPr>
              <a:t>Our independent payment checks remain essential.</a:t>
            </a:r>
          </a:p>
        </p:txBody>
      </p:sp>
      <p:sp>
        <p:nvSpPr>
          <p:cNvPr id="14" name="Source: FBI IC3 2025 Annual Report, pp. 8 and 26. Reported complaint losses, not">
            <a:extLst xmlns:a="http://schemas.openxmlformats.org/drawingml/2006/main">
              <a:ext uri="{FF2B5EF4-FFF2-40B4-BE49-F238E27FC236}">
                <a16:creationId xmlns:a16="http://schemas.microsoft.com/office/drawing/2014/main" id="{064FD77A-EC13-4AA4-B08E-CE09489C8963}"/>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Source: FBI IC3 2025 Annual Report, pp. 8 and 26. Reported complaint losses, not all global losses. Chart: US$ billions.</a:t>
            </a:r>
          </a:p>
        </p:txBody>
      </p:sp>
    </p:spTree>
    <p:extLst>
      <p:ext uri="{BB962C8B-B14F-4D97-AF65-F5344CB8AC3E}">
        <p14:creationId xmlns:p14="http://schemas.microsoft.com/office/powerpoint/2010/main" val="138652870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01 / ATTACK SCENARIOS">
            <a:extLst xmlns:a="http://schemas.openxmlformats.org/drawingml/2006/main">
              <a:ext uri="{FF2B5EF4-FFF2-40B4-BE49-F238E27FC236}">
                <a16:creationId xmlns:a16="http://schemas.microsoft.com/office/drawing/2014/main" id="{196A394B-867B-45C4-AB0F-DBD1CC8F0419}"/>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01 / ATTACK SCENARIOS</a:t>
            </a:r>
          </a:p>
        </p:txBody>
      </p:sp>
      <p:sp>
        <p:nvSpPr>
          <p:cNvPr id="2" name="Three requests that deserve a second check">
            <a:extLst xmlns:a="http://schemas.openxmlformats.org/drawingml/2006/main">
              <a:ext uri="{FF2B5EF4-FFF2-40B4-BE49-F238E27FC236}">
                <a16:creationId xmlns:a16="http://schemas.microsoft.com/office/drawing/2014/main" id="{D09F160E-1BDE-42FD-8CAC-E2E21192C114}"/>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Three requests that deserve a second check</a:t>
            </a:r>
          </a:p>
        </p:txBody>
      </p:sp>
      <p:sp>
        <p:nvSpPr>
          <p:cNvPr id="3" name="">
            <a:extLst xmlns:a="http://schemas.openxmlformats.org/drawingml/2006/main">
              <a:ext uri="{FF2B5EF4-FFF2-40B4-BE49-F238E27FC236}">
                <a16:creationId xmlns:a16="http://schemas.microsoft.com/office/drawing/2014/main" id="{5E2F433B-241A-4CAB-9E8B-248AD76FD01F}"/>
              </a:ext>
            </a:extLst>
          </p:cNvPr>
          <p:cNvSpPr>
            <a:spLocks xmlns:a="http://schemas.openxmlformats.org/drawingml/2006/main" noGrp="1"/>
          </p:cNvSpPr>
          <p:nvPr/>
        </p:nvSpPr>
        <p:spPr>
          <a:xfrm xmlns:a="http://schemas.openxmlformats.org/drawingml/2006/main">
            <a:off x="533400" y="1743075"/>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4" name="">
            <a:extLst xmlns:a="http://schemas.openxmlformats.org/drawingml/2006/main">
              <a:ext uri="{FF2B5EF4-FFF2-40B4-BE49-F238E27FC236}">
                <a16:creationId xmlns:a16="http://schemas.microsoft.com/office/drawing/2014/main" id="{DBAC8A9B-992F-4D1B-80D3-B59AF8A558C5}"/>
              </a:ext>
            </a:extLst>
          </p:cNvPr>
          <p:cNvPicPr>
            <a:picLocks xmlns:a="http://schemas.openxmlformats.org/drawingml/2006/main" noChangeAspect="1"/>
          </p:cNvPicPr>
          <p:nvPr/>
        </p:nvPicPr>
        <p:blipFill>
          <a:blip xmlns:r="http://schemas.openxmlformats.org/officeDocument/2006/relationships" xmlns:a="http://schemas.openxmlformats.org/drawingml/2006/main" r:embed="Rb0c5ef026b5847f1"/>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5" name="Email Security">
            <a:extLst xmlns:a="http://schemas.openxmlformats.org/drawingml/2006/main">
              <a:ext uri="{FF2B5EF4-FFF2-40B4-BE49-F238E27FC236}">
                <a16:creationId xmlns:a16="http://schemas.microsoft.com/office/drawing/2014/main" id="{A2A7BCFA-AABB-4F88-8C91-0FA948B5E66B}"/>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6" name="03">
            <a:extLst xmlns:a="http://schemas.openxmlformats.org/drawingml/2006/main">
              <a:ext uri="{FF2B5EF4-FFF2-40B4-BE49-F238E27FC236}">
                <a16:creationId xmlns:a16="http://schemas.microsoft.com/office/drawing/2014/main" id="{5E338055-4E42-4FF3-AF17-CD2696EA50A4}"/>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03</a:t>
            </a:r>
          </a:p>
        </p:txBody>
      </p:sp>
      <p:sp>
        <p:nvSpPr>
          <p:cNvPr id="7" name="Executive impersonation">
            <a:extLst xmlns:a="http://schemas.openxmlformats.org/drawingml/2006/main">
              <a:ext uri="{FF2B5EF4-FFF2-40B4-BE49-F238E27FC236}">
                <a16:creationId xmlns:a16="http://schemas.microsoft.com/office/drawing/2014/main" id="{FEB83343-7CE1-4650-A610-A38E1436C355}"/>
              </a:ext>
            </a:extLst>
          </p:cNvPr>
          <p:cNvSpPr>
            <a:spLocks xmlns:a="http://schemas.openxmlformats.org/drawingml/2006/main" noGrp="1"/>
          </p:cNvSpPr>
          <p:nvPr/>
        </p:nvSpPr>
        <p:spPr>
          <a:xfrm xmlns:a="http://schemas.openxmlformats.org/drawingml/2006/main">
            <a:off x="533400" y="2133600"/>
            <a:ext cx="3371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3EA5"/>
                </a:solidFill>
                <a:latin typeface="Aptos"/>
                <a:ea typeface="Aptos"/>
                <a:cs typeface="Aptos"/>
              </a:defRPr>
            </a:defPPr>
            <a:lvl1pPr algn="l">
              <a:defRPr sz="1725" b="1">
                <a:solidFill>
                  <a:srgbClr val="003EA5"/>
                </a:solidFill>
                <a:latin typeface="Aptos"/>
                <a:ea typeface="Aptos"/>
                <a:cs typeface="Aptos"/>
              </a:defRPr>
            </a:lvl1pPr>
            <a:lvl2pPr algn="l">
              <a:defRPr sz="1725" b="1">
                <a:solidFill>
                  <a:srgbClr val="003EA5"/>
                </a:solidFill>
                <a:latin typeface="Aptos"/>
                <a:ea typeface="Aptos"/>
                <a:cs typeface="Aptos"/>
              </a:defRPr>
            </a:lvl2pPr>
            <a:lvl3pPr algn="l">
              <a:defRPr sz="1725" b="1">
                <a:solidFill>
                  <a:srgbClr val="003EA5"/>
                </a:solidFill>
                <a:latin typeface="Aptos"/>
                <a:ea typeface="Aptos"/>
                <a:cs typeface="Aptos"/>
              </a:defRPr>
            </a:lvl3pPr>
            <a:lvl4pPr algn="l">
              <a:defRPr sz="1725" b="1">
                <a:solidFill>
                  <a:srgbClr val="003EA5"/>
                </a:solidFill>
                <a:latin typeface="Aptos"/>
                <a:ea typeface="Aptos"/>
                <a:cs typeface="Aptos"/>
              </a:defRPr>
            </a:lvl4pPr>
            <a:lvl5pPr algn="l">
              <a:defRPr sz="1725" b="1">
                <a:solidFill>
                  <a:srgbClr val="003EA5"/>
                </a:solidFill>
                <a:latin typeface="Aptos"/>
                <a:ea typeface="Aptos"/>
                <a:cs typeface="Aptos"/>
              </a:defRPr>
            </a:lvl5pPr>
            <a:lvl6pPr algn="l">
              <a:defRPr sz="1725" b="1">
                <a:solidFill>
                  <a:srgbClr val="003EA5"/>
                </a:solidFill>
                <a:latin typeface="Aptos"/>
                <a:ea typeface="Aptos"/>
                <a:cs typeface="Aptos"/>
              </a:defRPr>
            </a:lvl6pPr>
            <a:lvl7pPr algn="l">
              <a:defRPr sz="1725" b="1">
                <a:solidFill>
                  <a:srgbClr val="003EA5"/>
                </a:solidFill>
                <a:latin typeface="Aptos"/>
                <a:ea typeface="Aptos"/>
                <a:cs typeface="Aptos"/>
              </a:defRPr>
            </a:lvl7pPr>
            <a:lvl8pPr algn="l">
              <a:defRPr sz="1725" b="1">
                <a:solidFill>
                  <a:srgbClr val="003EA5"/>
                </a:solidFill>
                <a:latin typeface="Aptos"/>
                <a:ea typeface="Aptos"/>
                <a:cs typeface="Aptos"/>
              </a:defRPr>
            </a:lvl8pPr>
            <a:lvl9pPr algn="l">
              <a:defRPr sz="1725" b="1">
                <a:solidFill>
                  <a:srgbClr val="003EA5"/>
                </a:solidFill>
                <a:latin typeface="Aptos"/>
                <a:ea typeface="Aptos"/>
                <a:cs typeface="Aptos"/>
              </a:defRPr>
            </a:lvl9pPr>
          </a:lstStyle>
          <a:p xmlns:a="http://schemas.openxmlformats.org/drawingml/2006/main">
            <a:pPr algn="l">
              <a:defRPr sz="1725" b="1">
                <a:solidFill>
                  <a:srgbClr val="003EA5"/>
                </a:solidFill>
                <a:latin typeface="Aptos"/>
                <a:ea typeface="Aptos"/>
                <a:cs typeface="Aptos"/>
              </a:defRPr>
            </a:pPr>
            <a:r>
              <a:rPr sz="1725" b="1">
                <a:solidFill>
                  <a:srgbClr val="003EA5"/>
                </a:solidFill>
                <a:latin typeface="Aptos"/>
                <a:ea typeface="Aptos"/>
                <a:cs typeface="Aptos"/>
              </a:rPr>
              <a:t>Executive impersonation</a:t>
            </a:r>
          </a:p>
        </p:txBody>
      </p:sp>
      <p:sp>
        <p:nvSpPr>
          <p:cNvPr id="8" name="“Please make this&#10;payment urgently.”">
            <a:extLst xmlns:a="http://schemas.openxmlformats.org/drawingml/2006/main">
              <a:ext uri="{FF2B5EF4-FFF2-40B4-BE49-F238E27FC236}">
                <a16:creationId xmlns:a16="http://schemas.microsoft.com/office/drawing/2014/main" id="{76868E8B-E754-4D00-B301-2F6B8F7E9C7D}"/>
              </a:ext>
            </a:extLst>
          </p:cNvPr>
          <p:cNvSpPr>
            <a:spLocks xmlns:a="http://schemas.openxmlformats.org/drawingml/2006/main" noGrp="1"/>
          </p:cNvSpPr>
          <p:nvPr/>
        </p:nvSpPr>
        <p:spPr>
          <a:xfrm xmlns:a="http://schemas.openxmlformats.org/drawingml/2006/main">
            <a:off x="533400" y="2676525"/>
            <a:ext cx="33718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00" b="1">
                <a:solidFill>
                  <a:srgbClr val="14263F"/>
                </a:solidFill>
                <a:latin typeface="Aptos"/>
                <a:ea typeface="Aptos"/>
                <a:cs typeface="Aptos"/>
              </a:defRPr>
            </a:defPPr>
            <a:lvl1pPr algn="l">
              <a:defRPr sz="2100" b="1">
                <a:solidFill>
                  <a:srgbClr val="14263F"/>
                </a:solidFill>
                <a:latin typeface="Aptos"/>
                <a:ea typeface="Aptos"/>
                <a:cs typeface="Aptos"/>
              </a:defRPr>
            </a:lvl1pPr>
            <a:lvl2pPr algn="l">
              <a:defRPr sz="2100" b="1">
                <a:solidFill>
                  <a:srgbClr val="14263F"/>
                </a:solidFill>
                <a:latin typeface="Aptos"/>
                <a:ea typeface="Aptos"/>
                <a:cs typeface="Aptos"/>
              </a:defRPr>
            </a:lvl2pPr>
            <a:lvl3pPr algn="l">
              <a:defRPr sz="2100" b="1">
                <a:solidFill>
                  <a:srgbClr val="14263F"/>
                </a:solidFill>
                <a:latin typeface="Aptos"/>
                <a:ea typeface="Aptos"/>
                <a:cs typeface="Aptos"/>
              </a:defRPr>
            </a:lvl3pPr>
            <a:lvl4pPr algn="l">
              <a:defRPr sz="2100" b="1">
                <a:solidFill>
                  <a:srgbClr val="14263F"/>
                </a:solidFill>
                <a:latin typeface="Aptos"/>
                <a:ea typeface="Aptos"/>
                <a:cs typeface="Aptos"/>
              </a:defRPr>
            </a:lvl4pPr>
            <a:lvl5pPr algn="l">
              <a:defRPr sz="2100" b="1">
                <a:solidFill>
                  <a:srgbClr val="14263F"/>
                </a:solidFill>
                <a:latin typeface="Aptos"/>
                <a:ea typeface="Aptos"/>
                <a:cs typeface="Aptos"/>
              </a:defRPr>
            </a:lvl5pPr>
            <a:lvl6pPr algn="l">
              <a:defRPr sz="2100" b="1">
                <a:solidFill>
                  <a:srgbClr val="14263F"/>
                </a:solidFill>
                <a:latin typeface="Aptos"/>
                <a:ea typeface="Aptos"/>
                <a:cs typeface="Aptos"/>
              </a:defRPr>
            </a:lvl6pPr>
            <a:lvl7pPr algn="l">
              <a:defRPr sz="2100" b="1">
                <a:solidFill>
                  <a:srgbClr val="14263F"/>
                </a:solidFill>
                <a:latin typeface="Aptos"/>
                <a:ea typeface="Aptos"/>
                <a:cs typeface="Aptos"/>
              </a:defRPr>
            </a:lvl7pPr>
            <a:lvl8pPr algn="l">
              <a:defRPr sz="2100" b="1">
                <a:solidFill>
                  <a:srgbClr val="14263F"/>
                </a:solidFill>
                <a:latin typeface="Aptos"/>
                <a:ea typeface="Aptos"/>
                <a:cs typeface="Aptos"/>
              </a:defRPr>
            </a:lvl8pPr>
            <a:lvl9pPr algn="l">
              <a:defRPr sz="2100" b="1">
                <a:solidFill>
                  <a:srgbClr val="14263F"/>
                </a:solidFill>
                <a:latin typeface="Aptos"/>
                <a:ea typeface="Aptos"/>
                <a:cs typeface="Aptos"/>
              </a:defRPr>
            </a:lvl9pPr>
          </a:lstStyle>
          <a:p xmlns:a="http://schemas.openxmlformats.org/drawingml/2006/main">
            <a:pPr algn="l">
              <a:defRPr sz="2100" b="1">
                <a:solidFill>
                  <a:srgbClr val="14263F"/>
                </a:solidFill>
                <a:latin typeface="Aptos"/>
                <a:ea typeface="Aptos"/>
                <a:cs typeface="Aptos"/>
              </a:defRPr>
            </a:pPr>
            <a:r>
              <a:rPr sz="2100" b="1">
                <a:solidFill>
                  <a:srgbClr val="14263F"/>
                </a:solidFill>
                <a:latin typeface="Aptos"/>
                <a:ea typeface="Aptos"/>
                <a:cs typeface="Aptos"/>
              </a:rPr>
              <a:t>“Please make this</a:t>
            </a:r>
          </a:p>
          <a:p xmlns:a="http://schemas.openxmlformats.org/drawingml/2006/main">
            <a:pPr algn="l">
              <a:defRPr sz="2100" b="1">
                <a:solidFill>
                  <a:srgbClr val="14263F"/>
                </a:solidFill>
                <a:latin typeface="Aptos"/>
                <a:ea typeface="Aptos"/>
                <a:cs typeface="Aptos"/>
              </a:defRPr>
            </a:pPr>
            <a:r>
              <a:rPr sz="2100" b="1">
                <a:solidFill>
                  <a:srgbClr val="14263F"/>
                </a:solidFill>
                <a:latin typeface="Aptos"/>
                <a:ea typeface="Aptos"/>
                <a:cs typeface="Aptos"/>
              </a:rPr>
              <a:t>payment urgently.”</a:t>
            </a:r>
          </a:p>
        </p:txBody>
      </p:sp>
      <p:sp>
        <p:nvSpPr>
          <p:cNvPr id="9" name="A lookalike sender or an impersonated leader asks for an unusual transfer.">
            <a:extLst xmlns:a="http://schemas.openxmlformats.org/drawingml/2006/main">
              <a:ext uri="{FF2B5EF4-FFF2-40B4-BE49-F238E27FC236}">
                <a16:creationId xmlns:a16="http://schemas.microsoft.com/office/drawing/2014/main" id="{405A09CF-1B2D-4442-BB06-5A4C203473AC}"/>
              </a:ext>
            </a:extLst>
          </p:cNvPr>
          <p:cNvSpPr>
            <a:spLocks xmlns:a="http://schemas.openxmlformats.org/drawingml/2006/main" noGrp="1"/>
          </p:cNvSpPr>
          <p:nvPr/>
        </p:nvSpPr>
        <p:spPr>
          <a:xfrm xmlns:a="http://schemas.openxmlformats.org/drawingml/2006/main">
            <a:off x="533400" y="3781425"/>
            <a:ext cx="337185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A lookalike sender or an impersonated leader asks for an unusual transfer.</a:t>
            </a:r>
          </a:p>
        </p:txBody>
      </p:sp>
      <p:sp>
        <p:nvSpPr>
          <p:cNvPr id="10" name="">
            <a:extLst xmlns:a="http://schemas.openxmlformats.org/drawingml/2006/main">
              <a:ext uri="{FF2B5EF4-FFF2-40B4-BE49-F238E27FC236}">
                <a16:creationId xmlns:a16="http://schemas.microsoft.com/office/drawing/2014/main" id="{BE460909-B1B1-4B80-B794-87DEAAC41C99}"/>
              </a:ext>
            </a:extLst>
          </p:cNvPr>
          <p:cNvSpPr>
            <a:spLocks xmlns:a="http://schemas.openxmlformats.org/drawingml/2006/main" noGrp="1"/>
          </p:cNvSpPr>
          <p:nvPr/>
        </p:nvSpPr>
        <p:spPr>
          <a:xfrm xmlns:a="http://schemas.openxmlformats.org/drawingml/2006/main">
            <a:off x="533400" y="4781550"/>
            <a:ext cx="337185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1" name="Signals to inspect">
            <a:extLst xmlns:a="http://schemas.openxmlformats.org/drawingml/2006/main">
              <a:ext uri="{FF2B5EF4-FFF2-40B4-BE49-F238E27FC236}">
                <a16:creationId xmlns:a16="http://schemas.microsoft.com/office/drawing/2014/main" id="{18A9A82F-BF42-40BA-A0CB-6AAA01CFEA58}"/>
              </a:ext>
            </a:extLst>
          </p:cNvPr>
          <p:cNvSpPr>
            <a:spLocks xmlns:a="http://schemas.openxmlformats.org/drawingml/2006/main" noGrp="1"/>
          </p:cNvSpPr>
          <p:nvPr/>
        </p:nvSpPr>
        <p:spPr>
          <a:xfrm xmlns:a="http://schemas.openxmlformats.org/drawingml/2006/main">
            <a:off x="533400" y="4924425"/>
            <a:ext cx="33718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50" b="1">
                <a:solidFill>
                  <a:srgbClr val="003EA5"/>
                </a:solidFill>
                <a:latin typeface="Aptos"/>
                <a:ea typeface="Aptos"/>
                <a:cs typeface="Aptos"/>
              </a:defRPr>
            </a:defPPr>
            <a:lvl1pPr algn="l">
              <a:defRPr sz="1350" b="1">
                <a:solidFill>
                  <a:srgbClr val="003EA5"/>
                </a:solidFill>
                <a:latin typeface="Aptos"/>
                <a:ea typeface="Aptos"/>
                <a:cs typeface="Aptos"/>
              </a:defRPr>
            </a:lvl1pPr>
            <a:lvl2pPr algn="l">
              <a:defRPr sz="1350" b="1">
                <a:solidFill>
                  <a:srgbClr val="003EA5"/>
                </a:solidFill>
                <a:latin typeface="Aptos"/>
                <a:ea typeface="Aptos"/>
                <a:cs typeface="Aptos"/>
              </a:defRPr>
            </a:lvl2pPr>
            <a:lvl3pPr algn="l">
              <a:defRPr sz="1350" b="1">
                <a:solidFill>
                  <a:srgbClr val="003EA5"/>
                </a:solidFill>
                <a:latin typeface="Aptos"/>
                <a:ea typeface="Aptos"/>
                <a:cs typeface="Aptos"/>
              </a:defRPr>
            </a:lvl3pPr>
            <a:lvl4pPr algn="l">
              <a:defRPr sz="1350" b="1">
                <a:solidFill>
                  <a:srgbClr val="003EA5"/>
                </a:solidFill>
                <a:latin typeface="Aptos"/>
                <a:ea typeface="Aptos"/>
                <a:cs typeface="Aptos"/>
              </a:defRPr>
            </a:lvl4pPr>
            <a:lvl5pPr algn="l">
              <a:defRPr sz="1350" b="1">
                <a:solidFill>
                  <a:srgbClr val="003EA5"/>
                </a:solidFill>
                <a:latin typeface="Aptos"/>
                <a:ea typeface="Aptos"/>
                <a:cs typeface="Aptos"/>
              </a:defRPr>
            </a:lvl5pPr>
            <a:lvl6pPr algn="l">
              <a:defRPr sz="1350" b="1">
                <a:solidFill>
                  <a:srgbClr val="003EA5"/>
                </a:solidFill>
                <a:latin typeface="Aptos"/>
                <a:ea typeface="Aptos"/>
                <a:cs typeface="Aptos"/>
              </a:defRPr>
            </a:lvl6pPr>
            <a:lvl7pPr algn="l">
              <a:defRPr sz="1350" b="1">
                <a:solidFill>
                  <a:srgbClr val="003EA5"/>
                </a:solidFill>
                <a:latin typeface="Aptos"/>
                <a:ea typeface="Aptos"/>
                <a:cs typeface="Aptos"/>
              </a:defRPr>
            </a:lvl7pPr>
            <a:lvl8pPr algn="l">
              <a:defRPr sz="1350" b="1">
                <a:solidFill>
                  <a:srgbClr val="003EA5"/>
                </a:solidFill>
                <a:latin typeface="Aptos"/>
                <a:ea typeface="Aptos"/>
                <a:cs typeface="Aptos"/>
              </a:defRPr>
            </a:lvl8pPr>
            <a:lvl9pPr algn="l">
              <a:defRPr sz="1350" b="1">
                <a:solidFill>
                  <a:srgbClr val="003EA5"/>
                </a:solidFill>
                <a:latin typeface="Aptos"/>
                <a:ea typeface="Aptos"/>
                <a:cs typeface="Aptos"/>
              </a:defRPr>
            </a:lvl9pPr>
          </a:lstStyle>
          <a:p xmlns:a="http://schemas.openxmlformats.org/drawingml/2006/main">
            <a:pPr algn="l">
              <a:defRPr sz="1350" b="1">
                <a:solidFill>
                  <a:srgbClr val="003EA5"/>
                </a:solidFill>
                <a:latin typeface="Aptos"/>
                <a:ea typeface="Aptos"/>
                <a:cs typeface="Aptos"/>
              </a:defRPr>
            </a:pPr>
            <a:r>
              <a:rPr sz="1350" b="1">
                <a:solidFill>
                  <a:srgbClr val="003EA5"/>
                </a:solidFill>
                <a:latin typeface="Aptos"/>
                <a:ea typeface="Aptos"/>
                <a:cs typeface="Aptos"/>
              </a:rPr>
              <a:t>Signals to inspect</a:t>
            </a:r>
          </a:p>
        </p:txBody>
      </p:sp>
      <p:sp>
        <p:nvSpPr>
          <p:cNvPr id="12" name="Sender authentication&#10;Domain similarity&#10;First-time sender&#10;Urgency and payment co">
            <a:extLst xmlns:a="http://schemas.openxmlformats.org/drawingml/2006/main">
              <a:ext uri="{FF2B5EF4-FFF2-40B4-BE49-F238E27FC236}">
                <a16:creationId xmlns:a16="http://schemas.microsoft.com/office/drawing/2014/main" id="{0A23A6FA-9858-4B31-8247-945D63FDEA92}"/>
              </a:ext>
            </a:extLst>
          </p:cNvPr>
          <p:cNvSpPr>
            <a:spLocks xmlns:a="http://schemas.openxmlformats.org/drawingml/2006/main" noGrp="1"/>
          </p:cNvSpPr>
          <p:nvPr/>
        </p:nvSpPr>
        <p:spPr>
          <a:xfrm xmlns:a="http://schemas.openxmlformats.org/drawingml/2006/main">
            <a:off x="533400" y="5248275"/>
            <a:ext cx="33718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Sender authentication</a:t>
            </a:r>
          </a:p>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Domain similarity</a:t>
            </a:r>
          </a:p>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First-time sender</a:t>
            </a:r>
          </a:p>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Urgency and payment context</a:t>
            </a:r>
          </a:p>
        </p:txBody>
      </p:sp>
      <p:sp>
        <p:nvSpPr>
          <p:cNvPr id="13" name="Supplier payment change">
            <a:extLst xmlns:a="http://schemas.openxmlformats.org/drawingml/2006/main">
              <a:ext uri="{FF2B5EF4-FFF2-40B4-BE49-F238E27FC236}">
                <a16:creationId xmlns:a16="http://schemas.microsoft.com/office/drawing/2014/main" id="{72E02E10-5912-437B-9181-D1705FE44E43}"/>
              </a:ext>
            </a:extLst>
          </p:cNvPr>
          <p:cNvSpPr>
            <a:spLocks xmlns:a="http://schemas.openxmlformats.org/drawingml/2006/main" noGrp="1"/>
          </p:cNvSpPr>
          <p:nvPr/>
        </p:nvSpPr>
        <p:spPr>
          <a:xfrm xmlns:a="http://schemas.openxmlformats.org/drawingml/2006/main">
            <a:off x="4410075" y="2133600"/>
            <a:ext cx="3371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7E87"/>
                </a:solidFill>
                <a:latin typeface="Aptos"/>
                <a:ea typeface="Aptos"/>
                <a:cs typeface="Aptos"/>
              </a:defRPr>
            </a:defPPr>
            <a:lvl1pPr algn="l">
              <a:defRPr sz="1725" b="1">
                <a:solidFill>
                  <a:srgbClr val="007E87"/>
                </a:solidFill>
                <a:latin typeface="Aptos"/>
                <a:ea typeface="Aptos"/>
                <a:cs typeface="Aptos"/>
              </a:defRPr>
            </a:lvl1pPr>
            <a:lvl2pPr algn="l">
              <a:defRPr sz="1725" b="1">
                <a:solidFill>
                  <a:srgbClr val="007E87"/>
                </a:solidFill>
                <a:latin typeface="Aptos"/>
                <a:ea typeface="Aptos"/>
                <a:cs typeface="Aptos"/>
              </a:defRPr>
            </a:lvl2pPr>
            <a:lvl3pPr algn="l">
              <a:defRPr sz="1725" b="1">
                <a:solidFill>
                  <a:srgbClr val="007E87"/>
                </a:solidFill>
                <a:latin typeface="Aptos"/>
                <a:ea typeface="Aptos"/>
                <a:cs typeface="Aptos"/>
              </a:defRPr>
            </a:lvl3pPr>
            <a:lvl4pPr algn="l">
              <a:defRPr sz="1725" b="1">
                <a:solidFill>
                  <a:srgbClr val="007E87"/>
                </a:solidFill>
                <a:latin typeface="Aptos"/>
                <a:ea typeface="Aptos"/>
                <a:cs typeface="Aptos"/>
              </a:defRPr>
            </a:lvl4pPr>
            <a:lvl5pPr algn="l">
              <a:defRPr sz="1725" b="1">
                <a:solidFill>
                  <a:srgbClr val="007E87"/>
                </a:solidFill>
                <a:latin typeface="Aptos"/>
                <a:ea typeface="Aptos"/>
                <a:cs typeface="Aptos"/>
              </a:defRPr>
            </a:lvl5pPr>
            <a:lvl6pPr algn="l">
              <a:defRPr sz="1725" b="1">
                <a:solidFill>
                  <a:srgbClr val="007E87"/>
                </a:solidFill>
                <a:latin typeface="Aptos"/>
                <a:ea typeface="Aptos"/>
                <a:cs typeface="Aptos"/>
              </a:defRPr>
            </a:lvl6pPr>
            <a:lvl7pPr algn="l">
              <a:defRPr sz="1725" b="1">
                <a:solidFill>
                  <a:srgbClr val="007E87"/>
                </a:solidFill>
                <a:latin typeface="Aptos"/>
                <a:ea typeface="Aptos"/>
                <a:cs typeface="Aptos"/>
              </a:defRPr>
            </a:lvl7pPr>
            <a:lvl8pPr algn="l">
              <a:defRPr sz="1725" b="1">
                <a:solidFill>
                  <a:srgbClr val="007E87"/>
                </a:solidFill>
                <a:latin typeface="Aptos"/>
                <a:ea typeface="Aptos"/>
                <a:cs typeface="Aptos"/>
              </a:defRPr>
            </a:lvl8pPr>
            <a:lvl9pPr algn="l">
              <a:defRPr sz="1725" b="1">
                <a:solidFill>
                  <a:srgbClr val="007E87"/>
                </a:solidFill>
                <a:latin typeface="Aptos"/>
                <a:ea typeface="Aptos"/>
                <a:cs typeface="Aptos"/>
              </a:defRPr>
            </a:lvl9pPr>
          </a:lstStyle>
          <a:p xmlns:a="http://schemas.openxmlformats.org/drawingml/2006/main">
            <a:pPr algn="l">
              <a:defRPr sz="1725" b="1">
                <a:solidFill>
                  <a:srgbClr val="007E87"/>
                </a:solidFill>
                <a:latin typeface="Aptos"/>
                <a:ea typeface="Aptos"/>
                <a:cs typeface="Aptos"/>
              </a:defRPr>
            </a:pPr>
            <a:r>
              <a:rPr sz="1725" b="1">
                <a:solidFill>
                  <a:srgbClr val="007E87"/>
                </a:solidFill>
                <a:latin typeface="Aptos"/>
                <a:ea typeface="Aptos"/>
                <a:cs typeface="Aptos"/>
              </a:rPr>
              <a:t>Supplier payment change</a:t>
            </a:r>
          </a:p>
        </p:txBody>
      </p:sp>
      <p:sp>
        <p:nvSpPr>
          <p:cNvPr id="14" name="“Use our new&#10;bank account.”">
            <a:extLst xmlns:a="http://schemas.openxmlformats.org/drawingml/2006/main">
              <a:ext uri="{FF2B5EF4-FFF2-40B4-BE49-F238E27FC236}">
                <a16:creationId xmlns:a16="http://schemas.microsoft.com/office/drawing/2014/main" id="{31A26A86-E618-4B23-8BAC-1E9C7891D826}"/>
              </a:ext>
            </a:extLst>
          </p:cNvPr>
          <p:cNvSpPr>
            <a:spLocks xmlns:a="http://schemas.openxmlformats.org/drawingml/2006/main" noGrp="1"/>
          </p:cNvSpPr>
          <p:nvPr/>
        </p:nvSpPr>
        <p:spPr>
          <a:xfrm xmlns:a="http://schemas.openxmlformats.org/drawingml/2006/main">
            <a:off x="4410075" y="2676525"/>
            <a:ext cx="33718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00" b="1">
                <a:solidFill>
                  <a:srgbClr val="14263F"/>
                </a:solidFill>
                <a:latin typeface="Aptos"/>
                <a:ea typeface="Aptos"/>
                <a:cs typeface="Aptos"/>
              </a:defRPr>
            </a:defPPr>
            <a:lvl1pPr algn="l">
              <a:defRPr sz="2100" b="1">
                <a:solidFill>
                  <a:srgbClr val="14263F"/>
                </a:solidFill>
                <a:latin typeface="Aptos"/>
                <a:ea typeface="Aptos"/>
                <a:cs typeface="Aptos"/>
              </a:defRPr>
            </a:lvl1pPr>
            <a:lvl2pPr algn="l">
              <a:defRPr sz="2100" b="1">
                <a:solidFill>
                  <a:srgbClr val="14263F"/>
                </a:solidFill>
                <a:latin typeface="Aptos"/>
                <a:ea typeface="Aptos"/>
                <a:cs typeface="Aptos"/>
              </a:defRPr>
            </a:lvl2pPr>
            <a:lvl3pPr algn="l">
              <a:defRPr sz="2100" b="1">
                <a:solidFill>
                  <a:srgbClr val="14263F"/>
                </a:solidFill>
                <a:latin typeface="Aptos"/>
                <a:ea typeface="Aptos"/>
                <a:cs typeface="Aptos"/>
              </a:defRPr>
            </a:lvl3pPr>
            <a:lvl4pPr algn="l">
              <a:defRPr sz="2100" b="1">
                <a:solidFill>
                  <a:srgbClr val="14263F"/>
                </a:solidFill>
                <a:latin typeface="Aptos"/>
                <a:ea typeface="Aptos"/>
                <a:cs typeface="Aptos"/>
              </a:defRPr>
            </a:lvl4pPr>
            <a:lvl5pPr algn="l">
              <a:defRPr sz="2100" b="1">
                <a:solidFill>
                  <a:srgbClr val="14263F"/>
                </a:solidFill>
                <a:latin typeface="Aptos"/>
                <a:ea typeface="Aptos"/>
                <a:cs typeface="Aptos"/>
              </a:defRPr>
            </a:lvl5pPr>
            <a:lvl6pPr algn="l">
              <a:defRPr sz="2100" b="1">
                <a:solidFill>
                  <a:srgbClr val="14263F"/>
                </a:solidFill>
                <a:latin typeface="Aptos"/>
                <a:ea typeface="Aptos"/>
                <a:cs typeface="Aptos"/>
              </a:defRPr>
            </a:lvl6pPr>
            <a:lvl7pPr algn="l">
              <a:defRPr sz="2100" b="1">
                <a:solidFill>
                  <a:srgbClr val="14263F"/>
                </a:solidFill>
                <a:latin typeface="Aptos"/>
                <a:ea typeface="Aptos"/>
                <a:cs typeface="Aptos"/>
              </a:defRPr>
            </a:lvl7pPr>
            <a:lvl8pPr algn="l">
              <a:defRPr sz="2100" b="1">
                <a:solidFill>
                  <a:srgbClr val="14263F"/>
                </a:solidFill>
                <a:latin typeface="Aptos"/>
                <a:ea typeface="Aptos"/>
                <a:cs typeface="Aptos"/>
              </a:defRPr>
            </a:lvl8pPr>
            <a:lvl9pPr algn="l">
              <a:defRPr sz="2100" b="1">
                <a:solidFill>
                  <a:srgbClr val="14263F"/>
                </a:solidFill>
                <a:latin typeface="Aptos"/>
                <a:ea typeface="Aptos"/>
                <a:cs typeface="Aptos"/>
              </a:defRPr>
            </a:lvl9pPr>
          </a:lstStyle>
          <a:p xmlns:a="http://schemas.openxmlformats.org/drawingml/2006/main">
            <a:pPr algn="l">
              <a:defRPr sz="2100" b="1">
                <a:solidFill>
                  <a:srgbClr val="14263F"/>
                </a:solidFill>
                <a:latin typeface="Aptos"/>
                <a:ea typeface="Aptos"/>
                <a:cs typeface="Aptos"/>
              </a:defRPr>
            </a:pPr>
            <a:r>
              <a:rPr sz="2100" b="1">
                <a:solidFill>
                  <a:srgbClr val="14263F"/>
                </a:solidFill>
                <a:latin typeface="Aptos"/>
                <a:ea typeface="Aptos"/>
                <a:cs typeface="Aptos"/>
              </a:rPr>
              <a:t>“Use our new</a:t>
            </a:r>
          </a:p>
          <a:p xmlns:a="http://schemas.openxmlformats.org/drawingml/2006/main">
            <a:pPr algn="l">
              <a:defRPr sz="2100" b="1">
                <a:solidFill>
                  <a:srgbClr val="14263F"/>
                </a:solidFill>
                <a:latin typeface="Aptos"/>
                <a:ea typeface="Aptos"/>
                <a:cs typeface="Aptos"/>
              </a:defRPr>
            </a:pPr>
            <a:r>
              <a:rPr sz="2100" b="1">
                <a:solidFill>
                  <a:srgbClr val="14263F"/>
                </a:solidFill>
                <a:latin typeface="Aptos"/>
                <a:ea typeface="Aptos"/>
                <a:cs typeface="Aptos"/>
              </a:rPr>
              <a:t>bank account.”</a:t>
            </a:r>
          </a:p>
        </p:txBody>
      </p:sp>
      <p:sp>
        <p:nvSpPr>
          <p:cNvPr id="15" name="A genuine supplier’s compromised mailbox sends revised banking instructions.">
            <a:extLst xmlns:a="http://schemas.openxmlformats.org/drawingml/2006/main">
              <a:ext uri="{FF2B5EF4-FFF2-40B4-BE49-F238E27FC236}">
                <a16:creationId xmlns:a16="http://schemas.microsoft.com/office/drawing/2014/main" id="{F48734A0-7E1B-4EE4-8F25-3778CBEEBF36}"/>
              </a:ext>
            </a:extLst>
          </p:cNvPr>
          <p:cNvSpPr>
            <a:spLocks xmlns:a="http://schemas.openxmlformats.org/drawingml/2006/main" noGrp="1"/>
          </p:cNvSpPr>
          <p:nvPr/>
        </p:nvSpPr>
        <p:spPr>
          <a:xfrm xmlns:a="http://schemas.openxmlformats.org/drawingml/2006/main">
            <a:off x="4410075" y="3781425"/>
            <a:ext cx="337185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A genuine supplier’s compromised mailbox sends revised banking instructions.</a:t>
            </a:r>
          </a:p>
        </p:txBody>
      </p:sp>
      <p:sp>
        <p:nvSpPr>
          <p:cNvPr id="16" name="">
            <a:extLst xmlns:a="http://schemas.openxmlformats.org/drawingml/2006/main">
              <a:ext uri="{FF2B5EF4-FFF2-40B4-BE49-F238E27FC236}">
                <a16:creationId xmlns:a16="http://schemas.microsoft.com/office/drawing/2014/main" id="{CFF4F7BC-8A84-4FC5-81C8-ABE8D128F5ED}"/>
              </a:ext>
            </a:extLst>
          </p:cNvPr>
          <p:cNvSpPr>
            <a:spLocks xmlns:a="http://schemas.openxmlformats.org/drawingml/2006/main" noGrp="1"/>
          </p:cNvSpPr>
          <p:nvPr/>
        </p:nvSpPr>
        <p:spPr>
          <a:xfrm xmlns:a="http://schemas.openxmlformats.org/drawingml/2006/main">
            <a:off x="4410075" y="4781550"/>
            <a:ext cx="337185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7" name="Signals to inspect">
            <a:extLst xmlns:a="http://schemas.openxmlformats.org/drawingml/2006/main">
              <a:ext uri="{FF2B5EF4-FFF2-40B4-BE49-F238E27FC236}">
                <a16:creationId xmlns:a16="http://schemas.microsoft.com/office/drawing/2014/main" id="{42667B09-3327-409B-81A4-0FB41662FFC3}"/>
              </a:ext>
            </a:extLst>
          </p:cNvPr>
          <p:cNvSpPr>
            <a:spLocks xmlns:a="http://schemas.openxmlformats.org/drawingml/2006/main" noGrp="1"/>
          </p:cNvSpPr>
          <p:nvPr/>
        </p:nvSpPr>
        <p:spPr>
          <a:xfrm xmlns:a="http://schemas.openxmlformats.org/drawingml/2006/main">
            <a:off x="4410075" y="4924425"/>
            <a:ext cx="33718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50" b="1">
                <a:solidFill>
                  <a:srgbClr val="003EA5"/>
                </a:solidFill>
                <a:latin typeface="Aptos"/>
                <a:ea typeface="Aptos"/>
                <a:cs typeface="Aptos"/>
              </a:defRPr>
            </a:defPPr>
            <a:lvl1pPr algn="l">
              <a:defRPr sz="1350" b="1">
                <a:solidFill>
                  <a:srgbClr val="003EA5"/>
                </a:solidFill>
                <a:latin typeface="Aptos"/>
                <a:ea typeface="Aptos"/>
                <a:cs typeface="Aptos"/>
              </a:defRPr>
            </a:lvl1pPr>
            <a:lvl2pPr algn="l">
              <a:defRPr sz="1350" b="1">
                <a:solidFill>
                  <a:srgbClr val="003EA5"/>
                </a:solidFill>
                <a:latin typeface="Aptos"/>
                <a:ea typeface="Aptos"/>
                <a:cs typeface="Aptos"/>
              </a:defRPr>
            </a:lvl2pPr>
            <a:lvl3pPr algn="l">
              <a:defRPr sz="1350" b="1">
                <a:solidFill>
                  <a:srgbClr val="003EA5"/>
                </a:solidFill>
                <a:latin typeface="Aptos"/>
                <a:ea typeface="Aptos"/>
                <a:cs typeface="Aptos"/>
              </a:defRPr>
            </a:lvl3pPr>
            <a:lvl4pPr algn="l">
              <a:defRPr sz="1350" b="1">
                <a:solidFill>
                  <a:srgbClr val="003EA5"/>
                </a:solidFill>
                <a:latin typeface="Aptos"/>
                <a:ea typeface="Aptos"/>
                <a:cs typeface="Aptos"/>
              </a:defRPr>
            </a:lvl4pPr>
            <a:lvl5pPr algn="l">
              <a:defRPr sz="1350" b="1">
                <a:solidFill>
                  <a:srgbClr val="003EA5"/>
                </a:solidFill>
                <a:latin typeface="Aptos"/>
                <a:ea typeface="Aptos"/>
                <a:cs typeface="Aptos"/>
              </a:defRPr>
            </a:lvl5pPr>
            <a:lvl6pPr algn="l">
              <a:defRPr sz="1350" b="1">
                <a:solidFill>
                  <a:srgbClr val="003EA5"/>
                </a:solidFill>
                <a:latin typeface="Aptos"/>
                <a:ea typeface="Aptos"/>
                <a:cs typeface="Aptos"/>
              </a:defRPr>
            </a:lvl6pPr>
            <a:lvl7pPr algn="l">
              <a:defRPr sz="1350" b="1">
                <a:solidFill>
                  <a:srgbClr val="003EA5"/>
                </a:solidFill>
                <a:latin typeface="Aptos"/>
                <a:ea typeface="Aptos"/>
                <a:cs typeface="Aptos"/>
              </a:defRPr>
            </a:lvl7pPr>
            <a:lvl8pPr algn="l">
              <a:defRPr sz="1350" b="1">
                <a:solidFill>
                  <a:srgbClr val="003EA5"/>
                </a:solidFill>
                <a:latin typeface="Aptos"/>
                <a:ea typeface="Aptos"/>
                <a:cs typeface="Aptos"/>
              </a:defRPr>
            </a:lvl8pPr>
            <a:lvl9pPr algn="l">
              <a:defRPr sz="1350" b="1">
                <a:solidFill>
                  <a:srgbClr val="003EA5"/>
                </a:solidFill>
                <a:latin typeface="Aptos"/>
                <a:ea typeface="Aptos"/>
                <a:cs typeface="Aptos"/>
              </a:defRPr>
            </a:lvl9pPr>
          </a:lstStyle>
          <a:p xmlns:a="http://schemas.openxmlformats.org/drawingml/2006/main">
            <a:pPr algn="l">
              <a:defRPr sz="1350" b="1">
                <a:solidFill>
                  <a:srgbClr val="003EA5"/>
                </a:solidFill>
                <a:latin typeface="Aptos"/>
                <a:ea typeface="Aptos"/>
                <a:cs typeface="Aptos"/>
              </a:defRPr>
            </a:pPr>
            <a:r>
              <a:rPr sz="1350" b="1">
                <a:solidFill>
                  <a:srgbClr val="003EA5"/>
                </a:solidFill>
                <a:latin typeface="Aptos"/>
                <a:ea typeface="Aptos"/>
                <a:cs typeface="Aptos"/>
              </a:rPr>
              <a:t>Signals to inspect</a:t>
            </a:r>
          </a:p>
        </p:txBody>
      </p:sp>
      <p:sp>
        <p:nvSpPr>
          <p:cNvPr id="18" name="Bank-detail change request&#10;Thread context&#10;Sender-history anomaly&#10;Message pattern">
            <a:extLst xmlns:a="http://schemas.openxmlformats.org/drawingml/2006/main">
              <a:ext uri="{FF2B5EF4-FFF2-40B4-BE49-F238E27FC236}">
                <a16:creationId xmlns:a16="http://schemas.microsoft.com/office/drawing/2014/main" id="{08879398-D3A2-4982-8F8F-D779783F5797}"/>
              </a:ext>
            </a:extLst>
          </p:cNvPr>
          <p:cNvSpPr>
            <a:spLocks xmlns:a="http://schemas.openxmlformats.org/drawingml/2006/main" noGrp="1"/>
          </p:cNvSpPr>
          <p:nvPr/>
        </p:nvSpPr>
        <p:spPr>
          <a:xfrm xmlns:a="http://schemas.openxmlformats.org/drawingml/2006/main">
            <a:off x="4410075" y="5248275"/>
            <a:ext cx="33718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Bank-detail change request</a:t>
            </a:r>
          </a:p>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Thread context</a:t>
            </a:r>
          </a:p>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Sender-history anomaly</a:t>
            </a:r>
          </a:p>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Message patterns</a:t>
            </a:r>
          </a:p>
        </p:txBody>
      </p:sp>
      <p:sp>
        <p:nvSpPr>
          <p:cNvPr id="19" name="Account phishing">
            <a:extLst xmlns:a="http://schemas.openxmlformats.org/drawingml/2006/main">
              <a:ext uri="{FF2B5EF4-FFF2-40B4-BE49-F238E27FC236}">
                <a16:creationId xmlns:a16="http://schemas.microsoft.com/office/drawing/2014/main" id="{D2873754-DF7E-4650-B129-55BC6E40F325}"/>
              </a:ext>
            </a:extLst>
          </p:cNvPr>
          <p:cNvSpPr>
            <a:spLocks xmlns:a="http://schemas.openxmlformats.org/drawingml/2006/main" noGrp="1"/>
          </p:cNvSpPr>
          <p:nvPr/>
        </p:nvSpPr>
        <p:spPr>
          <a:xfrm xmlns:a="http://schemas.openxmlformats.org/drawingml/2006/main">
            <a:off x="8286750" y="2133600"/>
            <a:ext cx="3371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003EA5"/>
                </a:solidFill>
                <a:latin typeface="Aptos"/>
                <a:ea typeface="Aptos"/>
                <a:cs typeface="Aptos"/>
              </a:defRPr>
            </a:defPPr>
            <a:lvl1pPr algn="l">
              <a:defRPr sz="1725" b="1">
                <a:solidFill>
                  <a:srgbClr val="003EA5"/>
                </a:solidFill>
                <a:latin typeface="Aptos"/>
                <a:ea typeface="Aptos"/>
                <a:cs typeface="Aptos"/>
              </a:defRPr>
            </a:lvl1pPr>
            <a:lvl2pPr algn="l">
              <a:defRPr sz="1725" b="1">
                <a:solidFill>
                  <a:srgbClr val="003EA5"/>
                </a:solidFill>
                <a:latin typeface="Aptos"/>
                <a:ea typeface="Aptos"/>
                <a:cs typeface="Aptos"/>
              </a:defRPr>
            </a:lvl2pPr>
            <a:lvl3pPr algn="l">
              <a:defRPr sz="1725" b="1">
                <a:solidFill>
                  <a:srgbClr val="003EA5"/>
                </a:solidFill>
                <a:latin typeface="Aptos"/>
                <a:ea typeface="Aptos"/>
                <a:cs typeface="Aptos"/>
              </a:defRPr>
            </a:lvl3pPr>
            <a:lvl4pPr algn="l">
              <a:defRPr sz="1725" b="1">
                <a:solidFill>
                  <a:srgbClr val="003EA5"/>
                </a:solidFill>
                <a:latin typeface="Aptos"/>
                <a:ea typeface="Aptos"/>
                <a:cs typeface="Aptos"/>
              </a:defRPr>
            </a:lvl4pPr>
            <a:lvl5pPr algn="l">
              <a:defRPr sz="1725" b="1">
                <a:solidFill>
                  <a:srgbClr val="003EA5"/>
                </a:solidFill>
                <a:latin typeface="Aptos"/>
                <a:ea typeface="Aptos"/>
                <a:cs typeface="Aptos"/>
              </a:defRPr>
            </a:lvl5pPr>
            <a:lvl6pPr algn="l">
              <a:defRPr sz="1725" b="1">
                <a:solidFill>
                  <a:srgbClr val="003EA5"/>
                </a:solidFill>
                <a:latin typeface="Aptos"/>
                <a:ea typeface="Aptos"/>
                <a:cs typeface="Aptos"/>
              </a:defRPr>
            </a:lvl6pPr>
            <a:lvl7pPr algn="l">
              <a:defRPr sz="1725" b="1">
                <a:solidFill>
                  <a:srgbClr val="003EA5"/>
                </a:solidFill>
                <a:latin typeface="Aptos"/>
                <a:ea typeface="Aptos"/>
                <a:cs typeface="Aptos"/>
              </a:defRPr>
            </a:lvl7pPr>
            <a:lvl8pPr algn="l">
              <a:defRPr sz="1725" b="1">
                <a:solidFill>
                  <a:srgbClr val="003EA5"/>
                </a:solidFill>
                <a:latin typeface="Aptos"/>
                <a:ea typeface="Aptos"/>
                <a:cs typeface="Aptos"/>
              </a:defRPr>
            </a:lvl8pPr>
            <a:lvl9pPr algn="l">
              <a:defRPr sz="1725" b="1">
                <a:solidFill>
                  <a:srgbClr val="003EA5"/>
                </a:solidFill>
                <a:latin typeface="Aptos"/>
                <a:ea typeface="Aptos"/>
                <a:cs typeface="Aptos"/>
              </a:defRPr>
            </a:lvl9pPr>
          </a:lstStyle>
          <a:p xmlns:a="http://schemas.openxmlformats.org/drawingml/2006/main">
            <a:pPr algn="l">
              <a:defRPr sz="1725" b="1">
                <a:solidFill>
                  <a:srgbClr val="003EA5"/>
                </a:solidFill>
                <a:latin typeface="Aptos"/>
                <a:ea typeface="Aptos"/>
                <a:cs typeface="Aptos"/>
              </a:defRPr>
            </a:pPr>
            <a:r>
              <a:rPr sz="1725" b="1">
                <a:solidFill>
                  <a:srgbClr val="003EA5"/>
                </a:solidFill>
                <a:latin typeface="Aptos"/>
                <a:ea typeface="Aptos"/>
                <a:cs typeface="Aptos"/>
              </a:rPr>
              <a:t>Account phishing</a:t>
            </a:r>
          </a:p>
        </p:txBody>
      </p:sp>
      <p:sp>
        <p:nvSpPr>
          <p:cNvPr id="20" name="“Your account will&#10;be suspended.”">
            <a:extLst xmlns:a="http://schemas.openxmlformats.org/drawingml/2006/main">
              <a:ext uri="{FF2B5EF4-FFF2-40B4-BE49-F238E27FC236}">
                <a16:creationId xmlns:a16="http://schemas.microsoft.com/office/drawing/2014/main" id="{5D14994F-2455-4EA9-AF70-3A1305CCE94C}"/>
              </a:ext>
            </a:extLst>
          </p:cNvPr>
          <p:cNvSpPr>
            <a:spLocks xmlns:a="http://schemas.openxmlformats.org/drawingml/2006/main" noGrp="1"/>
          </p:cNvSpPr>
          <p:nvPr/>
        </p:nvSpPr>
        <p:spPr>
          <a:xfrm xmlns:a="http://schemas.openxmlformats.org/drawingml/2006/main">
            <a:off x="8286750" y="2676525"/>
            <a:ext cx="33718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100" b="1">
                <a:solidFill>
                  <a:srgbClr val="14263F"/>
                </a:solidFill>
                <a:latin typeface="Aptos"/>
                <a:ea typeface="Aptos"/>
                <a:cs typeface="Aptos"/>
              </a:defRPr>
            </a:defPPr>
            <a:lvl1pPr algn="l">
              <a:defRPr sz="2100" b="1">
                <a:solidFill>
                  <a:srgbClr val="14263F"/>
                </a:solidFill>
                <a:latin typeface="Aptos"/>
                <a:ea typeface="Aptos"/>
                <a:cs typeface="Aptos"/>
              </a:defRPr>
            </a:lvl1pPr>
            <a:lvl2pPr algn="l">
              <a:defRPr sz="2100" b="1">
                <a:solidFill>
                  <a:srgbClr val="14263F"/>
                </a:solidFill>
                <a:latin typeface="Aptos"/>
                <a:ea typeface="Aptos"/>
                <a:cs typeface="Aptos"/>
              </a:defRPr>
            </a:lvl2pPr>
            <a:lvl3pPr algn="l">
              <a:defRPr sz="2100" b="1">
                <a:solidFill>
                  <a:srgbClr val="14263F"/>
                </a:solidFill>
                <a:latin typeface="Aptos"/>
                <a:ea typeface="Aptos"/>
                <a:cs typeface="Aptos"/>
              </a:defRPr>
            </a:lvl3pPr>
            <a:lvl4pPr algn="l">
              <a:defRPr sz="2100" b="1">
                <a:solidFill>
                  <a:srgbClr val="14263F"/>
                </a:solidFill>
                <a:latin typeface="Aptos"/>
                <a:ea typeface="Aptos"/>
                <a:cs typeface="Aptos"/>
              </a:defRPr>
            </a:lvl4pPr>
            <a:lvl5pPr algn="l">
              <a:defRPr sz="2100" b="1">
                <a:solidFill>
                  <a:srgbClr val="14263F"/>
                </a:solidFill>
                <a:latin typeface="Aptos"/>
                <a:ea typeface="Aptos"/>
                <a:cs typeface="Aptos"/>
              </a:defRPr>
            </a:lvl5pPr>
            <a:lvl6pPr algn="l">
              <a:defRPr sz="2100" b="1">
                <a:solidFill>
                  <a:srgbClr val="14263F"/>
                </a:solidFill>
                <a:latin typeface="Aptos"/>
                <a:ea typeface="Aptos"/>
                <a:cs typeface="Aptos"/>
              </a:defRPr>
            </a:lvl6pPr>
            <a:lvl7pPr algn="l">
              <a:defRPr sz="2100" b="1">
                <a:solidFill>
                  <a:srgbClr val="14263F"/>
                </a:solidFill>
                <a:latin typeface="Aptos"/>
                <a:ea typeface="Aptos"/>
                <a:cs typeface="Aptos"/>
              </a:defRPr>
            </a:lvl7pPr>
            <a:lvl8pPr algn="l">
              <a:defRPr sz="2100" b="1">
                <a:solidFill>
                  <a:srgbClr val="14263F"/>
                </a:solidFill>
                <a:latin typeface="Aptos"/>
                <a:ea typeface="Aptos"/>
                <a:cs typeface="Aptos"/>
              </a:defRPr>
            </a:lvl8pPr>
            <a:lvl9pPr algn="l">
              <a:defRPr sz="2100" b="1">
                <a:solidFill>
                  <a:srgbClr val="14263F"/>
                </a:solidFill>
                <a:latin typeface="Aptos"/>
                <a:ea typeface="Aptos"/>
                <a:cs typeface="Aptos"/>
              </a:defRPr>
            </a:lvl9pPr>
          </a:lstStyle>
          <a:p xmlns:a="http://schemas.openxmlformats.org/drawingml/2006/main">
            <a:pPr algn="l">
              <a:defRPr sz="2100" b="1">
                <a:solidFill>
                  <a:srgbClr val="14263F"/>
                </a:solidFill>
                <a:latin typeface="Aptos"/>
                <a:ea typeface="Aptos"/>
                <a:cs typeface="Aptos"/>
              </a:defRPr>
            </a:pPr>
            <a:r>
              <a:rPr sz="2100" b="1">
                <a:solidFill>
                  <a:srgbClr val="14263F"/>
                </a:solidFill>
                <a:latin typeface="Aptos"/>
                <a:ea typeface="Aptos"/>
                <a:cs typeface="Aptos"/>
              </a:rPr>
              <a:t>“Your account will</a:t>
            </a:r>
          </a:p>
          <a:p xmlns:a="http://schemas.openxmlformats.org/drawingml/2006/main">
            <a:pPr algn="l">
              <a:defRPr sz="2100" b="1">
                <a:solidFill>
                  <a:srgbClr val="14263F"/>
                </a:solidFill>
                <a:latin typeface="Aptos"/>
                <a:ea typeface="Aptos"/>
                <a:cs typeface="Aptos"/>
              </a:defRPr>
            </a:pPr>
            <a:r>
              <a:rPr sz="2100" b="1">
                <a:solidFill>
                  <a:srgbClr val="14263F"/>
                </a:solidFill>
                <a:latin typeface="Aptos"/>
                <a:ea typeface="Aptos"/>
                <a:cs typeface="Aptos"/>
              </a:rPr>
              <a:t>be suspended.”</a:t>
            </a:r>
          </a:p>
        </p:txBody>
      </p:sp>
      <p:sp>
        <p:nvSpPr>
          <p:cNvPr id="21" name="A branded message links to an imitation sign-in page or risky attachment.">
            <a:extLst xmlns:a="http://schemas.openxmlformats.org/drawingml/2006/main">
              <a:ext uri="{FF2B5EF4-FFF2-40B4-BE49-F238E27FC236}">
                <a16:creationId xmlns:a16="http://schemas.microsoft.com/office/drawing/2014/main" id="{FA2CC232-20BF-4A30-B3EE-38F07A4FAF12}"/>
              </a:ext>
            </a:extLst>
          </p:cNvPr>
          <p:cNvSpPr>
            <a:spLocks xmlns:a="http://schemas.openxmlformats.org/drawingml/2006/main" noGrp="1"/>
          </p:cNvSpPr>
          <p:nvPr/>
        </p:nvSpPr>
        <p:spPr>
          <a:xfrm xmlns:a="http://schemas.openxmlformats.org/drawingml/2006/main">
            <a:off x="8286750" y="3781425"/>
            <a:ext cx="337185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A branded message links to an imitation sign-in page or risky attachment.</a:t>
            </a:r>
          </a:p>
        </p:txBody>
      </p:sp>
      <p:sp>
        <p:nvSpPr>
          <p:cNvPr id="22" name="">
            <a:extLst xmlns:a="http://schemas.openxmlformats.org/drawingml/2006/main">
              <a:ext uri="{FF2B5EF4-FFF2-40B4-BE49-F238E27FC236}">
                <a16:creationId xmlns:a16="http://schemas.microsoft.com/office/drawing/2014/main" id="{77DC1A6C-4E88-434E-B1C6-6C2FE8A3C275}"/>
              </a:ext>
            </a:extLst>
          </p:cNvPr>
          <p:cNvSpPr>
            <a:spLocks xmlns:a="http://schemas.openxmlformats.org/drawingml/2006/main" noGrp="1"/>
          </p:cNvSpPr>
          <p:nvPr/>
        </p:nvSpPr>
        <p:spPr>
          <a:xfrm xmlns:a="http://schemas.openxmlformats.org/drawingml/2006/main">
            <a:off x="8286750" y="4781550"/>
            <a:ext cx="337185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3" name="Signals to inspect">
            <a:extLst xmlns:a="http://schemas.openxmlformats.org/drawingml/2006/main">
              <a:ext uri="{FF2B5EF4-FFF2-40B4-BE49-F238E27FC236}">
                <a16:creationId xmlns:a16="http://schemas.microsoft.com/office/drawing/2014/main" id="{BCE534EC-B67F-4EA7-86A7-9B31FBEDD04B}"/>
              </a:ext>
            </a:extLst>
          </p:cNvPr>
          <p:cNvSpPr>
            <a:spLocks xmlns:a="http://schemas.openxmlformats.org/drawingml/2006/main" noGrp="1"/>
          </p:cNvSpPr>
          <p:nvPr/>
        </p:nvSpPr>
        <p:spPr>
          <a:xfrm xmlns:a="http://schemas.openxmlformats.org/drawingml/2006/main">
            <a:off x="8286750" y="4924425"/>
            <a:ext cx="33718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50" b="1">
                <a:solidFill>
                  <a:srgbClr val="003EA5"/>
                </a:solidFill>
                <a:latin typeface="Aptos"/>
                <a:ea typeface="Aptos"/>
                <a:cs typeface="Aptos"/>
              </a:defRPr>
            </a:defPPr>
            <a:lvl1pPr algn="l">
              <a:defRPr sz="1350" b="1">
                <a:solidFill>
                  <a:srgbClr val="003EA5"/>
                </a:solidFill>
                <a:latin typeface="Aptos"/>
                <a:ea typeface="Aptos"/>
                <a:cs typeface="Aptos"/>
              </a:defRPr>
            </a:lvl1pPr>
            <a:lvl2pPr algn="l">
              <a:defRPr sz="1350" b="1">
                <a:solidFill>
                  <a:srgbClr val="003EA5"/>
                </a:solidFill>
                <a:latin typeface="Aptos"/>
                <a:ea typeface="Aptos"/>
                <a:cs typeface="Aptos"/>
              </a:defRPr>
            </a:lvl2pPr>
            <a:lvl3pPr algn="l">
              <a:defRPr sz="1350" b="1">
                <a:solidFill>
                  <a:srgbClr val="003EA5"/>
                </a:solidFill>
                <a:latin typeface="Aptos"/>
                <a:ea typeface="Aptos"/>
                <a:cs typeface="Aptos"/>
              </a:defRPr>
            </a:lvl3pPr>
            <a:lvl4pPr algn="l">
              <a:defRPr sz="1350" b="1">
                <a:solidFill>
                  <a:srgbClr val="003EA5"/>
                </a:solidFill>
                <a:latin typeface="Aptos"/>
                <a:ea typeface="Aptos"/>
                <a:cs typeface="Aptos"/>
              </a:defRPr>
            </a:lvl4pPr>
            <a:lvl5pPr algn="l">
              <a:defRPr sz="1350" b="1">
                <a:solidFill>
                  <a:srgbClr val="003EA5"/>
                </a:solidFill>
                <a:latin typeface="Aptos"/>
                <a:ea typeface="Aptos"/>
                <a:cs typeface="Aptos"/>
              </a:defRPr>
            </a:lvl5pPr>
            <a:lvl6pPr algn="l">
              <a:defRPr sz="1350" b="1">
                <a:solidFill>
                  <a:srgbClr val="003EA5"/>
                </a:solidFill>
                <a:latin typeface="Aptos"/>
                <a:ea typeface="Aptos"/>
                <a:cs typeface="Aptos"/>
              </a:defRPr>
            </a:lvl6pPr>
            <a:lvl7pPr algn="l">
              <a:defRPr sz="1350" b="1">
                <a:solidFill>
                  <a:srgbClr val="003EA5"/>
                </a:solidFill>
                <a:latin typeface="Aptos"/>
                <a:ea typeface="Aptos"/>
                <a:cs typeface="Aptos"/>
              </a:defRPr>
            </a:lvl7pPr>
            <a:lvl8pPr algn="l">
              <a:defRPr sz="1350" b="1">
                <a:solidFill>
                  <a:srgbClr val="003EA5"/>
                </a:solidFill>
                <a:latin typeface="Aptos"/>
                <a:ea typeface="Aptos"/>
                <a:cs typeface="Aptos"/>
              </a:defRPr>
            </a:lvl8pPr>
            <a:lvl9pPr algn="l">
              <a:defRPr sz="1350" b="1">
                <a:solidFill>
                  <a:srgbClr val="003EA5"/>
                </a:solidFill>
                <a:latin typeface="Aptos"/>
                <a:ea typeface="Aptos"/>
                <a:cs typeface="Aptos"/>
              </a:defRPr>
            </a:lvl9pPr>
          </a:lstStyle>
          <a:p xmlns:a="http://schemas.openxmlformats.org/drawingml/2006/main">
            <a:pPr algn="l">
              <a:defRPr sz="1350" b="1">
                <a:solidFill>
                  <a:srgbClr val="003EA5"/>
                </a:solidFill>
                <a:latin typeface="Aptos"/>
                <a:ea typeface="Aptos"/>
                <a:cs typeface="Aptos"/>
              </a:defRPr>
            </a:pPr>
            <a:r>
              <a:rPr sz="1350" b="1">
                <a:solidFill>
                  <a:srgbClr val="003EA5"/>
                </a:solidFill>
                <a:latin typeface="Aptos"/>
                <a:ea typeface="Aptos"/>
                <a:cs typeface="Aptos"/>
              </a:rPr>
              <a:t>Signals to inspect</a:t>
            </a:r>
          </a:p>
        </p:txBody>
      </p:sp>
      <p:sp>
        <p:nvSpPr>
          <p:cNvPr id="24" name="URL and domain context&#10;Authentication signals&#10;Attachment analysis&#10;Urgency langua">
            <a:extLst xmlns:a="http://schemas.openxmlformats.org/drawingml/2006/main">
              <a:ext uri="{FF2B5EF4-FFF2-40B4-BE49-F238E27FC236}">
                <a16:creationId xmlns:a16="http://schemas.microsoft.com/office/drawing/2014/main" id="{BD2F1064-614B-4E80-B72B-CEE63BEF8ADE}"/>
              </a:ext>
            </a:extLst>
          </p:cNvPr>
          <p:cNvSpPr>
            <a:spLocks xmlns:a="http://schemas.openxmlformats.org/drawingml/2006/main" noGrp="1"/>
          </p:cNvSpPr>
          <p:nvPr/>
        </p:nvSpPr>
        <p:spPr>
          <a:xfrm xmlns:a="http://schemas.openxmlformats.org/drawingml/2006/main">
            <a:off x="8286750" y="5248275"/>
            <a:ext cx="33718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URL and domain context</a:t>
            </a:r>
          </a:p>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Authentication signals</a:t>
            </a:r>
          </a:p>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Attachment analysis</a:t>
            </a:r>
          </a:p>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Urgency language</a:t>
            </a:r>
          </a:p>
        </p:txBody>
      </p:sp>
    </p:spTree>
    <p:extLst>
      <p:ext uri="{BB962C8B-B14F-4D97-AF65-F5344CB8AC3E}">
        <p14:creationId xmlns:p14="http://schemas.microsoft.com/office/powerpoint/2010/main" val="156430466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02 / THE EMPLOYEE WORKFLOW">
            <a:extLst xmlns:a="http://schemas.openxmlformats.org/drawingml/2006/main">
              <a:ext uri="{FF2B5EF4-FFF2-40B4-BE49-F238E27FC236}">
                <a16:creationId xmlns:a16="http://schemas.microsoft.com/office/drawing/2014/main" id="{31A450B2-9956-407B-AA95-7C0CDADF9C96}"/>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02 / THE EMPLOYEE WORKFLOW</a:t>
            </a:r>
          </a:p>
        </p:txBody>
      </p:sp>
      <p:sp>
        <p:nvSpPr>
          <p:cNvPr id="2" name="Verification where people already read email">
            <a:extLst xmlns:a="http://schemas.openxmlformats.org/drawingml/2006/main">
              <a:ext uri="{FF2B5EF4-FFF2-40B4-BE49-F238E27FC236}">
                <a16:creationId xmlns:a16="http://schemas.microsoft.com/office/drawing/2014/main" id="{75A07077-6652-4B8E-947D-A82E8DF3BC9E}"/>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Verification where people already read email</a:t>
            </a:r>
          </a:p>
        </p:txBody>
      </p:sp>
      <p:sp>
        <p:nvSpPr>
          <p:cNvPr id="3" name="The person stays in Outlook or Gmail and sees a score, reasons and available act">
            <a:extLst xmlns:a="http://schemas.openxmlformats.org/drawingml/2006/main">
              <a:ext uri="{FF2B5EF4-FFF2-40B4-BE49-F238E27FC236}">
                <a16:creationId xmlns:a16="http://schemas.microsoft.com/office/drawing/2014/main" id="{9EDCAC31-19F1-4285-883C-26E3FBF9271D}"/>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person stays in Outlook or Gmail and sees a score, reasons and available actions.</a:t>
            </a:r>
          </a:p>
        </p:txBody>
      </p:sp>
      <p:sp>
        <p:nvSpPr>
          <p:cNvPr id="4" name="">
            <a:extLst xmlns:a="http://schemas.openxmlformats.org/drawingml/2006/main">
              <a:ext uri="{FF2B5EF4-FFF2-40B4-BE49-F238E27FC236}">
                <a16:creationId xmlns:a16="http://schemas.microsoft.com/office/drawing/2014/main" id="{CD756871-0D93-4345-AD31-EA7B20573809}"/>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79527556-A9D1-4117-BCE8-4A2D4FADA7B4}"/>
              </a:ext>
            </a:extLst>
          </p:cNvPr>
          <p:cNvPicPr>
            <a:picLocks xmlns:a="http://schemas.openxmlformats.org/drawingml/2006/main" noChangeAspect="1"/>
          </p:cNvPicPr>
          <p:nvPr/>
        </p:nvPicPr>
        <p:blipFill>
          <a:blip xmlns:r="http://schemas.openxmlformats.org/officeDocument/2006/relationships" xmlns:a="http://schemas.openxmlformats.org/drawingml/2006/main" r:embed="R7834220e01b74f5a"/>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Email Security">
            <a:extLst xmlns:a="http://schemas.openxmlformats.org/drawingml/2006/main">
              <a:ext uri="{FF2B5EF4-FFF2-40B4-BE49-F238E27FC236}">
                <a16:creationId xmlns:a16="http://schemas.microsoft.com/office/drawing/2014/main" id="{46650E8A-B9E3-4F19-8B7E-A7781D435918}"/>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7" name="04">
            <a:extLst xmlns:a="http://schemas.openxmlformats.org/drawingml/2006/main">
              <a:ext uri="{FF2B5EF4-FFF2-40B4-BE49-F238E27FC236}">
                <a16:creationId xmlns:a16="http://schemas.microsoft.com/office/drawing/2014/main" id="{AE7F2742-971A-4394-9A47-FA452716E4B4}"/>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04</a:t>
            </a:r>
          </a:p>
        </p:txBody>
      </p:sp>
      <p:sp>
        <p:nvSpPr>
          <p:cNvPr id="8" name="01">
            <a:extLst xmlns:a="http://schemas.openxmlformats.org/drawingml/2006/main">
              <a:ext uri="{FF2B5EF4-FFF2-40B4-BE49-F238E27FC236}">
                <a16:creationId xmlns:a16="http://schemas.microsoft.com/office/drawing/2014/main" id="{58648A54-3435-4AFE-9CF3-8F4F1F5E0DD7}"/>
              </a:ext>
            </a:extLst>
          </p:cNvPr>
          <p:cNvSpPr>
            <a:spLocks xmlns:a="http://schemas.openxmlformats.org/drawingml/2006/main" noGrp="1"/>
          </p:cNvSpPr>
          <p:nvPr/>
        </p:nvSpPr>
        <p:spPr>
          <a:xfrm xmlns:a="http://schemas.openxmlformats.org/drawingml/2006/main">
            <a:off x="533400" y="244792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01</a:t>
            </a:r>
          </a:p>
        </p:txBody>
      </p:sp>
      <p:sp>
        <p:nvSpPr>
          <p:cNvPr id="9" name="Open the message">
            <a:extLst xmlns:a="http://schemas.openxmlformats.org/drawingml/2006/main">
              <a:ext uri="{FF2B5EF4-FFF2-40B4-BE49-F238E27FC236}">
                <a16:creationId xmlns:a16="http://schemas.microsoft.com/office/drawing/2014/main" id="{68DD9DDC-9DDA-4F19-84ED-386A0442B205}"/>
              </a:ext>
            </a:extLst>
          </p:cNvPr>
          <p:cNvSpPr>
            <a:spLocks xmlns:a="http://schemas.openxmlformats.org/drawingml/2006/main" noGrp="1"/>
          </p:cNvSpPr>
          <p:nvPr/>
        </p:nvSpPr>
        <p:spPr>
          <a:xfrm xmlns:a="http://schemas.openxmlformats.org/drawingml/2006/main">
            <a:off x="1085850" y="2447925"/>
            <a:ext cx="5638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14263F"/>
                </a:solidFill>
                <a:latin typeface="Aptos"/>
                <a:ea typeface="Aptos"/>
                <a:cs typeface="Aptos"/>
              </a:defRPr>
            </a:defPPr>
            <a:lvl1pPr algn="l">
              <a:defRPr sz="1725" b="1">
                <a:solidFill>
                  <a:srgbClr val="14263F"/>
                </a:solidFill>
                <a:latin typeface="Aptos"/>
                <a:ea typeface="Aptos"/>
                <a:cs typeface="Aptos"/>
              </a:defRPr>
            </a:lvl1pPr>
            <a:lvl2pPr algn="l">
              <a:defRPr sz="1725" b="1">
                <a:solidFill>
                  <a:srgbClr val="14263F"/>
                </a:solidFill>
                <a:latin typeface="Aptos"/>
                <a:ea typeface="Aptos"/>
                <a:cs typeface="Aptos"/>
              </a:defRPr>
            </a:lvl2pPr>
            <a:lvl3pPr algn="l">
              <a:defRPr sz="1725" b="1">
                <a:solidFill>
                  <a:srgbClr val="14263F"/>
                </a:solidFill>
                <a:latin typeface="Aptos"/>
                <a:ea typeface="Aptos"/>
                <a:cs typeface="Aptos"/>
              </a:defRPr>
            </a:lvl3pPr>
            <a:lvl4pPr algn="l">
              <a:defRPr sz="1725" b="1">
                <a:solidFill>
                  <a:srgbClr val="14263F"/>
                </a:solidFill>
                <a:latin typeface="Aptos"/>
                <a:ea typeface="Aptos"/>
                <a:cs typeface="Aptos"/>
              </a:defRPr>
            </a:lvl4pPr>
            <a:lvl5pPr algn="l">
              <a:defRPr sz="1725" b="1">
                <a:solidFill>
                  <a:srgbClr val="14263F"/>
                </a:solidFill>
                <a:latin typeface="Aptos"/>
                <a:ea typeface="Aptos"/>
                <a:cs typeface="Aptos"/>
              </a:defRPr>
            </a:lvl5pPr>
            <a:lvl6pPr algn="l">
              <a:defRPr sz="1725" b="1">
                <a:solidFill>
                  <a:srgbClr val="14263F"/>
                </a:solidFill>
                <a:latin typeface="Aptos"/>
                <a:ea typeface="Aptos"/>
                <a:cs typeface="Aptos"/>
              </a:defRPr>
            </a:lvl6pPr>
            <a:lvl7pPr algn="l">
              <a:defRPr sz="1725" b="1">
                <a:solidFill>
                  <a:srgbClr val="14263F"/>
                </a:solidFill>
                <a:latin typeface="Aptos"/>
                <a:ea typeface="Aptos"/>
                <a:cs typeface="Aptos"/>
              </a:defRPr>
            </a:lvl7pPr>
            <a:lvl8pPr algn="l">
              <a:defRPr sz="1725" b="1">
                <a:solidFill>
                  <a:srgbClr val="14263F"/>
                </a:solidFill>
                <a:latin typeface="Aptos"/>
                <a:ea typeface="Aptos"/>
                <a:cs typeface="Aptos"/>
              </a:defRPr>
            </a:lvl8pPr>
            <a:lvl9pPr algn="l">
              <a:defRPr sz="1725" b="1">
                <a:solidFill>
                  <a:srgbClr val="14263F"/>
                </a:solidFill>
                <a:latin typeface="Aptos"/>
                <a:ea typeface="Aptos"/>
                <a:cs typeface="Aptos"/>
              </a:defRPr>
            </a:lvl9pPr>
          </a:lstStyle>
          <a:p xmlns:a="http://schemas.openxmlformats.org/drawingml/2006/main">
            <a:pPr algn="l">
              <a:defRPr sz="1725" b="1">
                <a:solidFill>
                  <a:srgbClr val="14263F"/>
                </a:solidFill>
                <a:latin typeface="Aptos"/>
                <a:ea typeface="Aptos"/>
                <a:cs typeface="Aptos"/>
              </a:defRPr>
            </a:pPr>
            <a:r>
              <a:rPr sz="1725" b="1">
                <a:solidFill>
                  <a:srgbClr val="14263F"/>
                </a:solidFill>
                <a:latin typeface="Aptos"/>
                <a:ea typeface="Aptos"/>
                <a:cs typeface="Aptos"/>
              </a:rPr>
              <a:t>Open the message</a:t>
            </a:r>
          </a:p>
        </p:txBody>
      </p:sp>
      <p:sp>
        <p:nvSpPr>
          <p:cNvPr id="10" name="A tone, request, link or attachment deserves a closer look.">
            <a:extLst xmlns:a="http://schemas.openxmlformats.org/drawingml/2006/main">
              <a:ext uri="{FF2B5EF4-FFF2-40B4-BE49-F238E27FC236}">
                <a16:creationId xmlns:a16="http://schemas.microsoft.com/office/drawing/2014/main" id="{F2B24E15-4D1A-45A5-839A-558E561D0D36}"/>
              </a:ext>
            </a:extLst>
          </p:cNvPr>
          <p:cNvSpPr>
            <a:spLocks xmlns:a="http://schemas.openxmlformats.org/drawingml/2006/main" noGrp="1"/>
          </p:cNvSpPr>
          <p:nvPr/>
        </p:nvSpPr>
        <p:spPr>
          <a:xfrm xmlns:a="http://schemas.openxmlformats.org/drawingml/2006/main">
            <a:off x="1085850" y="2867025"/>
            <a:ext cx="5638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A tone, request, link or attachment deserves a closer look.</a:t>
            </a:r>
          </a:p>
        </p:txBody>
      </p:sp>
      <p:sp>
        <p:nvSpPr>
          <p:cNvPr id="11" name="02">
            <a:extLst xmlns:a="http://schemas.openxmlformats.org/drawingml/2006/main">
              <a:ext uri="{FF2B5EF4-FFF2-40B4-BE49-F238E27FC236}">
                <a16:creationId xmlns:a16="http://schemas.microsoft.com/office/drawing/2014/main" id="{25F9DAA9-E406-485D-9CA9-8732A8514538}"/>
              </a:ext>
            </a:extLst>
          </p:cNvPr>
          <p:cNvSpPr>
            <a:spLocks xmlns:a="http://schemas.openxmlformats.org/drawingml/2006/main" noGrp="1"/>
          </p:cNvSpPr>
          <p:nvPr/>
        </p:nvSpPr>
        <p:spPr>
          <a:xfrm xmlns:a="http://schemas.openxmlformats.org/drawingml/2006/main">
            <a:off x="533400" y="3695700"/>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02</a:t>
            </a:r>
          </a:p>
        </p:txBody>
      </p:sp>
      <p:sp>
        <p:nvSpPr>
          <p:cNvPr id="12" name="Verify with SafeToOpen">
            <a:extLst xmlns:a="http://schemas.openxmlformats.org/drawingml/2006/main">
              <a:ext uri="{FF2B5EF4-FFF2-40B4-BE49-F238E27FC236}">
                <a16:creationId xmlns:a16="http://schemas.microsoft.com/office/drawing/2014/main" id="{9E7D2988-33FE-465E-9D90-01CEC277AE76}"/>
              </a:ext>
            </a:extLst>
          </p:cNvPr>
          <p:cNvSpPr>
            <a:spLocks xmlns:a="http://schemas.openxmlformats.org/drawingml/2006/main" noGrp="1"/>
          </p:cNvSpPr>
          <p:nvPr/>
        </p:nvSpPr>
        <p:spPr>
          <a:xfrm xmlns:a="http://schemas.openxmlformats.org/drawingml/2006/main">
            <a:off x="1085850" y="3695700"/>
            <a:ext cx="5638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14263F"/>
                </a:solidFill>
                <a:latin typeface="Aptos"/>
                <a:ea typeface="Aptos"/>
                <a:cs typeface="Aptos"/>
              </a:defRPr>
            </a:defPPr>
            <a:lvl1pPr algn="l">
              <a:defRPr sz="1725" b="1">
                <a:solidFill>
                  <a:srgbClr val="14263F"/>
                </a:solidFill>
                <a:latin typeface="Aptos"/>
                <a:ea typeface="Aptos"/>
                <a:cs typeface="Aptos"/>
              </a:defRPr>
            </a:lvl1pPr>
            <a:lvl2pPr algn="l">
              <a:defRPr sz="1725" b="1">
                <a:solidFill>
                  <a:srgbClr val="14263F"/>
                </a:solidFill>
                <a:latin typeface="Aptos"/>
                <a:ea typeface="Aptos"/>
                <a:cs typeface="Aptos"/>
              </a:defRPr>
            </a:lvl2pPr>
            <a:lvl3pPr algn="l">
              <a:defRPr sz="1725" b="1">
                <a:solidFill>
                  <a:srgbClr val="14263F"/>
                </a:solidFill>
                <a:latin typeface="Aptos"/>
                <a:ea typeface="Aptos"/>
                <a:cs typeface="Aptos"/>
              </a:defRPr>
            </a:lvl3pPr>
            <a:lvl4pPr algn="l">
              <a:defRPr sz="1725" b="1">
                <a:solidFill>
                  <a:srgbClr val="14263F"/>
                </a:solidFill>
                <a:latin typeface="Aptos"/>
                <a:ea typeface="Aptos"/>
                <a:cs typeface="Aptos"/>
              </a:defRPr>
            </a:lvl4pPr>
            <a:lvl5pPr algn="l">
              <a:defRPr sz="1725" b="1">
                <a:solidFill>
                  <a:srgbClr val="14263F"/>
                </a:solidFill>
                <a:latin typeface="Aptos"/>
                <a:ea typeface="Aptos"/>
                <a:cs typeface="Aptos"/>
              </a:defRPr>
            </a:lvl5pPr>
            <a:lvl6pPr algn="l">
              <a:defRPr sz="1725" b="1">
                <a:solidFill>
                  <a:srgbClr val="14263F"/>
                </a:solidFill>
                <a:latin typeface="Aptos"/>
                <a:ea typeface="Aptos"/>
                <a:cs typeface="Aptos"/>
              </a:defRPr>
            </a:lvl6pPr>
            <a:lvl7pPr algn="l">
              <a:defRPr sz="1725" b="1">
                <a:solidFill>
                  <a:srgbClr val="14263F"/>
                </a:solidFill>
                <a:latin typeface="Aptos"/>
                <a:ea typeface="Aptos"/>
                <a:cs typeface="Aptos"/>
              </a:defRPr>
            </a:lvl7pPr>
            <a:lvl8pPr algn="l">
              <a:defRPr sz="1725" b="1">
                <a:solidFill>
                  <a:srgbClr val="14263F"/>
                </a:solidFill>
                <a:latin typeface="Aptos"/>
                <a:ea typeface="Aptos"/>
                <a:cs typeface="Aptos"/>
              </a:defRPr>
            </a:lvl8pPr>
            <a:lvl9pPr algn="l">
              <a:defRPr sz="1725" b="1">
                <a:solidFill>
                  <a:srgbClr val="14263F"/>
                </a:solidFill>
                <a:latin typeface="Aptos"/>
                <a:ea typeface="Aptos"/>
                <a:cs typeface="Aptos"/>
              </a:defRPr>
            </a:lvl9pPr>
          </a:lstStyle>
          <a:p xmlns:a="http://schemas.openxmlformats.org/drawingml/2006/main">
            <a:pPr algn="l">
              <a:defRPr sz="1725" b="1">
                <a:solidFill>
                  <a:srgbClr val="14263F"/>
                </a:solidFill>
                <a:latin typeface="Aptos"/>
                <a:ea typeface="Aptos"/>
                <a:cs typeface="Aptos"/>
              </a:defRPr>
            </a:pPr>
            <a:r>
              <a:rPr sz="1725" b="1">
                <a:solidFill>
                  <a:srgbClr val="14263F"/>
                </a:solidFill>
                <a:latin typeface="Aptos"/>
                <a:ea typeface="Aptos"/>
                <a:cs typeface="Aptos"/>
              </a:rPr>
              <a:t>Verify with SafeToOpen</a:t>
            </a:r>
          </a:p>
        </p:txBody>
      </p:sp>
      <p:sp>
        <p:nvSpPr>
          <p:cNvPr id="13" name="The sender, links, attachments and message signals contribute to the verdict.">
            <a:extLst xmlns:a="http://schemas.openxmlformats.org/drawingml/2006/main">
              <a:ext uri="{FF2B5EF4-FFF2-40B4-BE49-F238E27FC236}">
                <a16:creationId xmlns:a16="http://schemas.microsoft.com/office/drawing/2014/main" id="{DF4FB813-44A0-4E03-A9EC-EFF9EBFFC805}"/>
              </a:ext>
            </a:extLst>
          </p:cNvPr>
          <p:cNvSpPr>
            <a:spLocks xmlns:a="http://schemas.openxmlformats.org/drawingml/2006/main" noGrp="1"/>
          </p:cNvSpPr>
          <p:nvPr/>
        </p:nvSpPr>
        <p:spPr>
          <a:xfrm xmlns:a="http://schemas.openxmlformats.org/drawingml/2006/main">
            <a:off x="1085850" y="4114800"/>
            <a:ext cx="5638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The sender, links, attachments and message signals contribute to the verdict.</a:t>
            </a:r>
          </a:p>
        </p:txBody>
      </p:sp>
      <p:sp>
        <p:nvSpPr>
          <p:cNvPr id="14" name="03">
            <a:extLst xmlns:a="http://schemas.openxmlformats.org/drawingml/2006/main">
              <a:ext uri="{FF2B5EF4-FFF2-40B4-BE49-F238E27FC236}">
                <a16:creationId xmlns:a16="http://schemas.microsoft.com/office/drawing/2014/main" id="{E4332A48-857D-4341-B727-0A6AF93D22F0}"/>
              </a:ext>
            </a:extLst>
          </p:cNvPr>
          <p:cNvSpPr>
            <a:spLocks xmlns:a="http://schemas.openxmlformats.org/drawingml/2006/main" noGrp="1"/>
          </p:cNvSpPr>
          <p:nvPr/>
        </p:nvSpPr>
        <p:spPr>
          <a:xfrm xmlns:a="http://schemas.openxmlformats.org/drawingml/2006/main">
            <a:off x="533400" y="494347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03</a:t>
            </a:r>
          </a:p>
        </p:txBody>
      </p:sp>
      <p:sp>
        <p:nvSpPr>
          <p:cNvPr id="15" name="Read the reason and act">
            <a:extLst xmlns:a="http://schemas.openxmlformats.org/drawingml/2006/main">
              <a:ext uri="{FF2B5EF4-FFF2-40B4-BE49-F238E27FC236}">
                <a16:creationId xmlns:a16="http://schemas.microsoft.com/office/drawing/2014/main" id="{D0BFB478-950A-4A1B-B954-64977578BB5C}"/>
              </a:ext>
            </a:extLst>
          </p:cNvPr>
          <p:cNvSpPr>
            <a:spLocks xmlns:a="http://schemas.openxmlformats.org/drawingml/2006/main" noGrp="1"/>
          </p:cNvSpPr>
          <p:nvPr/>
        </p:nvSpPr>
        <p:spPr>
          <a:xfrm xmlns:a="http://schemas.openxmlformats.org/drawingml/2006/main">
            <a:off x="1085850" y="4943475"/>
            <a:ext cx="5638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14263F"/>
                </a:solidFill>
                <a:latin typeface="Aptos"/>
                <a:ea typeface="Aptos"/>
                <a:cs typeface="Aptos"/>
              </a:defRPr>
            </a:defPPr>
            <a:lvl1pPr algn="l">
              <a:defRPr sz="1725" b="1">
                <a:solidFill>
                  <a:srgbClr val="14263F"/>
                </a:solidFill>
                <a:latin typeface="Aptos"/>
                <a:ea typeface="Aptos"/>
                <a:cs typeface="Aptos"/>
              </a:defRPr>
            </a:lvl1pPr>
            <a:lvl2pPr algn="l">
              <a:defRPr sz="1725" b="1">
                <a:solidFill>
                  <a:srgbClr val="14263F"/>
                </a:solidFill>
                <a:latin typeface="Aptos"/>
                <a:ea typeface="Aptos"/>
                <a:cs typeface="Aptos"/>
              </a:defRPr>
            </a:lvl2pPr>
            <a:lvl3pPr algn="l">
              <a:defRPr sz="1725" b="1">
                <a:solidFill>
                  <a:srgbClr val="14263F"/>
                </a:solidFill>
                <a:latin typeface="Aptos"/>
                <a:ea typeface="Aptos"/>
                <a:cs typeface="Aptos"/>
              </a:defRPr>
            </a:lvl3pPr>
            <a:lvl4pPr algn="l">
              <a:defRPr sz="1725" b="1">
                <a:solidFill>
                  <a:srgbClr val="14263F"/>
                </a:solidFill>
                <a:latin typeface="Aptos"/>
                <a:ea typeface="Aptos"/>
                <a:cs typeface="Aptos"/>
              </a:defRPr>
            </a:lvl4pPr>
            <a:lvl5pPr algn="l">
              <a:defRPr sz="1725" b="1">
                <a:solidFill>
                  <a:srgbClr val="14263F"/>
                </a:solidFill>
                <a:latin typeface="Aptos"/>
                <a:ea typeface="Aptos"/>
                <a:cs typeface="Aptos"/>
              </a:defRPr>
            </a:lvl5pPr>
            <a:lvl6pPr algn="l">
              <a:defRPr sz="1725" b="1">
                <a:solidFill>
                  <a:srgbClr val="14263F"/>
                </a:solidFill>
                <a:latin typeface="Aptos"/>
                <a:ea typeface="Aptos"/>
                <a:cs typeface="Aptos"/>
              </a:defRPr>
            </a:lvl6pPr>
            <a:lvl7pPr algn="l">
              <a:defRPr sz="1725" b="1">
                <a:solidFill>
                  <a:srgbClr val="14263F"/>
                </a:solidFill>
                <a:latin typeface="Aptos"/>
                <a:ea typeface="Aptos"/>
                <a:cs typeface="Aptos"/>
              </a:defRPr>
            </a:lvl7pPr>
            <a:lvl8pPr algn="l">
              <a:defRPr sz="1725" b="1">
                <a:solidFill>
                  <a:srgbClr val="14263F"/>
                </a:solidFill>
                <a:latin typeface="Aptos"/>
                <a:ea typeface="Aptos"/>
                <a:cs typeface="Aptos"/>
              </a:defRPr>
            </a:lvl8pPr>
            <a:lvl9pPr algn="l">
              <a:defRPr sz="1725" b="1">
                <a:solidFill>
                  <a:srgbClr val="14263F"/>
                </a:solidFill>
                <a:latin typeface="Aptos"/>
                <a:ea typeface="Aptos"/>
                <a:cs typeface="Aptos"/>
              </a:defRPr>
            </a:lvl9pPr>
          </a:lstStyle>
          <a:p xmlns:a="http://schemas.openxmlformats.org/drawingml/2006/main">
            <a:pPr algn="l">
              <a:defRPr sz="1725" b="1">
                <a:solidFill>
                  <a:srgbClr val="14263F"/>
                </a:solidFill>
                <a:latin typeface="Aptos"/>
                <a:ea typeface="Aptos"/>
                <a:cs typeface="Aptos"/>
              </a:defRPr>
            </a:pPr>
            <a:r>
              <a:rPr sz="1725" b="1">
                <a:solidFill>
                  <a:srgbClr val="14263F"/>
                </a:solidFill>
                <a:latin typeface="Aptos"/>
                <a:ea typeface="Aptos"/>
                <a:cs typeface="Aptos"/>
              </a:rPr>
              <a:t>Read the reason and act</a:t>
            </a:r>
          </a:p>
        </p:txBody>
      </p:sp>
      <p:sp>
        <p:nvSpPr>
          <p:cNvPr id="16" name="Follow the recommendation and our reporting or approval process.">
            <a:extLst xmlns:a="http://schemas.openxmlformats.org/drawingml/2006/main">
              <a:ext uri="{FF2B5EF4-FFF2-40B4-BE49-F238E27FC236}">
                <a16:creationId xmlns:a16="http://schemas.microsoft.com/office/drawing/2014/main" id="{7937B5FE-D1D2-4CFA-9E63-CBA14716AC1A}"/>
              </a:ext>
            </a:extLst>
          </p:cNvPr>
          <p:cNvSpPr>
            <a:spLocks xmlns:a="http://schemas.openxmlformats.org/drawingml/2006/main" noGrp="1"/>
          </p:cNvSpPr>
          <p:nvPr/>
        </p:nvSpPr>
        <p:spPr>
          <a:xfrm xmlns:a="http://schemas.openxmlformats.org/drawingml/2006/main">
            <a:off x="1085850" y="5362575"/>
            <a:ext cx="5638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Follow the recommendation and our reporting or approval process.</a:t>
            </a:r>
          </a:p>
        </p:txBody>
      </p:sp>
      <p:sp>
        <p:nvSpPr>
          <p:cNvPr id="17" name="">
            <a:extLst xmlns:a="http://schemas.openxmlformats.org/drawingml/2006/main">
              <a:ext uri="{FF2B5EF4-FFF2-40B4-BE49-F238E27FC236}">
                <a16:creationId xmlns:a16="http://schemas.microsoft.com/office/drawing/2014/main" id="{F015670A-89F2-4A48-8848-0356E2B8119C}"/>
              </a:ext>
            </a:extLst>
          </p:cNvPr>
          <p:cNvSpPr>
            <a:spLocks xmlns:a="http://schemas.openxmlformats.org/drawingml/2006/main" noGrp="1"/>
          </p:cNvSpPr>
          <p:nvPr/>
        </p:nvSpPr>
        <p:spPr>
          <a:xfrm xmlns:a="http://schemas.openxmlformats.org/drawingml/2006/main">
            <a:off x="7553325" y="2409825"/>
            <a:ext cx="0" cy="337185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8" name="Typical verdict">
            <a:extLst xmlns:a="http://schemas.openxmlformats.org/drawingml/2006/main">
              <a:ext uri="{FF2B5EF4-FFF2-40B4-BE49-F238E27FC236}">
                <a16:creationId xmlns:a16="http://schemas.microsoft.com/office/drawing/2014/main" id="{2D2E91AA-0E7E-4F55-9E92-E001C8B3E715}"/>
              </a:ext>
            </a:extLst>
          </p:cNvPr>
          <p:cNvSpPr>
            <a:spLocks xmlns:a="http://schemas.openxmlformats.org/drawingml/2006/main" noGrp="1"/>
          </p:cNvSpPr>
          <p:nvPr/>
        </p:nvSpPr>
        <p:spPr>
          <a:xfrm xmlns:a="http://schemas.openxmlformats.org/drawingml/2006/main">
            <a:off x="8096250" y="2533650"/>
            <a:ext cx="3562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00" b="1">
                <a:solidFill>
                  <a:srgbClr val="003EA5"/>
                </a:solidFill>
                <a:latin typeface="Aptos"/>
                <a:ea typeface="Aptos"/>
                <a:cs typeface="Aptos"/>
              </a:defRPr>
            </a:defPPr>
            <a:lvl1pPr algn="l">
              <a:defRPr sz="1800" b="1">
                <a:solidFill>
                  <a:srgbClr val="003EA5"/>
                </a:solidFill>
                <a:latin typeface="Aptos"/>
                <a:ea typeface="Aptos"/>
                <a:cs typeface="Aptos"/>
              </a:defRPr>
            </a:lvl1pPr>
            <a:lvl2pPr algn="l">
              <a:defRPr sz="1800" b="1">
                <a:solidFill>
                  <a:srgbClr val="003EA5"/>
                </a:solidFill>
                <a:latin typeface="Aptos"/>
                <a:ea typeface="Aptos"/>
                <a:cs typeface="Aptos"/>
              </a:defRPr>
            </a:lvl2pPr>
            <a:lvl3pPr algn="l">
              <a:defRPr sz="1800" b="1">
                <a:solidFill>
                  <a:srgbClr val="003EA5"/>
                </a:solidFill>
                <a:latin typeface="Aptos"/>
                <a:ea typeface="Aptos"/>
                <a:cs typeface="Aptos"/>
              </a:defRPr>
            </a:lvl3pPr>
            <a:lvl4pPr algn="l">
              <a:defRPr sz="1800" b="1">
                <a:solidFill>
                  <a:srgbClr val="003EA5"/>
                </a:solidFill>
                <a:latin typeface="Aptos"/>
                <a:ea typeface="Aptos"/>
                <a:cs typeface="Aptos"/>
              </a:defRPr>
            </a:lvl4pPr>
            <a:lvl5pPr algn="l">
              <a:defRPr sz="1800" b="1">
                <a:solidFill>
                  <a:srgbClr val="003EA5"/>
                </a:solidFill>
                <a:latin typeface="Aptos"/>
                <a:ea typeface="Aptos"/>
                <a:cs typeface="Aptos"/>
              </a:defRPr>
            </a:lvl5pPr>
            <a:lvl6pPr algn="l">
              <a:defRPr sz="1800" b="1">
                <a:solidFill>
                  <a:srgbClr val="003EA5"/>
                </a:solidFill>
                <a:latin typeface="Aptos"/>
                <a:ea typeface="Aptos"/>
                <a:cs typeface="Aptos"/>
              </a:defRPr>
            </a:lvl6pPr>
            <a:lvl7pPr algn="l">
              <a:defRPr sz="1800" b="1">
                <a:solidFill>
                  <a:srgbClr val="003EA5"/>
                </a:solidFill>
                <a:latin typeface="Aptos"/>
                <a:ea typeface="Aptos"/>
                <a:cs typeface="Aptos"/>
              </a:defRPr>
            </a:lvl7pPr>
            <a:lvl8pPr algn="l">
              <a:defRPr sz="1800" b="1">
                <a:solidFill>
                  <a:srgbClr val="003EA5"/>
                </a:solidFill>
                <a:latin typeface="Aptos"/>
                <a:ea typeface="Aptos"/>
                <a:cs typeface="Aptos"/>
              </a:defRPr>
            </a:lvl8pPr>
            <a:lvl9pPr algn="l">
              <a:defRPr sz="1800" b="1">
                <a:solidFill>
                  <a:srgbClr val="003EA5"/>
                </a:solidFill>
                <a:latin typeface="Aptos"/>
                <a:ea typeface="Aptos"/>
                <a:cs typeface="Aptos"/>
              </a:defRPr>
            </a:lvl9pPr>
          </a:lstStyle>
          <a:p xmlns:a="http://schemas.openxmlformats.org/drawingml/2006/main">
            <a:pPr algn="l">
              <a:defRPr sz="1800" b="1">
                <a:solidFill>
                  <a:srgbClr val="003EA5"/>
                </a:solidFill>
                <a:latin typeface="Aptos"/>
                <a:ea typeface="Aptos"/>
                <a:cs typeface="Aptos"/>
              </a:defRPr>
            </a:pPr>
            <a:r>
              <a:rPr sz="1800" b="1">
                <a:solidFill>
                  <a:srgbClr val="003EA5"/>
                </a:solidFill>
                <a:latin typeface="Aptos"/>
                <a:ea typeface="Aptos"/>
                <a:cs typeface="Aptos"/>
              </a:rPr>
              <a:t>Typical verdict</a:t>
            </a:r>
          </a:p>
        </p:txBody>
      </p:sp>
      <p:sp>
        <p:nvSpPr>
          <p:cNvPr id="19" name="&lt;3 seconds">
            <a:extLst xmlns:a="http://schemas.openxmlformats.org/drawingml/2006/main">
              <a:ext uri="{FF2B5EF4-FFF2-40B4-BE49-F238E27FC236}">
                <a16:creationId xmlns:a16="http://schemas.microsoft.com/office/drawing/2014/main" id="{7BA5DF64-2989-482A-A4FC-E82F0C23EDEF}"/>
              </a:ext>
            </a:extLst>
          </p:cNvPr>
          <p:cNvSpPr>
            <a:spLocks xmlns:a="http://schemas.openxmlformats.org/drawingml/2006/main" noGrp="1"/>
          </p:cNvSpPr>
          <p:nvPr/>
        </p:nvSpPr>
        <p:spPr>
          <a:xfrm xmlns:a="http://schemas.openxmlformats.org/drawingml/2006/main">
            <a:off x="8096250" y="3009900"/>
            <a:ext cx="35623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3525" b="1">
                <a:solidFill>
                  <a:srgbClr val="007E87"/>
                </a:solidFill>
                <a:latin typeface="Aptos"/>
                <a:ea typeface="Aptos"/>
                <a:cs typeface="Aptos"/>
              </a:defRPr>
            </a:defPPr>
            <a:lvl1pPr algn="l">
              <a:defRPr sz="3525" b="1">
                <a:solidFill>
                  <a:srgbClr val="007E87"/>
                </a:solidFill>
                <a:latin typeface="Aptos"/>
                <a:ea typeface="Aptos"/>
                <a:cs typeface="Aptos"/>
              </a:defRPr>
            </a:lvl1pPr>
            <a:lvl2pPr algn="l">
              <a:defRPr sz="3525" b="1">
                <a:solidFill>
                  <a:srgbClr val="007E87"/>
                </a:solidFill>
                <a:latin typeface="Aptos"/>
                <a:ea typeface="Aptos"/>
                <a:cs typeface="Aptos"/>
              </a:defRPr>
            </a:lvl2pPr>
            <a:lvl3pPr algn="l">
              <a:defRPr sz="3525" b="1">
                <a:solidFill>
                  <a:srgbClr val="007E87"/>
                </a:solidFill>
                <a:latin typeface="Aptos"/>
                <a:ea typeface="Aptos"/>
                <a:cs typeface="Aptos"/>
              </a:defRPr>
            </a:lvl3pPr>
            <a:lvl4pPr algn="l">
              <a:defRPr sz="3525" b="1">
                <a:solidFill>
                  <a:srgbClr val="007E87"/>
                </a:solidFill>
                <a:latin typeface="Aptos"/>
                <a:ea typeface="Aptos"/>
                <a:cs typeface="Aptos"/>
              </a:defRPr>
            </a:lvl4pPr>
            <a:lvl5pPr algn="l">
              <a:defRPr sz="3525" b="1">
                <a:solidFill>
                  <a:srgbClr val="007E87"/>
                </a:solidFill>
                <a:latin typeface="Aptos"/>
                <a:ea typeface="Aptos"/>
                <a:cs typeface="Aptos"/>
              </a:defRPr>
            </a:lvl5pPr>
            <a:lvl6pPr algn="l">
              <a:defRPr sz="3525" b="1">
                <a:solidFill>
                  <a:srgbClr val="007E87"/>
                </a:solidFill>
                <a:latin typeface="Aptos"/>
                <a:ea typeface="Aptos"/>
                <a:cs typeface="Aptos"/>
              </a:defRPr>
            </a:lvl6pPr>
            <a:lvl7pPr algn="l">
              <a:defRPr sz="3525" b="1">
                <a:solidFill>
                  <a:srgbClr val="007E87"/>
                </a:solidFill>
                <a:latin typeface="Aptos"/>
                <a:ea typeface="Aptos"/>
                <a:cs typeface="Aptos"/>
              </a:defRPr>
            </a:lvl7pPr>
            <a:lvl8pPr algn="l">
              <a:defRPr sz="3525" b="1">
                <a:solidFill>
                  <a:srgbClr val="007E87"/>
                </a:solidFill>
                <a:latin typeface="Aptos"/>
                <a:ea typeface="Aptos"/>
                <a:cs typeface="Aptos"/>
              </a:defRPr>
            </a:lvl8pPr>
            <a:lvl9pPr algn="l">
              <a:defRPr sz="3525" b="1">
                <a:solidFill>
                  <a:srgbClr val="007E87"/>
                </a:solidFill>
                <a:latin typeface="Aptos"/>
                <a:ea typeface="Aptos"/>
                <a:cs typeface="Aptos"/>
              </a:defRPr>
            </a:lvl9pPr>
          </a:lstStyle>
          <a:p xmlns:a="http://schemas.openxmlformats.org/drawingml/2006/main">
            <a:pPr algn="l">
              <a:defRPr sz="3525" b="1">
                <a:solidFill>
                  <a:srgbClr val="007E87"/>
                </a:solidFill>
                <a:latin typeface="Aptos"/>
                <a:ea typeface="Aptos"/>
                <a:cs typeface="Aptos"/>
              </a:defRPr>
            </a:pPr>
            <a:r>
              <a:rPr sz="3525" b="1">
                <a:solidFill>
                  <a:srgbClr val="007E87"/>
                </a:solidFill>
                <a:latin typeface="Aptos"/>
                <a:ea typeface="Aptos"/>
                <a:cs typeface="Aptos"/>
              </a:rPr>
              <a:t>&lt;3 seconds</a:t>
            </a:r>
          </a:p>
        </p:txBody>
      </p:sp>
      <p:sp>
        <p:nvSpPr>
          <p:cNvPr id="20" name="Analysis pre-loads when the message opens. Timing varies with the message and co">
            <a:extLst xmlns:a="http://schemas.openxmlformats.org/drawingml/2006/main">
              <a:ext uri="{FF2B5EF4-FFF2-40B4-BE49-F238E27FC236}">
                <a16:creationId xmlns:a16="http://schemas.microsoft.com/office/drawing/2014/main" id="{74BB64DF-6FCD-4129-B43A-61C50A214D63}"/>
              </a:ext>
            </a:extLst>
          </p:cNvPr>
          <p:cNvSpPr>
            <a:spLocks xmlns:a="http://schemas.openxmlformats.org/drawingml/2006/main" noGrp="1"/>
          </p:cNvSpPr>
          <p:nvPr/>
        </p:nvSpPr>
        <p:spPr>
          <a:xfrm xmlns:a="http://schemas.openxmlformats.org/drawingml/2006/main">
            <a:off x="8096250" y="3990975"/>
            <a:ext cx="35623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0">
                <a:solidFill>
                  <a:srgbClr val="4D6076"/>
                </a:solidFill>
                <a:latin typeface="Aptos"/>
                <a:ea typeface="Aptos"/>
                <a:cs typeface="Aptos"/>
              </a:defRPr>
            </a:defPPr>
            <a:lvl1pPr algn="l">
              <a:defRPr sz="1725" b="0">
                <a:solidFill>
                  <a:srgbClr val="4D6076"/>
                </a:solidFill>
                <a:latin typeface="Aptos"/>
                <a:ea typeface="Aptos"/>
                <a:cs typeface="Aptos"/>
              </a:defRPr>
            </a:lvl1pPr>
            <a:lvl2pPr algn="l">
              <a:defRPr sz="1725" b="0">
                <a:solidFill>
                  <a:srgbClr val="4D6076"/>
                </a:solidFill>
                <a:latin typeface="Aptos"/>
                <a:ea typeface="Aptos"/>
                <a:cs typeface="Aptos"/>
              </a:defRPr>
            </a:lvl2pPr>
            <a:lvl3pPr algn="l">
              <a:defRPr sz="1725" b="0">
                <a:solidFill>
                  <a:srgbClr val="4D6076"/>
                </a:solidFill>
                <a:latin typeface="Aptos"/>
                <a:ea typeface="Aptos"/>
                <a:cs typeface="Aptos"/>
              </a:defRPr>
            </a:lvl3pPr>
            <a:lvl4pPr algn="l">
              <a:defRPr sz="1725" b="0">
                <a:solidFill>
                  <a:srgbClr val="4D6076"/>
                </a:solidFill>
                <a:latin typeface="Aptos"/>
                <a:ea typeface="Aptos"/>
                <a:cs typeface="Aptos"/>
              </a:defRPr>
            </a:lvl4pPr>
            <a:lvl5pPr algn="l">
              <a:defRPr sz="1725" b="0">
                <a:solidFill>
                  <a:srgbClr val="4D6076"/>
                </a:solidFill>
                <a:latin typeface="Aptos"/>
                <a:ea typeface="Aptos"/>
                <a:cs typeface="Aptos"/>
              </a:defRPr>
            </a:lvl5pPr>
            <a:lvl6pPr algn="l">
              <a:defRPr sz="1725" b="0">
                <a:solidFill>
                  <a:srgbClr val="4D6076"/>
                </a:solidFill>
                <a:latin typeface="Aptos"/>
                <a:ea typeface="Aptos"/>
                <a:cs typeface="Aptos"/>
              </a:defRPr>
            </a:lvl6pPr>
            <a:lvl7pPr algn="l">
              <a:defRPr sz="1725" b="0">
                <a:solidFill>
                  <a:srgbClr val="4D6076"/>
                </a:solidFill>
                <a:latin typeface="Aptos"/>
                <a:ea typeface="Aptos"/>
                <a:cs typeface="Aptos"/>
              </a:defRPr>
            </a:lvl7pPr>
            <a:lvl8pPr algn="l">
              <a:defRPr sz="1725" b="0">
                <a:solidFill>
                  <a:srgbClr val="4D6076"/>
                </a:solidFill>
                <a:latin typeface="Aptos"/>
                <a:ea typeface="Aptos"/>
                <a:cs typeface="Aptos"/>
              </a:defRPr>
            </a:lvl8pPr>
            <a:lvl9pPr algn="l">
              <a:defRPr sz="1725" b="0">
                <a:solidFill>
                  <a:srgbClr val="4D6076"/>
                </a:solidFill>
                <a:latin typeface="Aptos"/>
                <a:ea typeface="Aptos"/>
                <a:cs typeface="Aptos"/>
              </a:defRPr>
            </a:lvl9pPr>
          </a:lstStyle>
          <a:p xmlns:a="http://schemas.openxmlformats.org/drawingml/2006/main">
            <a:pPr algn="l">
              <a:defRPr sz="1725" b="0">
                <a:solidFill>
                  <a:srgbClr val="4D6076"/>
                </a:solidFill>
                <a:latin typeface="Aptos"/>
                <a:ea typeface="Aptos"/>
                <a:cs typeface="Aptos"/>
              </a:defRPr>
            </a:pPr>
            <a:r>
              <a:rPr sz="1725" b="0">
                <a:solidFill>
                  <a:srgbClr val="4D6076"/>
                </a:solidFill>
                <a:latin typeface="Aptos"/>
                <a:ea typeface="Aptos"/>
                <a:cs typeface="Aptos"/>
              </a:rPr>
              <a:t>Analysis pre-loads when the message opens. Timing varies with the message and connection.</a:t>
            </a:r>
          </a:p>
        </p:txBody>
      </p:sp>
      <p:sp>
        <p:nvSpPr>
          <p:cNvPr id="21" name="No forwarding or copying the message into a separate user dashboard.">
            <a:extLst xmlns:a="http://schemas.openxmlformats.org/drawingml/2006/main">
              <a:ext uri="{FF2B5EF4-FFF2-40B4-BE49-F238E27FC236}">
                <a16:creationId xmlns:a16="http://schemas.microsoft.com/office/drawing/2014/main" id="{2566C55D-3BC8-4F12-A3CC-61A849CD579F}"/>
              </a:ext>
            </a:extLst>
          </p:cNvPr>
          <p:cNvSpPr>
            <a:spLocks xmlns:a="http://schemas.openxmlformats.org/drawingml/2006/main" noGrp="1"/>
          </p:cNvSpPr>
          <p:nvPr/>
        </p:nvSpPr>
        <p:spPr>
          <a:xfrm xmlns:a="http://schemas.openxmlformats.org/drawingml/2006/main">
            <a:off x="8096250" y="5305425"/>
            <a:ext cx="35623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14263F"/>
                </a:solidFill>
                <a:latin typeface="Aptos"/>
                <a:ea typeface="Aptos"/>
                <a:cs typeface="Aptos"/>
              </a:defRPr>
            </a:defPPr>
            <a:lvl1pPr algn="l">
              <a:defRPr sz="1538" b="1">
                <a:solidFill>
                  <a:srgbClr val="14263F"/>
                </a:solidFill>
                <a:latin typeface="Aptos"/>
                <a:ea typeface="Aptos"/>
                <a:cs typeface="Aptos"/>
              </a:defRPr>
            </a:lvl1pPr>
            <a:lvl2pPr algn="l">
              <a:defRPr sz="1538" b="1">
                <a:solidFill>
                  <a:srgbClr val="14263F"/>
                </a:solidFill>
                <a:latin typeface="Aptos"/>
                <a:ea typeface="Aptos"/>
                <a:cs typeface="Aptos"/>
              </a:defRPr>
            </a:lvl2pPr>
            <a:lvl3pPr algn="l">
              <a:defRPr sz="1538" b="1">
                <a:solidFill>
                  <a:srgbClr val="14263F"/>
                </a:solidFill>
                <a:latin typeface="Aptos"/>
                <a:ea typeface="Aptos"/>
                <a:cs typeface="Aptos"/>
              </a:defRPr>
            </a:lvl3pPr>
            <a:lvl4pPr algn="l">
              <a:defRPr sz="1538" b="1">
                <a:solidFill>
                  <a:srgbClr val="14263F"/>
                </a:solidFill>
                <a:latin typeface="Aptos"/>
                <a:ea typeface="Aptos"/>
                <a:cs typeface="Aptos"/>
              </a:defRPr>
            </a:lvl4pPr>
            <a:lvl5pPr algn="l">
              <a:defRPr sz="1538" b="1">
                <a:solidFill>
                  <a:srgbClr val="14263F"/>
                </a:solidFill>
                <a:latin typeface="Aptos"/>
                <a:ea typeface="Aptos"/>
                <a:cs typeface="Aptos"/>
              </a:defRPr>
            </a:lvl5pPr>
            <a:lvl6pPr algn="l">
              <a:defRPr sz="1538" b="1">
                <a:solidFill>
                  <a:srgbClr val="14263F"/>
                </a:solidFill>
                <a:latin typeface="Aptos"/>
                <a:ea typeface="Aptos"/>
                <a:cs typeface="Aptos"/>
              </a:defRPr>
            </a:lvl6pPr>
            <a:lvl7pPr algn="l">
              <a:defRPr sz="1538" b="1">
                <a:solidFill>
                  <a:srgbClr val="14263F"/>
                </a:solidFill>
                <a:latin typeface="Aptos"/>
                <a:ea typeface="Aptos"/>
                <a:cs typeface="Aptos"/>
              </a:defRPr>
            </a:lvl7pPr>
            <a:lvl8pPr algn="l">
              <a:defRPr sz="1538" b="1">
                <a:solidFill>
                  <a:srgbClr val="14263F"/>
                </a:solidFill>
                <a:latin typeface="Aptos"/>
                <a:ea typeface="Aptos"/>
                <a:cs typeface="Aptos"/>
              </a:defRPr>
            </a:lvl8pPr>
            <a:lvl9pPr algn="l">
              <a:defRPr sz="1538" b="1">
                <a:solidFill>
                  <a:srgbClr val="14263F"/>
                </a:solidFill>
                <a:latin typeface="Aptos"/>
                <a:ea typeface="Aptos"/>
                <a:cs typeface="Aptos"/>
              </a:defRPr>
            </a:lvl9pPr>
          </a:lstStyle>
          <a:p xmlns:a="http://schemas.openxmlformats.org/drawingml/2006/main">
            <a:pPr algn="l">
              <a:defRPr sz="1538" b="1">
                <a:solidFill>
                  <a:srgbClr val="14263F"/>
                </a:solidFill>
                <a:latin typeface="Aptos"/>
                <a:ea typeface="Aptos"/>
                <a:cs typeface="Aptos"/>
              </a:defRPr>
            </a:pPr>
            <a:r>
              <a:rPr sz="1538" b="1">
                <a:solidFill>
                  <a:srgbClr val="14263F"/>
                </a:solidFill>
                <a:latin typeface="Aptos"/>
                <a:ea typeface="Aptos"/>
                <a:cs typeface="Aptos"/>
              </a:rPr>
              <a:t>No forwarding or copying the message into a separate user dashboard.</a:t>
            </a:r>
          </a:p>
        </p:txBody>
      </p:sp>
    </p:spTree>
    <p:extLst>
      <p:ext uri="{BB962C8B-B14F-4D97-AF65-F5344CB8AC3E}">
        <p14:creationId xmlns:p14="http://schemas.microsoft.com/office/powerpoint/2010/main" val="41625451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02 / DETECTION EVIDENCE">
            <a:extLst xmlns:a="http://schemas.openxmlformats.org/drawingml/2006/main">
              <a:ext uri="{FF2B5EF4-FFF2-40B4-BE49-F238E27FC236}">
                <a16:creationId xmlns:a16="http://schemas.microsoft.com/office/drawing/2014/main" id="{BDB2A33F-9A2B-4B4A-9AA1-7BD3A3603E43}"/>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02 / DETECTION EVIDENCE</a:t>
            </a:r>
          </a:p>
        </p:txBody>
      </p:sp>
      <p:sp>
        <p:nvSpPr>
          <p:cNvPr id="2" name="Up to 71 checks, with the reason beside the message">
            <a:extLst xmlns:a="http://schemas.openxmlformats.org/drawingml/2006/main">
              <a:ext uri="{FF2B5EF4-FFF2-40B4-BE49-F238E27FC236}">
                <a16:creationId xmlns:a16="http://schemas.microsoft.com/office/drawing/2014/main" id="{7D3E5E0D-1B1A-411F-AA4A-FAAF1112E53E}"/>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Up to 71 checks, with the reason beside the message</a:t>
            </a:r>
          </a:p>
        </p:txBody>
      </p:sp>
      <p:sp>
        <p:nvSpPr>
          <p:cNvPr id="3" name="The signal mix covers sender identity, domain context, message content, links an">
            <a:extLst xmlns:a="http://schemas.openxmlformats.org/drawingml/2006/main">
              <a:ext uri="{FF2B5EF4-FFF2-40B4-BE49-F238E27FC236}">
                <a16:creationId xmlns:a16="http://schemas.microsoft.com/office/drawing/2014/main" id="{7A3B12AA-2D9D-40EF-B9D7-F6939709DBA4}"/>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signal mix covers sender identity, domain context, message content, links and attachments.</a:t>
            </a:r>
          </a:p>
        </p:txBody>
      </p:sp>
      <p:sp>
        <p:nvSpPr>
          <p:cNvPr id="4" name="">
            <a:extLst xmlns:a="http://schemas.openxmlformats.org/drawingml/2006/main">
              <a:ext uri="{FF2B5EF4-FFF2-40B4-BE49-F238E27FC236}">
                <a16:creationId xmlns:a16="http://schemas.microsoft.com/office/drawing/2014/main" id="{8135A029-2550-4FE9-9413-1B0DC6A337A1}"/>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CEFD677A-8AF5-403A-B00A-96278F638E29}"/>
              </a:ext>
            </a:extLst>
          </p:cNvPr>
          <p:cNvPicPr>
            <a:picLocks xmlns:a="http://schemas.openxmlformats.org/drawingml/2006/main" noChangeAspect="1"/>
          </p:cNvPicPr>
          <p:nvPr/>
        </p:nvPicPr>
        <p:blipFill>
          <a:blip xmlns:r="http://schemas.openxmlformats.org/officeDocument/2006/relationships" xmlns:a="http://schemas.openxmlformats.org/drawingml/2006/main" r:embed="R559249bf866247c4"/>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Email Security">
            <a:extLst xmlns:a="http://schemas.openxmlformats.org/drawingml/2006/main">
              <a:ext uri="{FF2B5EF4-FFF2-40B4-BE49-F238E27FC236}">
                <a16:creationId xmlns:a16="http://schemas.microsoft.com/office/drawing/2014/main" id="{9765CDDB-4113-4919-B16E-300DFD8F20B5}"/>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7" name="05">
            <a:extLst xmlns:a="http://schemas.openxmlformats.org/drawingml/2006/main">
              <a:ext uri="{FF2B5EF4-FFF2-40B4-BE49-F238E27FC236}">
                <a16:creationId xmlns:a16="http://schemas.microsoft.com/office/drawing/2014/main" id="{7BF69CBB-8AD3-428F-B07A-A62AAD94C28E}"/>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05</a:t>
            </a:r>
          </a:p>
        </p:txBody>
      </p:sp>
      <p:graphicFrame>
        <p:nvGraphicFramePr>
          <p:cNvPr id="8" name="Chart">
            <a:extLst xmlns:a="http://schemas.openxmlformats.org/drawingml/2006/main">
              <a:ext uri="{FF2B5EF4-FFF2-40B4-BE49-F238E27FC236}">
                <a16:creationId xmlns:a16="http://schemas.microsoft.com/office/drawing/2014/main" id="{B8F01E26-9164-4F08-9352-938DE68404AF}"/>
              </a:ext>
            </a:extLst>
          </p:cNvPr>
          <p:cNvGraphicFramePr/>
          <p:nvPr/>
        </p:nvGraphicFramePr>
        <p:xfrm>
          <a:off xmlns:a="http://schemas.openxmlformats.org/drawingml/2006/main" x="457200" y="2505075"/>
          <a:ext xmlns:a="http://schemas.openxmlformats.org/drawingml/2006/main" cx="7858125" cy="3000375"/>
        </p:xfrm>
        <a:graphic xmlns:a="http://schemas.openxmlformats.org/drawingml/2006/main">
          <a:graphicData uri="http://schemas.openxmlformats.org/drawingml/2006/chart">
            <c:chart xmlns:r="http://schemas.openxmlformats.org/officeDocument/2006/relationships" xmlns:c="http://schemas.openxmlformats.org/drawingml/2006/chart" r:id="R009cf3ba772a4a14"/>
          </a:graphicData>
        </a:graphic>
      </p:graphicFrame>
      <p:pic>
        <p:nvPicPr>
          <p:cNvPr id="9" name="">
            <a:extLst xmlns:a="http://schemas.openxmlformats.org/drawingml/2006/main">
              <a:ext uri="{FF2B5EF4-FFF2-40B4-BE49-F238E27FC236}">
                <a16:creationId xmlns:a16="http://schemas.microsoft.com/office/drawing/2014/main" id="{47580C5E-C5E4-4DA1-9FE1-CD9CCEFB7A5B}"/>
              </a:ext>
            </a:extLst>
          </p:cNvPr>
          <p:cNvPicPr>
            <a:picLocks xmlns:a="http://schemas.openxmlformats.org/drawingml/2006/main" noChangeAspect="1"/>
          </p:cNvPicPr>
          <p:nvPr/>
        </p:nvPicPr>
        <p:blipFill>
          <a:blip xmlns:r="http://schemas.openxmlformats.org/officeDocument/2006/relationships" xmlns:a="http://schemas.openxmlformats.org/drawingml/2006/main" r:embed="R909d577985234bfb"/>
          <a:stretch xmlns:a="http://schemas.openxmlformats.org/drawingml/2006/main"/>
        </p:blipFill>
        <p:spPr>
          <a:xfrm xmlns:a="http://schemas.openxmlformats.org/drawingml/2006/main">
            <a:off x="9040070" y="2276475"/>
            <a:ext cx="2427185" cy="3171825"/>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B3016203-3E55-48C5-931E-776D06F61E4C}"/>
              </a:ext>
            </a:extLst>
          </p:cNvPr>
          <p:cNvSpPr>
            <a:spLocks xmlns:a="http://schemas.openxmlformats.org/drawingml/2006/main" noGrp="1"/>
          </p:cNvSpPr>
          <p:nvPr/>
        </p:nvSpPr>
        <p:spPr>
          <a:xfrm xmlns:a="http://schemas.openxmlformats.org/drawingml/2006/main">
            <a:off x="533400" y="5667375"/>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1" name="Plus">
            <a:extLst xmlns:a="http://schemas.openxmlformats.org/drawingml/2006/main">
              <a:ext uri="{FF2B5EF4-FFF2-40B4-BE49-F238E27FC236}">
                <a16:creationId xmlns:a16="http://schemas.microsoft.com/office/drawing/2014/main" id="{33FA76C0-4A49-4615-96A3-A3F43F9F2CB5}"/>
              </a:ext>
            </a:extLst>
          </p:cNvPr>
          <p:cNvSpPr>
            <a:spLocks xmlns:a="http://schemas.openxmlformats.org/drawingml/2006/main" noGrp="1"/>
          </p:cNvSpPr>
          <p:nvPr/>
        </p:nvSpPr>
        <p:spPr>
          <a:xfrm xmlns:a="http://schemas.openxmlformats.org/drawingml/2006/main">
            <a:off x="533400" y="5791200"/>
            <a:ext cx="8858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1">
                <a:solidFill>
                  <a:srgbClr val="003EA5"/>
                </a:solidFill>
                <a:latin typeface="Aptos"/>
                <a:ea typeface="Aptos"/>
                <a:cs typeface="Aptos"/>
              </a:defRPr>
            </a:defPPr>
            <a:lvl1pPr algn="l">
              <a:defRPr sz="1575" b="1">
                <a:solidFill>
                  <a:srgbClr val="003EA5"/>
                </a:solidFill>
                <a:latin typeface="Aptos"/>
                <a:ea typeface="Aptos"/>
                <a:cs typeface="Aptos"/>
              </a:defRPr>
            </a:lvl1pPr>
            <a:lvl2pPr algn="l">
              <a:defRPr sz="1575" b="1">
                <a:solidFill>
                  <a:srgbClr val="003EA5"/>
                </a:solidFill>
                <a:latin typeface="Aptos"/>
                <a:ea typeface="Aptos"/>
                <a:cs typeface="Aptos"/>
              </a:defRPr>
            </a:lvl2pPr>
            <a:lvl3pPr algn="l">
              <a:defRPr sz="1575" b="1">
                <a:solidFill>
                  <a:srgbClr val="003EA5"/>
                </a:solidFill>
                <a:latin typeface="Aptos"/>
                <a:ea typeface="Aptos"/>
                <a:cs typeface="Aptos"/>
              </a:defRPr>
            </a:lvl3pPr>
            <a:lvl4pPr algn="l">
              <a:defRPr sz="1575" b="1">
                <a:solidFill>
                  <a:srgbClr val="003EA5"/>
                </a:solidFill>
                <a:latin typeface="Aptos"/>
                <a:ea typeface="Aptos"/>
                <a:cs typeface="Aptos"/>
              </a:defRPr>
            </a:lvl4pPr>
            <a:lvl5pPr algn="l">
              <a:defRPr sz="1575" b="1">
                <a:solidFill>
                  <a:srgbClr val="003EA5"/>
                </a:solidFill>
                <a:latin typeface="Aptos"/>
                <a:ea typeface="Aptos"/>
                <a:cs typeface="Aptos"/>
              </a:defRPr>
            </a:lvl5pPr>
            <a:lvl6pPr algn="l">
              <a:defRPr sz="1575" b="1">
                <a:solidFill>
                  <a:srgbClr val="003EA5"/>
                </a:solidFill>
                <a:latin typeface="Aptos"/>
                <a:ea typeface="Aptos"/>
                <a:cs typeface="Aptos"/>
              </a:defRPr>
            </a:lvl6pPr>
            <a:lvl7pPr algn="l">
              <a:defRPr sz="1575" b="1">
                <a:solidFill>
                  <a:srgbClr val="003EA5"/>
                </a:solidFill>
                <a:latin typeface="Aptos"/>
                <a:ea typeface="Aptos"/>
                <a:cs typeface="Aptos"/>
              </a:defRPr>
            </a:lvl7pPr>
            <a:lvl8pPr algn="l">
              <a:defRPr sz="1575" b="1">
                <a:solidFill>
                  <a:srgbClr val="003EA5"/>
                </a:solidFill>
                <a:latin typeface="Aptos"/>
                <a:ea typeface="Aptos"/>
                <a:cs typeface="Aptos"/>
              </a:defRPr>
            </a:lvl8pPr>
            <a:lvl9pPr algn="l">
              <a:defRPr sz="1575" b="1">
                <a:solidFill>
                  <a:srgbClr val="003EA5"/>
                </a:solidFill>
                <a:latin typeface="Aptos"/>
                <a:ea typeface="Aptos"/>
                <a:cs typeface="Aptos"/>
              </a:defRPr>
            </a:lvl9pPr>
          </a:lstStyle>
          <a:p xmlns:a="http://schemas.openxmlformats.org/drawingml/2006/main">
            <a:pPr algn="l">
              <a:defRPr sz="1575" b="1">
                <a:solidFill>
                  <a:srgbClr val="003EA5"/>
                </a:solidFill>
                <a:latin typeface="Aptos"/>
                <a:ea typeface="Aptos"/>
                <a:cs typeface="Aptos"/>
              </a:defRPr>
            </a:pPr>
            <a:r>
              <a:rPr sz="1575" b="1">
                <a:solidFill>
                  <a:srgbClr val="003EA5"/>
                </a:solidFill>
                <a:latin typeface="Aptos"/>
                <a:ea typeface="Aptos"/>
                <a:cs typeface="Aptos"/>
              </a:rPr>
              <a:t>Plus</a:t>
            </a:r>
          </a:p>
        </p:txBody>
      </p:sp>
      <p:sp>
        <p:nvSpPr>
          <p:cNvPr id="12" name="61 checks">
            <a:extLst xmlns:a="http://schemas.openxmlformats.org/drawingml/2006/main">
              <a:ext uri="{FF2B5EF4-FFF2-40B4-BE49-F238E27FC236}">
                <a16:creationId xmlns:a16="http://schemas.microsoft.com/office/drawing/2014/main" id="{9F2F850D-32FD-4A6C-8A30-E26585B9EB74}"/>
              </a:ext>
            </a:extLst>
          </p:cNvPr>
          <p:cNvSpPr>
            <a:spLocks xmlns:a="http://schemas.openxmlformats.org/drawingml/2006/main" noGrp="1"/>
          </p:cNvSpPr>
          <p:nvPr/>
        </p:nvSpPr>
        <p:spPr>
          <a:xfrm xmlns:a="http://schemas.openxmlformats.org/drawingml/2006/main">
            <a:off x="1466850" y="5791200"/>
            <a:ext cx="161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0">
                <a:solidFill>
                  <a:srgbClr val="14263F"/>
                </a:solidFill>
                <a:latin typeface="Aptos"/>
                <a:ea typeface="Aptos"/>
                <a:cs typeface="Aptos"/>
              </a:defRPr>
            </a:defPPr>
            <a:lvl1pPr algn="l">
              <a:defRPr sz="1575" b="0">
                <a:solidFill>
                  <a:srgbClr val="14263F"/>
                </a:solidFill>
                <a:latin typeface="Aptos"/>
                <a:ea typeface="Aptos"/>
                <a:cs typeface="Aptos"/>
              </a:defRPr>
            </a:lvl1pPr>
            <a:lvl2pPr algn="l">
              <a:defRPr sz="1575" b="0">
                <a:solidFill>
                  <a:srgbClr val="14263F"/>
                </a:solidFill>
                <a:latin typeface="Aptos"/>
                <a:ea typeface="Aptos"/>
                <a:cs typeface="Aptos"/>
              </a:defRPr>
            </a:lvl2pPr>
            <a:lvl3pPr algn="l">
              <a:defRPr sz="1575" b="0">
                <a:solidFill>
                  <a:srgbClr val="14263F"/>
                </a:solidFill>
                <a:latin typeface="Aptos"/>
                <a:ea typeface="Aptos"/>
                <a:cs typeface="Aptos"/>
              </a:defRPr>
            </a:lvl3pPr>
            <a:lvl4pPr algn="l">
              <a:defRPr sz="1575" b="0">
                <a:solidFill>
                  <a:srgbClr val="14263F"/>
                </a:solidFill>
                <a:latin typeface="Aptos"/>
                <a:ea typeface="Aptos"/>
                <a:cs typeface="Aptos"/>
              </a:defRPr>
            </a:lvl4pPr>
            <a:lvl5pPr algn="l">
              <a:defRPr sz="1575" b="0">
                <a:solidFill>
                  <a:srgbClr val="14263F"/>
                </a:solidFill>
                <a:latin typeface="Aptos"/>
                <a:ea typeface="Aptos"/>
                <a:cs typeface="Aptos"/>
              </a:defRPr>
            </a:lvl5pPr>
            <a:lvl6pPr algn="l">
              <a:defRPr sz="1575" b="0">
                <a:solidFill>
                  <a:srgbClr val="14263F"/>
                </a:solidFill>
                <a:latin typeface="Aptos"/>
                <a:ea typeface="Aptos"/>
                <a:cs typeface="Aptos"/>
              </a:defRPr>
            </a:lvl6pPr>
            <a:lvl7pPr algn="l">
              <a:defRPr sz="1575" b="0">
                <a:solidFill>
                  <a:srgbClr val="14263F"/>
                </a:solidFill>
                <a:latin typeface="Aptos"/>
                <a:ea typeface="Aptos"/>
                <a:cs typeface="Aptos"/>
              </a:defRPr>
            </a:lvl7pPr>
            <a:lvl8pPr algn="l">
              <a:defRPr sz="1575" b="0">
                <a:solidFill>
                  <a:srgbClr val="14263F"/>
                </a:solidFill>
                <a:latin typeface="Aptos"/>
                <a:ea typeface="Aptos"/>
                <a:cs typeface="Aptos"/>
              </a:defRPr>
            </a:lvl8pPr>
            <a:lvl9pPr algn="l">
              <a:defRPr sz="1575" b="0">
                <a:solidFill>
                  <a:srgbClr val="14263F"/>
                </a:solidFill>
                <a:latin typeface="Aptos"/>
                <a:ea typeface="Aptos"/>
                <a:cs typeface="Aptos"/>
              </a:defRPr>
            </a:lvl9pPr>
          </a:lstStyle>
          <a:p xmlns:a="http://schemas.openxmlformats.org/drawingml/2006/main">
            <a:pPr algn="l">
              <a:defRPr sz="1575" b="0">
                <a:solidFill>
                  <a:srgbClr val="14263F"/>
                </a:solidFill>
                <a:latin typeface="Aptos"/>
                <a:ea typeface="Aptos"/>
                <a:cs typeface="Aptos"/>
              </a:defRPr>
            </a:pPr>
            <a:r>
              <a:rPr sz="1575" b="0">
                <a:solidFill>
                  <a:srgbClr val="14263F"/>
                </a:solidFill>
                <a:latin typeface="Aptos"/>
                <a:ea typeface="Aptos"/>
                <a:cs typeface="Aptos"/>
              </a:rPr>
              <a:t>61 checks</a:t>
            </a:r>
          </a:p>
        </p:txBody>
      </p:sp>
      <p:sp>
        <p:nvSpPr>
          <p:cNvPr id="13" name="Executive">
            <a:extLst xmlns:a="http://schemas.openxmlformats.org/drawingml/2006/main">
              <a:ext uri="{FF2B5EF4-FFF2-40B4-BE49-F238E27FC236}">
                <a16:creationId xmlns:a16="http://schemas.microsoft.com/office/drawing/2014/main" id="{7EF1B538-839F-4976-B259-E16BD7A0D939}"/>
              </a:ext>
            </a:extLst>
          </p:cNvPr>
          <p:cNvSpPr>
            <a:spLocks xmlns:a="http://schemas.openxmlformats.org/drawingml/2006/main" noGrp="1"/>
          </p:cNvSpPr>
          <p:nvPr/>
        </p:nvSpPr>
        <p:spPr>
          <a:xfrm xmlns:a="http://schemas.openxmlformats.org/drawingml/2006/main">
            <a:off x="3619500" y="5791200"/>
            <a:ext cx="142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1">
                <a:solidFill>
                  <a:srgbClr val="007E87"/>
                </a:solidFill>
                <a:latin typeface="Aptos"/>
                <a:ea typeface="Aptos"/>
                <a:cs typeface="Aptos"/>
              </a:defRPr>
            </a:defPPr>
            <a:lvl1pPr algn="l">
              <a:defRPr sz="1575" b="1">
                <a:solidFill>
                  <a:srgbClr val="007E87"/>
                </a:solidFill>
                <a:latin typeface="Aptos"/>
                <a:ea typeface="Aptos"/>
                <a:cs typeface="Aptos"/>
              </a:defRPr>
            </a:lvl1pPr>
            <a:lvl2pPr algn="l">
              <a:defRPr sz="1575" b="1">
                <a:solidFill>
                  <a:srgbClr val="007E87"/>
                </a:solidFill>
                <a:latin typeface="Aptos"/>
                <a:ea typeface="Aptos"/>
                <a:cs typeface="Aptos"/>
              </a:defRPr>
            </a:lvl2pPr>
            <a:lvl3pPr algn="l">
              <a:defRPr sz="1575" b="1">
                <a:solidFill>
                  <a:srgbClr val="007E87"/>
                </a:solidFill>
                <a:latin typeface="Aptos"/>
                <a:ea typeface="Aptos"/>
                <a:cs typeface="Aptos"/>
              </a:defRPr>
            </a:lvl3pPr>
            <a:lvl4pPr algn="l">
              <a:defRPr sz="1575" b="1">
                <a:solidFill>
                  <a:srgbClr val="007E87"/>
                </a:solidFill>
                <a:latin typeface="Aptos"/>
                <a:ea typeface="Aptos"/>
                <a:cs typeface="Aptos"/>
              </a:defRPr>
            </a:lvl4pPr>
            <a:lvl5pPr algn="l">
              <a:defRPr sz="1575" b="1">
                <a:solidFill>
                  <a:srgbClr val="007E87"/>
                </a:solidFill>
                <a:latin typeface="Aptos"/>
                <a:ea typeface="Aptos"/>
                <a:cs typeface="Aptos"/>
              </a:defRPr>
            </a:lvl5pPr>
            <a:lvl6pPr algn="l">
              <a:defRPr sz="1575" b="1">
                <a:solidFill>
                  <a:srgbClr val="007E87"/>
                </a:solidFill>
                <a:latin typeface="Aptos"/>
                <a:ea typeface="Aptos"/>
                <a:cs typeface="Aptos"/>
              </a:defRPr>
            </a:lvl6pPr>
            <a:lvl7pPr algn="l">
              <a:defRPr sz="1575" b="1">
                <a:solidFill>
                  <a:srgbClr val="007E87"/>
                </a:solidFill>
                <a:latin typeface="Aptos"/>
                <a:ea typeface="Aptos"/>
                <a:cs typeface="Aptos"/>
              </a:defRPr>
            </a:lvl7pPr>
            <a:lvl8pPr algn="l">
              <a:defRPr sz="1575" b="1">
                <a:solidFill>
                  <a:srgbClr val="007E87"/>
                </a:solidFill>
                <a:latin typeface="Aptos"/>
                <a:ea typeface="Aptos"/>
                <a:cs typeface="Aptos"/>
              </a:defRPr>
            </a:lvl8pPr>
            <a:lvl9pPr algn="l">
              <a:defRPr sz="1575" b="1">
                <a:solidFill>
                  <a:srgbClr val="007E87"/>
                </a:solidFill>
                <a:latin typeface="Aptos"/>
                <a:ea typeface="Aptos"/>
                <a:cs typeface="Aptos"/>
              </a:defRPr>
            </a:lvl9pPr>
          </a:lstStyle>
          <a:p xmlns:a="http://schemas.openxmlformats.org/drawingml/2006/main">
            <a:pPr algn="l">
              <a:defRPr sz="1575" b="1">
                <a:solidFill>
                  <a:srgbClr val="007E87"/>
                </a:solidFill>
                <a:latin typeface="Aptos"/>
                <a:ea typeface="Aptos"/>
                <a:cs typeface="Aptos"/>
              </a:defRPr>
            </a:pPr>
            <a:r>
              <a:rPr sz="1575" b="1">
                <a:solidFill>
                  <a:srgbClr val="007E87"/>
                </a:solidFill>
                <a:latin typeface="Aptos"/>
                <a:ea typeface="Aptos"/>
                <a:cs typeface="Aptos"/>
              </a:rPr>
              <a:t>Executive</a:t>
            </a:r>
          </a:p>
        </p:txBody>
      </p:sp>
      <p:sp>
        <p:nvSpPr>
          <p:cNvPr id="14" name="Adds 10 Deeper Analysis checks">
            <a:extLst xmlns:a="http://schemas.openxmlformats.org/drawingml/2006/main">
              <a:ext uri="{FF2B5EF4-FFF2-40B4-BE49-F238E27FC236}">
                <a16:creationId xmlns:a16="http://schemas.microsoft.com/office/drawing/2014/main" id="{AF0A4598-E964-49BF-8535-F6BB2C2D8B2D}"/>
              </a:ext>
            </a:extLst>
          </p:cNvPr>
          <p:cNvSpPr>
            <a:spLocks xmlns:a="http://schemas.openxmlformats.org/drawingml/2006/main" noGrp="1"/>
          </p:cNvSpPr>
          <p:nvPr/>
        </p:nvSpPr>
        <p:spPr>
          <a:xfrm xmlns:a="http://schemas.openxmlformats.org/drawingml/2006/main">
            <a:off x="5172075" y="5791200"/>
            <a:ext cx="63341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0">
                <a:solidFill>
                  <a:srgbClr val="14263F"/>
                </a:solidFill>
                <a:latin typeface="Aptos"/>
                <a:ea typeface="Aptos"/>
                <a:cs typeface="Aptos"/>
              </a:defRPr>
            </a:defPPr>
            <a:lvl1pPr algn="l">
              <a:defRPr sz="1575" b="0">
                <a:solidFill>
                  <a:srgbClr val="14263F"/>
                </a:solidFill>
                <a:latin typeface="Aptos"/>
                <a:ea typeface="Aptos"/>
                <a:cs typeface="Aptos"/>
              </a:defRPr>
            </a:lvl1pPr>
            <a:lvl2pPr algn="l">
              <a:defRPr sz="1575" b="0">
                <a:solidFill>
                  <a:srgbClr val="14263F"/>
                </a:solidFill>
                <a:latin typeface="Aptos"/>
                <a:ea typeface="Aptos"/>
                <a:cs typeface="Aptos"/>
              </a:defRPr>
            </a:lvl2pPr>
            <a:lvl3pPr algn="l">
              <a:defRPr sz="1575" b="0">
                <a:solidFill>
                  <a:srgbClr val="14263F"/>
                </a:solidFill>
                <a:latin typeface="Aptos"/>
                <a:ea typeface="Aptos"/>
                <a:cs typeface="Aptos"/>
              </a:defRPr>
            </a:lvl3pPr>
            <a:lvl4pPr algn="l">
              <a:defRPr sz="1575" b="0">
                <a:solidFill>
                  <a:srgbClr val="14263F"/>
                </a:solidFill>
                <a:latin typeface="Aptos"/>
                <a:ea typeface="Aptos"/>
                <a:cs typeface="Aptos"/>
              </a:defRPr>
            </a:lvl4pPr>
            <a:lvl5pPr algn="l">
              <a:defRPr sz="1575" b="0">
                <a:solidFill>
                  <a:srgbClr val="14263F"/>
                </a:solidFill>
                <a:latin typeface="Aptos"/>
                <a:ea typeface="Aptos"/>
                <a:cs typeface="Aptos"/>
              </a:defRPr>
            </a:lvl5pPr>
            <a:lvl6pPr algn="l">
              <a:defRPr sz="1575" b="0">
                <a:solidFill>
                  <a:srgbClr val="14263F"/>
                </a:solidFill>
                <a:latin typeface="Aptos"/>
                <a:ea typeface="Aptos"/>
                <a:cs typeface="Aptos"/>
              </a:defRPr>
            </a:lvl6pPr>
            <a:lvl7pPr algn="l">
              <a:defRPr sz="1575" b="0">
                <a:solidFill>
                  <a:srgbClr val="14263F"/>
                </a:solidFill>
                <a:latin typeface="Aptos"/>
                <a:ea typeface="Aptos"/>
                <a:cs typeface="Aptos"/>
              </a:defRPr>
            </a:lvl7pPr>
            <a:lvl8pPr algn="l">
              <a:defRPr sz="1575" b="0">
                <a:solidFill>
                  <a:srgbClr val="14263F"/>
                </a:solidFill>
                <a:latin typeface="Aptos"/>
                <a:ea typeface="Aptos"/>
                <a:cs typeface="Aptos"/>
              </a:defRPr>
            </a:lvl8pPr>
            <a:lvl9pPr algn="l">
              <a:defRPr sz="1575" b="0">
                <a:solidFill>
                  <a:srgbClr val="14263F"/>
                </a:solidFill>
                <a:latin typeface="Aptos"/>
                <a:ea typeface="Aptos"/>
                <a:cs typeface="Aptos"/>
              </a:defRPr>
            </a:lvl9pPr>
          </a:lstStyle>
          <a:p xmlns:a="http://schemas.openxmlformats.org/drawingml/2006/main">
            <a:pPr algn="l">
              <a:defRPr sz="1575" b="0">
                <a:solidFill>
                  <a:srgbClr val="14263F"/>
                </a:solidFill>
                <a:latin typeface="Aptos"/>
                <a:ea typeface="Aptos"/>
                <a:cs typeface="Aptos"/>
              </a:defRPr>
            </a:pPr>
            <a:r>
              <a:rPr sz="1575" b="0">
                <a:solidFill>
                  <a:srgbClr val="14263F"/>
                </a:solidFill>
                <a:latin typeface="Aptos"/>
                <a:ea typeface="Aptos"/>
                <a:cs typeface="Aptos"/>
              </a:rPr>
              <a:t>Adds 10 Deeper Analysis checks</a:t>
            </a:r>
          </a:p>
        </p:txBody>
      </p:sp>
    </p:spTree>
    <p:extLst>
      <p:ext uri="{BB962C8B-B14F-4D97-AF65-F5344CB8AC3E}">
        <p14:creationId xmlns:p14="http://schemas.microsoft.com/office/powerpoint/2010/main" val="103509963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03 / PRODUCT DEMONSTRATION">
            <a:extLst xmlns:a="http://schemas.openxmlformats.org/drawingml/2006/main">
              <a:ext uri="{FF2B5EF4-FFF2-40B4-BE49-F238E27FC236}">
                <a16:creationId xmlns:a16="http://schemas.microsoft.com/office/drawing/2014/main" id="{60E93943-5AF3-4074-AC27-5162FB917428}"/>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03 / PRODUCT DEMONSTRATION</a:t>
            </a:r>
          </a:p>
        </p:txBody>
      </p:sp>
      <p:sp>
        <p:nvSpPr>
          <p:cNvPr id="2" name="Deeper Analysis adds context to a targeted request">
            <a:extLst xmlns:a="http://schemas.openxmlformats.org/drawingml/2006/main">
              <a:ext uri="{FF2B5EF4-FFF2-40B4-BE49-F238E27FC236}">
                <a16:creationId xmlns:a16="http://schemas.microsoft.com/office/drawing/2014/main" id="{9CBBB94D-38AF-4310-A435-734A3FC5438F}"/>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Deeper Analysis adds context to a targeted request</a:t>
            </a:r>
          </a:p>
        </p:txBody>
      </p:sp>
      <p:sp>
        <p:nvSpPr>
          <p:cNvPr id="3" name="">
            <a:extLst xmlns:a="http://schemas.openxmlformats.org/drawingml/2006/main">
              <a:ext uri="{FF2B5EF4-FFF2-40B4-BE49-F238E27FC236}">
                <a16:creationId xmlns:a16="http://schemas.microsoft.com/office/drawing/2014/main" id="{6611B58D-F15D-49F5-AFCC-E67730084FDE}"/>
              </a:ext>
            </a:extLst>
          </p:cNvPr>
          <p:cNvSpPr>
            <a:spLocks xmlns:a="http://schemas.openxmlformats.org/drawingml/2006/main" noGrp="1"/>
          </p:cNvSpPr>
          <p:nvPr/>
        </p:nvSpPr>
        <p:spPr>
          <a:xfrm xmlns:a="http://schemas.openxmlformats.org/drawingml/2006/main">
            <a:off x="533400" y="1743075"/>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4" name="">
            <a:extLst xmlns:a="http://schemas.openxmlformats.org/drawingml/2006/main">
              <a:ext uri="{FF2B5EF4-FFF2-40B4-BE49-F238E27FC236}">
                <a16:creationId xmlns:a16="http://schemas.microsoft.com/office/drawing/2014/main" id="{441D0F29-D24B-499C-9869-657794A38CBF}"/>
              </a:ext>
            </a:extLst>
          </p:cNvPr>
          <p:cNvPicPr>
            <a:picLocks xmlns:a="http://schemas.openxmlformats.org/drawingml/2006/main" noChangeAspect="1"/>
          </p:cNvPicPr>
          <p:nvPr/>
        </p:nvPicPr>
        <p:blipFill>
          <a:blip xmlns:r="http://schemas.openxmlformats.org/officeDocument/2006/relationships" xmlns:a="http://schemas.openxmlformats.org/drawingml/2006/main" r:embed="Ra1932ad088b44806"/>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5" name="Email Security">
            <a:extLst xmlns:a="http://schemas.openxmlformats.org/drawingml/2006/main">
              <a:ext uri="{FF2B5EF4-FFF2-40B4-BE49-F238E27FC236}">
                <a16:creationId xmlns:a16="http://schemas.microsoft.com/office/drawing/2014/main" id="{0A18C53D-CBC1-48F0-BFCD-18EB6FFEE90A}"/>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6" name="06">
            <a:extLst xmlns:a="http://schemas.openxmlformats.org/drawingml/2006/main">
              <a:ext uri="{FF2B5EF4-FFF2-40B4-BE49-F238E27FC236}">
                <a16:creationId xmlns:a16="http://schemas.microsoft.com/office/drawing/2014/main" id="{DED18431-27D1-4099-B356-CCFE2A88EB5A}"/>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06</a:t>
            </a:r>
          </a:p>
        </p:txBody>
      </p:sp>
      <p:pic>
        <p:nvPicPr>
          <p:cNvPr id="7" name="">
            <a:extLst xmlns:a="http://schemas.openxmlformats.org/drawingml/2006/main">
              <a:ext uri="{FF2B5EF4-FFF2-40B4-BE49-F238E27FC236}">
                <a16:creationId xmlns:a16="http://schemas.microsoft.com/office/drawing/2014/main" id="{A6CF1984-8182-4C7B-9C9D-AC79B265E65F}"/>
              </a:ext>
            </a:extLst>
          </p:cNvPr>
          <p:cNvPicPr>
            <a:picLocks xmlns:a="http://schemas.openxmlformats.org/drawingml/2006/main" noChangeAspect="1"/>
          </p:cNvPicPr>
          <p:nvPr/>
        </p:nvPicPr>
        <p:blipFill>
          <a:blip xmlns:r="http://schemas.openxmlformats.org/officeDocument/2006/relationships" xmlns:a="http://schemas.openxmlformats.org/drawingml/2006/main" r:embed="R14e92e0edc7f45f8"/>
          <a:stretch xmlns:a="http://schemas.openxmlformats.org/drawingml/2006/main"/>
        </p:blipFill>
        <p:spPr>
          <a:xfrm xmlns:a="http://schemas.openxmlformats.org/drawingml/2006/main">
            <a:off x="450607" y="2009775"/>
            <a:ext cx="5966311" cy="42862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22F20F6-090A-4E4F-A59B-E550D91AB5B2}"/>
              </a:ext>
            </a:extLst>
          </p:cNvPr>
          <p:cNvSpPr>
            <a:spLocks xmlns:a="http://schemas.openxmlformats.org/drawingml/2006/main" noGrp="1"/>
          </p:cNvSpPr>
          <p:nvPr/>
        </p:nvSpPr>
        <p:spPr>
          <a:xfrm xmlns:a="http://schemas.openxmlformats.org/drawingml/2006/main">
            <a:off x="4219575" y="3257550"/>
            <a:ext cx="276225" cy="276225"/>
          </a:xfrm>
          <a:prstGeom xmlns:a="http://schemas.openxmlformats.org/drawingml/2006/main" prst="ellipse">
            <a:avLst/>
          </a:prstGeom>
          <a:solidFill xmlns:a="http://schemas.openxmlformats.org/drawingml/2006/main">
            <a:srgbClr val="003EA5"/>
          </a:solidFill>
          <a:ln xmlns:a="http://schemas.openxmlformats.org/drawingml/2006/main" w="19050">
            <a:solidFill>
              <a:srgbClr val="FFFFFF"/>
            </a:solidFill>
          </a:ln>
        </p:spPr>
      </p:sp>
      <p:sp>
        <p:nvSpPr>
          <p:cNvPr id="9" name="1">
            <a:extLst xmlns:a="http://schemas.openxmlformats.org/drawingml/2006/main">
              <a:ext uri="{FF2B5EF4-FFF2-40B4-BE49-F238E27FC236}">
                <a16:creationId xmlns:a16="http://schemas.microsoft.com/office/drawing/2014/main" id="{DD68FA05-410B-46E5-BEDC-6A252ECAEF81}"/>
              </a:ext>
            </a:extLst>
          </p:cNvPr>
          <p:cNvSpPr>
            <a:spLocks xmlns:a="http://schemas.openxmlformats.org/drawingml/2006/main" noGrp="1"/>
          </p:cNvSpPr>
          <p:nvPr/>
        </p:nvSpPr>
        <p:spPr>
          <a:xfrm xmlns:a="http://schemas.openxmlformats.org/drawingml/2006/main">
            <a:off x="4219575" y="3267075"/>
            <a:ext cx="2762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275" b="1">
                <a:solidFill>
                  <a:srgbClr val="FFFFFF"/>
                </a:solidFill>
                <a:latin typeface="Aptos"/>
                <a:ea typeface="Aptos"/>
                <a:cs typeface="Aptos"/>
              </a:defRPr>
            </a:defPPr>
            <a:lvl1pPr algn="ctr">
              <a:defRPr sz="1275" b="1">
                <a:solidFill>
                  <a:srgbClr val="FFFFFF"/>
                </a:solidFill>
                <a:latin typeface="Aptos"/>
                <a:ea typeface="Aptos"/>
                <a:cs typeface="Aptos"/>
              </a:defRPr>
            </a:lvl1pPr>
            <a:lvl2pPr algn="ctr">
              <a:defRPr sz="1275" b="1">
                <a:solidFill>
                  <a:srgbClr val="FFFFFF"/>
                </a:solidFill>
                <a:latin typeface="Aptos"/>
                <a:ea typeface="Aptos"/>
                <a:cs typeface="Aptos"/>
              </a:defRPr>
            </a:lvl2pPr>
            <a:lvl3pPr algn="ctr">
              <a:defRPr sz="1275" b="1">
                <a:solidFill>
                  <a:srgbClr val="FFFFFF"/>
                </a:solidFill>
                <a:latin typeface="Aptos"/>
                <a:ea typeface="Aptos"/>
                <a:cs typeface="Aptos"/>
              </a:defRPr>
            </a:lvl3pPr>
            <a:lvl4pPr algn="ctr">
              <a:defRPr sz="1275" b="1">
                <a:solidFill>
                  <a:srgbClr val="FFFFFF"/>
                </a:solidFill>
                <a:latin typeface="Aptos"/>
                <a:ea typeface="Aptos"/>
                <a:cs typeface="Aptos"/>
              </a:defRPr>
            </a:lvl4pPr>
            <a:lvl5pPr algn="ctr">
              <a:defRPr sz="1275" b="1">
                <a:solidFill>
                  <a:srgbClr val="FFFFFF"/>
                </a:solidFill>
                <a:latin typeface="Aptos"/>
                <a:ea typeface="Aptos"/>
                <a:cs typeface="Aptos"/>
              </a:defRPr>
            </a:lvl5pPr>
            <a:lvl6pPr algn="ctr">
              <a:defRPr sz="1275" b="1">
                <a:solidFill>
                  <a:srgbClr val="FFFFFF"/>
                </a:solidFill>
                <a:latin typeface="Aptos"/>
                <a:ea typeface="Aptos"/>
                <a:cs typeface="Aptos"/>
              </a:defRPr>
            </a:lvl6pPr>
            <a:lvl7pPr algn="ctr">
              <a:defRPr sz="1275" b="1">
                <a:solidFill>
                  <a:srgbClr val="FFFFFF"/>
                </a:solidFill>
                <a:latin typeface="Aptos"/>
                <a:ea typeface="Aptos"/>
                <a:cs typeface="Aptos"/>
              </a:defRPr>
            </a:lvl7pPr>
            <a:lvl8pPr algn="ctr">
              <a:defRPr sz="1275" b="1">
                <a:solidFill>
                  <a:srgbClr val="FFFFFF"/>
                </a:solidFill>
                <a:latin typeface="Aptos"/>
                <a:ea typeface="Aptos"/>
                <a:cs typeface="Aptos"/>
              </a:defRPr>
            </a:lvl8pPr>
            <a:lvl9pPr algn="ctr">
              <a:defRPr sz="1275" b="1">
                <a:solidFill>
                  <a:srgbClr val="FFFFFF"/>
                </a:solidFill>
                <a:latin typeface="Aptos"/>
                <a:ea typeface="Aptos"/>
                <a:cs typeface="Aptos"/>
              </a:defRPr>
            </a:lvl9pPr>
          </a:lstStyle>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701875E1-DEB9-44AE-8884-839B7A26A688}"/>
              </a:ext>
            </a:extLst>
          </p:cNvPr>
          <p:cNvSpPr>
            <a:spLocks xmlns:a="http://schemas.openxmlformats.org/drawingml/2006/main" noGrp="1"/>
          </p:cNvSpPr>
          <p:nvPr/>
        </p:nvSpPr>
        <p:spPr>
          <a:xfrm xmlns:a="http://schemas.openxmlformats.org/drawingml/2006/main">
            <a:off x="5133975" y="3981450"/>
            <a:ext cx="276225" cy="276225"/>
          </a:xfrm>
          <a:prstGeom xmlns:a="http://schemas.openxmlformats.org/drawingml/2006/main" prst="ellipse">
            <a:avLst/>
          </a:prstGeom>
          <a:solidFill xmlns:a="http://schemas.openxmlformats.org/drawingml/2006/main">
            <a:srgbClr val="003EA5"/>
          </a:solidFill>
          <a:ln xmlns:a="http://schemas.openxmlformats.org/drawingml/2006/main" w="19050">
            <a:solidFill>
              <a:srgbClr val="FFFFFF"/>
            </a:solidFill>
          </a:ln>
        </p:spPr>
      </p:sp>
      <p:sp>
        <p:nvSpPr>
          <p:cNvPr id="11" name="2">
            <a:extLst xmlns:a="http://schemas.openxmlformats.org/drawingml/2006/main">
              <a:ext uri="{FF2B5EF4-FFF2-40B4-BE49-F238E27FC236}">
                <a16:creationId xmlns:a16="http://schemas.microsoft.com/office/drawing/2014/main" id="{CAC36A00-3217-40FB-9250-52651E8D67F5}"/>
              </a:ext>
            </a:extLst>
          </p:cNvPr>
          <p:cNvSpPr>
            <a:spLocks xmlns:a="http://schemas.openxmlformats.org/drawingml/2006/main" noGrp="1"/>
          </p:cNvSpPr>
          <p:nvPr/>
        </p:nvSpPr>
        <p:spPr>
          <a:xfrm xmlns:a="http://schemas.openxmlformats.org/drawingml/2006/main">
            <a:off x="5133975" y="3990975"/>
            <a:ext cx="2762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275" b="1">
                <a:solidFill>
                  <a:srgbClr val="FFFFFF"/>
                </a:solidFill>
                <a:latin typeface="Aptos"/>
                <a:ea typeface="Aptos"/>
                <a:cs typeface="Aptos"/>
              </a:defRPr>
            </a:defPPr>
            <a:lvl1pPr algn="ctr">
              <a:defRPr sz="1275" b="1">
                <a:solidFill>
                  <a:srgbClr val="FFFFFF"/>
                </a:solidFill>
                <a:latin typeface="Aptos"/>
                <a:ea typeface="Aptos"/>
                <a:cs typeface="Aptos"/>
              </a:defRPr>
            </a:lvl1pPr>
            <a:lvl2pPr algn="ctr">
              <a:defRPr sz="1275" b="1">
                <a:solidFill>
                  <a:srgbClr val="FFFFFF"/>
                </a:solidFill>
                <a:latin typeface="Aptos"/>
                <a:ea typeface="Aptos"/>
                <a:cs typeface="Aptos"/>
              </a:defRPr>
            </a:lvl2pPr>
            <a:lvl3pPr algn="ctr">
              <a:defRPr sz="1275" b="1">
                <a:solidFill>
                  <a:srgbClr val="FFFFFF"/>
                </a:solidFill>
                <a:latin typeface="Aptos"/>
                <a:ea typeface="Aptos"/>
                <a:cs typeface="Aptos"/>
              </a:defRPr>
            </a:lvl3pPr>
            <a:lvl4pPr algn="ctr">
              <a:defRPr sz="1275" b="1">
                <a:solidFill>
                  <a:srgbClr val="FFFFFF"/>
                </a:solidFill>
                <a:latin typeface="Aptos"/>
                <a:ea typeface="Aptos"/>
                <a:cs typeface="Aptos"/>
              </a:defRPr>
            </a:lvl4pPr>
            <a:lvl5pPr algn="ctr">
              <a:defRPr sz="1275" b="1">
                <a:solidFill>
                  <a:srgbClr val="FFFFFF"/>
                </a:solidFill>
                <a:latin typeface="Aptos"/>
                <a:ea typeface="Aptos"/>
                <a:cs typeface="Aptos"/>
              </a:defRPr>
            </a:lvl5pPr>
            <a:lvl6pPr algn="ctr">
              <a:defRPr sz="1275" b="1">
                <a:solidFill>
                  <a:srgbClr val="FFFFFF"/>
                </a:solidFill>
                <a:latin typeface="Aptos"/>
                <a:ea typeface="Aptos"/>
                <a:cs typeface="Aptos"/>
              </a:defRPr>
            </a:lvl6pPr>
            <a:lvl7pPr algn="ctr">
              <a:defRPr sz="1275" b="1">
                <a:solidFill>
                  <a:srgbClr val="FFFFFF"/>
                </a:solidFill>
                <a:latin typeface="Aptos"/>
                <a:ea typeface="Aptos"/>
                <a:cs typeface="Aptos"/>
              </a:defRPr>
            </a:lvl7pPr>
            <a:lvl8pPr algn="ctr">
              <a:defRPr sz="1275" b="1">
                <a:solidFill>
                  <a:srgbClr val="FFFFFF"/>
                </a:solidFill>
                <a:latin typeface="Aptos"/>
                <a:ea typeface="Aptos"/>
                <a:cs typeface="Aptos"/>
              </a:defRPr>
            </a:lvl8pPr>
            <a:lvl9pPr algn="ctr">
              <a:defRPr sz="1275" b="1">
                <a:solidFill>
                  <a:srgbClr val="FFFFFF"/>
                </a:solidFill>
                <a:latin typeface="Aptos"/>
                <a:ea typeface="Aptos"/>
                <a:cs typeface="Aptos"/>
              </a:defRPr>
            </a:lvl9pPr>
          </a:lstStyle>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2</a:t>
            </a:r>
          </a:p>
        </p:txBody>
      </p:sp>
      <p:sp>
        <p:nvSpPr>
          <p:cNvPr id="12" name="">
            <a:extLst xmlns:a="http://schemas.openxmlformats.org/drawingml/2006/main">
              <a:ext uri="{FF2B5EF4-FFF2-40B4-BE49-F238E27FC236}">
                <a16:creationId xmlns:a16="http://schemas.microsoft.com/office/drawing/2014/main" id="{60F4C80A-6623-4091-AE2C-C175F642F828}"/>
              </a:ext>
            </a:extLst>
          </p:cNvPr>
          <p:cNvSpPr>
            <a:spLocks xmlns:a="http://schemas.openxmlformats.org/drawingml/2006/main" noGrp="1"/>
          </p:cNvSpPr>
          <p:nvPr/>
        </p:nvSpPr>
        <p:spPr>
          <a:xfrm xmlns:a="http://schemas.openxmlformats.org/drawingml/2006/main">
            <a:off x="5286375" y="5429250"/>
            <a:ext cx="276225" cy="276225"/>
          </a:xfrm>
          <a:prstGeom xmlns:a="http://schemas.openxmlformats.org/drawingml/2006/main" prst="ellipse">
            <a:avLst/>
          </a:prstGeom>
          <a:solidFill xmlns:a="http://schemas.openxmlformats.org/drawingml/2006/main">
            <a:srgbClr val="003EA5"/>
          </a:solidFill>
          <a:ln xmlns:a="http://schemas.openxmlformats.org/drawingml/2006/main" w="19050">
            <a:solidFill>
              <a:srgbClr val="FFFFFF"/>
            </a:solidFill>
          </a:ln>
        </p:spPr>
      </p:sp>
      <p:sp>
        <p:nvSpPr>
          <p:cNvPr id="13" name="3">
            <a:extLst xmlns:a="http://schemas.openxmlformats.org/drawingml/2006/main">
              <a:ext uri="{FF2B5EF4-FFF2-40B4-BE49-F238E27FC236}">
                <a16:creationId xmlns:a16="http://schemas.microsoft.com/office/drawing/2014/main" id="{0E379130-3FE7-4BB2-9D82-3DE9130C6D93}"/>
              </a:ext>
            </a:extLst>
          </p:cNvPr>
          <p:cNvSpPr>
            <a:spLocks xmlns:a="http://schemas.openxmlformats.org/drawingml/2006/main" noGrp="1"/>
          </p:cNvSpPr>
          <p:nvPr/>
        </p:nvSpPr>
        <p:spPr>
          <a:xfrm xmlns:a="http://schemas.openxmlformats.org/drawingml/2006/main">
            <a:off x="5286375" y="5438775"/>
            <a:ext cx="2762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275" b="1">
                <a:solidFill>
                  <a:srgbClr val="FFFFFF"/>
                </a:solidFill>
                <a:latin typeface="Aptos"/>
                <a:ea typeface="Aptos"/>
                <a:cs typeface="Aptos"/>
              </a:defRPr>
            </a:defPPr>
            <a:lvl1pPr algn="ctr">
              <a:defRPr sz="1275" b="1">
                <a:solidFill>
                  <a:srgbClr val="FFFFFF"/>
                </a:solidFill>
                <a:latin typeface="Aptos"/>
                <a:ea typeface="Aptos"/>
                <a:cs typeface="Aptos"/>
              </a:defRPr>
            </a:lvl1pPr>
            <a:lvl2pPr algn="ctr">
              <a:defRPr sz="1275" b="1">
                <a:solidFill>
                  <a:srgbClr val="FFFFFF"/>
                </a:solidFill>
                <a:latin typeface="Aptos"/>
                <a:ea typeface="Aptos"/>
                <a:cs typeface="Aptos"/>
              </a:defRPr>
            </a:lvl2pPr>
            <a:lvl3pPr algn="ctr">
              <a:defRPr sz="1275" b="1">
                <a:solidFill>
                  <a:srgbClr val="FFFFFF"/>
                </a:solidFill>
                <a:latin typeface="Aptos"/>
                <a:ea typeface="Aptos"/>
                <a:cs typeface="Aptos"/>
              </a:defRPr>
            </a:lvl3pPr>
            <a:lvl4pPr algn="ctr">
              <a:defRPr sz="1275" b="1">
                <a:solidFill>
                  <a:srgbClr val="FFFFFF"/>
                </a:solidFill>
                <a:latin typeface="Aptos"/>
                <a:ea typeface="Aptos"/>
                <a:cs typeface="Aptos"/>
              </a:defRPr>
            </a:lvl4pPr>
            <a:lvl5pPr algn="ctr">
              <a:defRPr sz="1275" b="1">
                <a:solidFill>
                  <a:srgbClr val="FFFFFF"/>
                </a:solidFill>
                <a:latin typeface="Aptos"/>
                <a:ea typeface="Aptos"/>
                <a:cs typeface="Aptos"/>
              </a:defRPr>
            </a:lvl5pPr>
            <a:lvl6pPr algn="ctr">
              <a:defRPr sz="1275" b="1">
                <a:solidFill>
                  <a:srgbClr val="FFFFFF"/>
                </a:solidFill>
                <a:latin typeface="Aptos"/>
                <a:ea typeface="Aptos"/>
                <a:cs typeface="Aptos"/>
              </a:defRPr>
            </a:lvl6pPr>
            <a:lvl7pPr algn="ctr">
              <a:defRPr sz="1275" b="1">
                <a:solidFill>
                  <a:srgbClr val="FFFFFF"/>
                </a:solidFill>
                <a:latin typeface="Aptos"/>
                <a:ea typeface="Aptos"/>
                <a:cs typeface="Aptos"/>
              </a:defRPr>
            </a:lvl7pPr>
            <a:lvl8pPr algn="ctr">
              <a:defRPr sz="1275" b="1">
                <a:solidFill>
                  <a:srgbClr val="FFFFFF"/>
                </a:solidFill>
                <a:latin typeface="Aptos"/>
                <a:ea typeface="Aptos"/>
                <a:cs typeface="Aptos"/>
              </a:defRPr>
            </a:lvl8pPr>
            <a:lvl9pPr algn="ctr">
              <a:defRPr sz="1275" b="1">
                <a:solidFill>
                  <a:srgbClr val="FFFFFF"/>
                </a:solidFill>
                <a:latin typeface="Aptos"/>
                <a:ea typeface="Aptos"/>
                <a:cs typeface="Aptos"/>
              </a:defRPr>
            </a:lvl9pPr>
          </a:lstStyle>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3</a:t>
            </a:r>
          </a:p>
        </p:txBody>
      </p:sp>
      <p:sp>
        <p:nvSpPr>
          <p:cNvPr id="14" name="01">
            <a:extLst xmlns:a="http://schemas.openxmlformats.org/drawingml/2006/main">
              <a:ext uri="{FF2B5EF4-FFF2-40B4-BE49-F238E27FC236}">
                <a16:creationId xmlns:a16="http://schemas.microsoft.com/office/drawing/2014/main" id="{75DE3828-DF71-4706-8671-45C2FEA60559}"/>
              </a:ext>
            </a:extLst>
          </p:cNvPr>
          <p:cNvSpPr>
            <a:spLocks xmlns:a="http://schemas.openxmlformats.org/drawingml/2006/main" noGrp="1"/>
          </p:cNvSpPr>
          <p:nvPr/>
        </p:nvSpPr>
        <p:spPr>
          <a:xfrm xmlns:a="http://schemas.openxmlformats.org/drawingml/2006/main">
            <a:off x="7162800" y="218122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01</a:t>
            </a:r>
          </a:p>
        </p:txBody>
      </p:sp>
      <p:sp>
        <p:nvSpPr>
          <p:cNvPr id="15" name="Technical reasons">
            <a:extLst xmlns:a="http://schemas.openxmlformats.org/drawingml/2006/main">
              <a:ext uri="{FF2B5EF4-FFF2-40B4-BE49-F238E27FC236}">
                <a16:creationId xmlns:a16="http://schemas.microsoft.com/office/drawing/2014/main" id="{5124AD30-0242-4088-A03D-4A876D152A59}"/>
              </a:ext>
            </a:extLst>
          </p:cNvPr>
          <p:cNvSpPr>
            <a:spLocks xmlns:a="http://schemas.openxmlformats.org/drawingml/2006/main" noGrp="1"/>
          </p:cNvSpPr>
          <p:nvPr/>
        </p:nvSpPr>
        <p:spPr>
          <a:xfrm xmlns:a="http://schemas.openxmlformats.org/drawingml/2006/main">
            <a:off x="7715250" y="2181225"/>
            <a:ext cx="3943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14263F"/>
                </a:solidFill>
                <a:latin typeface="Aptos"/>
                <a:ea typeface="Aptos"/>
                <a:cs typeface="Aptos"/>
              </a:defRPr>
            </a:defPPr>
            <a:lvl1pPr algn="l">
              <a:defRPr sz="1725" b="1">
                <a:solidFill>
                  <a:srgbClr val="14263F"/>
                </a:solidFill>
                <a:latin typeface="Aptos"/>
                <a:ea typeface="Aptos"/>
                <a:cs typeface="Aptos"/>
              </a:defRPr>
            </a:lvl1pPr>
            <a:lvl2pPr algn="l">
              <a:defRPr sz="1725" b="1">
                <a:solidFill>
                  <a:srgbClr val="14263F"/>
                </a:solidFill>
                <a:latin typeface="Aptos"/>
                <a:ea typeface="Aptos"/>
                <a:cs typeface="Aptos"/>
              </a:defRPr>
            </a:lvl2pPr>
            <a:lvl3pPr algn="l">
              <a:defRPr sz="1725" b="1">
                <a:solidFill>
                  <a:srgbClr val="14263F"/>
                </a:solidFill>
                <a:latin typeface="Aptos"/>
                <a:ea typeface="Aptos"/>
                <a:cs typeface="Aptos"/>
              </a:defRPr>
            </a:lvl3pPr>
            <a:lvl4pPr algn="l">
              <a:defRPr sz="1725" b="1">
                <a:solidFill>
                  <a:srgbClr val="14263F"/>
                </a:solidFill>
                <a:latin typeface="Aptos"/>
                <a:ea typeface="Aptos"/>
                <a:cs typeface="Aptos"/>
              </a:defRPr>
            </a:lvl4pPr>
            <a:lvl5pPr algn="l">
              <a:defRPr sz="1725" b="1">
                <a:solidFill>
                  <a:srgbClr val="14263F"/>
                </a:solidFill>
                <a:latin typeface="Aptos"/>
                <a:ea typeface="Aptos"/>
                <a:cs typeface="Aptos"/>
              </a:defRPr>
            </a:lvl5pPr>
            <a:lvl6pPr algn="l">
              <a:defRPr sz="1725" b="1">
                <a:solidFill>
                  <a:srgbClr val="14263F"/>
                </a:solidFill>
                <a:latin typeface="Aptos"/>
                <a:ea typeface="Aptos"/>
                <a:cs typeface="Aptos"/>
              </a:defRPr>
            </a:lvl6pPr>
            <a:lvl7pPr algn="l">
              <a:defRPr sz="1725" b="1">
                <a:solidFill>
                  <a:srgbClr val="14263F"/>
                </a:solidFill>
                <a:latin typeface="Aptos"/>
                <a:ea typeface="Aptos"/>
                <a:cs typeface="Aptos"/>
              </a:defRPr>
            </a:lvl7pPr>
            <a:lvl8pPr algn="l">
              <a:defRPr sz="1725" b="1">
                <a:solidFill>
                  <a:srgbClr val="14263F"/>
                </a:solidFill>
                <a:latin typeface="Aptos"/>
                <a:ea typeface="Aptos"/>
                <a:cs typeface="Aptos"/>
              </a:defRPr>
            </a:lvl8pPr>
            <a:lvl9pPr algn="l">
              <a:defRPr sz="1725" b="1">
                <a:solidFill>
                  <a:srgbClr val="14263F"/>
                </a:solidFill>
                <a:latin typeface="Aptos"/>
                <a:ea typeface="Aptos"/>
                <a:cs typeface="Aptos"/>
              </a:defRPr>
            </a:lvl9pPr>
          </a:lstStyle>
          <a:p xmlns:a="http://schemas.openxmlformats.org/drawingml/2006/main">
            <a:pPr algn="l">
              <a:defRPr sz="1725" b="1">
                <a:solidFill>
                  <a:srgbClr val="14263F"/>
                </a:solidFill>
                <a:latin typeface="Aptos"/>
                <a:ea typeface="Aptos"/>
                <a:cs typeface="Aptos"/>
              </a:defRPr>
            </a:pPr>
            <a:r>
              <a:rPr sz="1725" b="1">
                <a:solidFill>
                  <a:srgbClr val="14263F"/>
                </a:solidFill>
                <a:latin typeface="Aptos"/>
                <a:ea typeface="Aptos"/>
                <a:cs typeface="Aptos"/>
              </a:rPr>
              <a:t>Technical reasons</a:t>
            </a:r>
          </a:p>
        </p:txBody>
      </p:sp>
      <p:sp>
        <p:nvSpPr>
          <p:cNvPr id="16" name="The panel flags suspicious sender, domain and attachment signals.">
            <a:extLst xmlns:a="http://schemas.openxmlformats.org/drawingml/2006/main">
              <a:ext uri="{FF2B5EF4-FFF2-40B4-BE49-F238E27FC236}">
                <a16:creationId xmlns:a16="http://schemas.microsoft.com/office/drawing/2014/main" id="{0074DE23-E94D-40E7-B0A7-F33FF5F03EC2}"/>
              </a:ext>
            </a:extLst>
          </p:cNvPr>
          <p:cNvSpPr>
            <a:spLocks xmlns:a="http://schemas.openxmlformats.org/drawingml/2006/main" noGrp="1"/>
          </p:cNvSpPr>
          <p:nvPr/>
        </p:nvSpPr>
        <p:spPr>
          <a:xfrm xmlns:a="http://schemas.openxmlformats.org/drawingml/2006/main">
            <a:off x="7715250" y="2600325"/>
            <a:ext cx="39433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The panel flags suspicious sender, domain and attachment signals.</a:t>
            </a:r>
          </a:p>
        </p:txBody>
      </p:sp>
      <p:sp>
        <p:nvSpPr>
          <p:cNvPr id="17" name="02">
            <a:extLst xmlns:a="http://schemas.openxmlformats.org/drawingml/2006/main">
              <a:ext uri="{FF2B5EF4-FFF2-40B4-BE49-F238E27FC236}">
                <a16:creationId xmlns:a16="http://schemas.microsoft.com/office/drawing/2014/main" id="{12B4FEB9-F2DD-4D86-97EE-A0FB34D0C360}"/>
              </a:ext>
            </a:extLst>
          </p:cNvPr>
          <p:cNvSpPr>
            <a:spLocks xmlns:a="http://schemas.openxmlformats.org/drawingml/2006/main" noGrp="1"/>
          </p:cNvSpPr>
          <p:nvPr/>
        </p:nvSpPr>
        <p:spPr>
          <a:xfrm xmlns:a="http://schemas.openxmlformats.org/drawingml/2006/main">
            <a:off x="7162800" y="347662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02</a:t>
            </a:r>
          </a:p>
        </p:txBody>
      </p:sp>
      <p:sp>
        <p:nvSpPr>
          <p:cNvPr id="18" name="Executive analysis">
            <a:extLst xmlns:a="http://schemas.openxmlformats.org/drawingml/2006/main">
              <a:ext uri="{FF2B5EF4-FFF2-40B4-BE49-F238E27FC236}">
                <a16:creationId xmlns:a16="http://schemas.microsoft.com/office/drawing/2014/main" id="{D824C6EF-C7D3-4A64-97D6-EBCE7F390936}"/>
              </a:ext>
            </a:extLst>
          </p:cNvPr>
          <p:cNvSpPr>
            <a:spLocks xmlns:a="http://schemas.openxmlformats.org/drawingml/2006/main" noGrp="1"/>
          </p:cNvSpPr>
          <p:nvPr/>
        </p:nvSpPr>
        <p:spPr>
          <a:xfrm xmlns:a="http://schemas.openxmlformats.org/drawingml/2006/main">
            <a:off x="7715250" y="3476625"/>
            <a:ext cx="3943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14263F"/>
                </a:solidFill>
                <a:latin typeface="Aptos"/>
                <a:ea typeface="Aptos"/>
                <a:cs typeface="Aptos"/>
              </a:defRPr>
            </a:defPPr>
            <a:lvl1pPr algn="l">
              <a:defRPr sz="1725" b="1">
                <a:solidFill>
                  <a:srgbClr val="14263F"/>
                </a:solidFill>
                <a:latin typeface="Aptos"/>
                <a:ea typeface="Aptos"/>
                <a:cs typeface="Aptos"/>
              </a:defRPr>
            </a:lvl1pPr>
            <a:lvl2pPr algn="l">
              <a:defRPr sz="1725" b="1">
                <a:solidFill>
                  <a:srgbClr val="14263F"/>
                </a:solidFill>
                <a:latin typeface="Aptos"/>
                <a:ea typeface="Aptos"/>
                <a:cs typeface="Aptos"/>
              </a:defRPr>
            </a:lvl2pPr>
            <a:lvl3pPr algn="l">
              <a:defRPr sz="1725" b="1">
                <a:solidFill>
                  <a:srgbClr val="14263F"/>
                </a:solidFill>
                <a:latin typeface="Aptos"/>
                <a:ea typeface="Aptos"/>
                <a:cs typeface="Aptos"/>
              </a:defRPr>
            </a:lvl3pPr>
            <a:lvl4pPr algn="l">
              <a:defRPr sz="1725" b="1">
                <a:solidFill>
                  <a:srgbClr val="14263F"/>
                </a:solidFill>
                <a:latin typeface="Aptos"/>
                <a:ea typeface="Aptos"/>
                <a:cs typeface="Aptos"/>
              </a:defRPr>
            </a:lvl4pPr>
            <a:lvl5pPr algn="l">
              <a:defRPr sz="1725" b="1">
                <a:solidFill>
                  <a:srgbClr val="14263F"/>
                </a:solidFill>
                <a:latin typeface="Aptos"/>
                <a:ea typeface="Aptos"/>
                <a:cs typeface="Aptos"/>
              </a:defRPr>
            </a:lvl5pPr>
            <a:lvl6pPr algn="l">
              <a:defRPr sz="1725" b="1">
                <a:solidFill>
                  <a:srgbClr val="14263F"/>
                </a:solidFill>
                <a:latin typeface="Aptos"/>
                <a:ea typeface="Aptos"/>
                <a:cs typeface="Aptos"/>
              </a:defRPr>
            </a:lvl6pPr>
            <a:lvl7pPr algn="l">
              <a:defRPr sz="1725" b="1">
                <a:solidFill>
                  <a:srgbClr val="14263F"/>
                </a:solidFill>
                <a:latin typeface="Aptos"/>
                <a:ea typeface="Aptos"/>
                <a:cs typeface="Aptos"/>
              </a:defRPr>
            </a:lvl7pPr>
            <a:lvl8pPr algn="l">
              <a:defRPr sz="1725" b="1">
                <a:solidFill>
                  <a:srgbClr val="14263F"/>
                </a:solidFill>
                <a:latin typeface="Aptos"/>
                <a:ea typeface="Aptos"/>
                <a:cs typeface="Aptos"/>
              </a:defRPr>
            </a:lvl8pPr>
            <a:lvl9pPr algn="l">
              <a:defRPr sz="1725" b="1">
                <a:solidFill>
                  <a:srgbClr val="14263F"/>
                </a:solidFill>
                <a:latin typeface="Aptos"/>
                <a:ea typeface="Aptos"/>
                <a:cs typeface="Aptos"/>
              </a:defRPr>
            </a:lvl9pPr>
          </a:lstStyle>
          <a:p xmlns:a="http://schemas.openxmlformats.org/drawingml/2006/main">
            <a:pPr algn="l">
              <a:defRPr sz="1725" b="1">
                <a:solidFill>
                  <a:srgbClr val="14263F"/>
                </a:solidFill>
                <a:latin typeface="Aptos"/>
                <a:ea typeface="Aptos"/>
                <a:cs typeface="Aptos"/>
              </a:defRPr>
            </a:pPr>
            <a:r>
              <a:rPr sz="1725" b="1">
                <a:solidFill>
                  <a:srgbClr val="14263F"/>
                </a:solidFill>
                <a:latin typeface="Aptos"/>
                <a:ea typeface="Aptos"/>
                <a:cs typeface="Aptos"/>
              </a:rPr>
              <a:t>Executive analysis</a:t>
            </a:r>
          </a:p>
        </p:txBody>
      </p:sp>
      <p:sp>
        <p:nvSpPr>
          <p:cNvPr id="19" name="Message-body and sender-pattern analysis adds context for targeted attacks.">
            <a:extLst xmlns:a="http://schemas.openxmlformats.org/drawingml/2006/main">
              <a:ext uri="{FF2B5EF4-FFF2-40B4-BE49-F238E27FC236}">
                <a16:creationId xmlns:a16="http://schemas.microsoft.com/office/drawing/2014/main" id="{3018318D-C8F7-47F8-AE9E-723866CA45C9}"/>
              </a:ext>
            </a:extLst>
          </p:cNvPr>
          <p:cNvSpPr>
            <a:spLocks xmlns:a="http://schemas.openxmlformats.org/drawingml/2006/main" noGrp="1"/>
          </p:cNvSpPr>
          <p:nvPr/>
        </p:nvSpPr>
        <p:spPr>
          <a:xfrm xmlns:a="http://schemas.openxmlformats.org/drawingml/2006/main">
            <a:off x="7715250" y="3895725"/>
            <a:ext cx="39433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Message-body and sender-pattern analysis adds context for targeted attacks.</a:t>
            </a:r>
          </a:p>
        </p:txBody>
      </p:sp>
      <p:sp>
        <p:nvSpPr>
          <p:cNvPr id="20" name="03">
            <a:extLst xmlns:a="http://schemas.openxmlformats.org/drawingml/2006/main">
              <a:ext uri="{FF2B5EF4-FFF2-40B4-BE49-F238E27FC236}">
                <a16:creationId xmlns:a16="http://schemas.microsoft.com/office/drawing/2014/main" id="{EFDE699C-12C3-4CA8-B9E3-796E7DB74700}"/>
              </a:ext>
            </a:extLst>
          </p:cNvPr>
          <p:cNvSpPr>
            <a:spLocks xmlns:a="http://schemas.openxmlformats.org/drawingml/2006/main" noGrp="1"/>
          </p:cNvSpPr>
          <p:nvPr/>
        </p:nvSpPr>
        <p:spPr>
          <a:xfrm xmlns:a="http://schemas.openxmlformats.org/drawingml/2006/main">
            <a:off x="7162800" y="4772025"/>
            <a:ext cx="428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025" b="1">
                <a:solidFill>
                  <a:srgbClr val="007E87"/>
                </a:solidFill>
                <a:latin typeface="Aptos"/>
                <a:ea typeface="Aptos"/>
                <a:cs typeface="Aptos"/>
              </a:defRPr>
            </a:defPPr>
            <a:lvl1pPr algn="l">
              <a:defRPr sz="2025" b="1">
                <a:solidFill>
                  <a:srgbClr val="007E87"/>
                </a:solidFill>
                <a:latin typeface="Aptos"/>
                <a:ea typeface="Aptos"/>
                <a:cs typeface="Aptos"/>
              </a:defRPr>
            </a:lvl1pPr>
            <a:lvl2pPr algn="l">
              <a:defRPr sz="2025" b="1">
                <a:solidFill>
                  <a:srgbClr val="007E87"/>
                </a:solidFill>
                <a:latin typeface="Aptos"/>
                <a:ea typeface="Aptos"/>
                <a:cs typeface="Aptos"/>
              </a:defRPr>
            </a:lvl2pPr>
            <a:lvl3pPr algn="l">
              <a:defRPr sz="2025" b="1">
                <a:solidFill>
                  <a:srgbClr val="007E87"/>
                </a:solidFill>
                <a:latin typeface="Aptos"/>
                <a:ea typeface="Aptos"/>
                <a:cs typeface="Aptos"/>
              </a:defRPr>
            </a:lvl3pPr>
            <a:lvl4pPr algn="l">
              <a:defRPr sz="2025" b="1">
                <a:solidFill>
                  <a:srgbClr val="007E87"/>
                </a:solidFill>
                <a:latin typeface="Aptos"/>
                <a:ea typeface="Aptos"/>
                <a:cs typeface="Aptos"/>
              </a:defRPr>
            </a:lvl4pPr>
            <a:lvl5pPr algn="l">
              <a:defRPr sz="2025" b="1">
                <a:solidFill>
                  <a:srgbClr val="007E87"/>
                </a:solidFill>
                <a:latin typeface="Aptos"/>
                <a:ea typeface="Aptos"/>
                <a:cs typeface="Aptos"/>
              </a:defRPr>
            </a:lvl5pPr>
            <a:lvl6pPr algn="l">
              <a:defRPr sz="2025" b="1">
                <a:solidFill>
                  <a:srgbClr val="007E87"/>
                </a:solidFill>
                <a:latin typeface="Aptos"/>
                <a:ea typeface="Aptos"/>
                <a:cs typeface="Aptos"/>
              </a:defRPr>
            </a:lvl6pPr>
            <a:lvl7pPr algn="l">
              <a:defRPr sz="2025" b="1">
                <a:solidFill>
                  <a:srgbClr val="007E87"/>
                </a:solidFill>
                <a:latin typeface="Aptos"/>
                <a:ea typeface="Aptos"/>
                <a:cs typeface="Aptos"/>
              </a:defRPr>
            </a:lvl7pPr>
            <a:lvl8pPr algn="l">
              <a:defRPr sz="2025" b="1">
                <a:solidFill>
                  <a:srgbClr val="007E87"/>
                </a:solidFill>
                <a:latin typeface="Aptos"/>
                <a:ea typeface="Aptos"/>
                <a:cs typeface="Aptos"/>
              </a:defRPr>
            </a:lvl8pPr>
            <a:lvl9pPr algn="l">
              <a:defRPr sz="2025" b="1">
                <a:solidFill>
                  <a:srgbClr val="007E87"/>
                </a:solidFill>
                <a:latin typeface="Aptos"/>
                <a:ea typeface="Aptos"/>
                <a:cs typeface="Aptos"/>
              </a:defRPr>
            </a:lvl9pPr>
          </a:lstStyle>
          <a:p xmlns:a="http://schemas.openxmlformats.org/drawingml/2006/main">
            <a:pPr algn="l">
              <a:defRPr sz="2025" b="1">
                <a:solidFill>
                  <a:srgbClr val="007E87"/>
                </a:solidFill>
                <a:latin typeface="Aptos"/>
                <a:ea typeface="Aptos"/>
                <a:cs typeface="Aptos"/>
              </a:defRPr>
            </a:pPr>
            <a:r>
              <a:rPr sz="2025" b="1">
                <a:solidFill>
                  <a:srgbClr val="007E87"/>
                </a:solidFill>
                <a:latin typeface="Aptos"/>
                <a:ea typeface="Aptos"/>
                <a:cs typeface="Aptos"/>
              </a:rPr>
              <a:t>03</a:t>
            </a:r>
          </a:p>
        </p:txBody>
      </p:sp>
      <p:sp>
        <p:nvSpPr>
          <p:cNvPr id="21" name="A recommended next step">
            <a:extLst xmlns:a="http://schemas.openxmlformats.org/drawingml/2006/main">
              <a:ext uri="{FF2B5EF4-FFF2-40B4-BE49-F238E27FC236}">
                <a16:creationId xmlns:a16="http://schemas.microsoft.com/office/drawing/2014/main" id="{4B2C8EF2-67E2-4129-88DE-E5E1CD219F46}"/>
              </a:ext>
            </a:extLst>
          </p:cNvPr>
          <p:cNvSpPr>
            <a:spLocks xmlns:a="http://schemas.openxmlformats.org/drawingml/2006/main" noGrp="1"/>
          </p:cNvSpPr>
          <p:nvPr/>
        </p:nvSpPr>
        <p:spPr>
          <a:xfrm xmlns:a="http://schemas.openxmlformats.org/drawingml/2006/main">
            <a:off x="7715250" y="4772025"/>
            <a:ext cx="3943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725" b="1">
                <a:solidFill>
                  <a:srgbClr val="14263F"/>
                </a:solidFill>
                <a:latin typeface="Aptos"/>
                <a:ea typeface="Aptos"/>
                <a:cs typeface="Aptos"/>
              </a:defRPr>
            </a:defPPr>
            <a:lvl1pPr algn="l">
              <a:defRPr sz="1725" b="1">
                <a:solidFill>
                  <a:srgbClr val="14263F"/>
                </a:solidFill>
                <a:latin typeface="Aptos"/>
                <a:ea typeface="Aptos"/>
                <a:cs typeface="Aptos"/>
              </a:defRPr>
            </a:lvl1pPr>
            <a:lvl2pPr algn="l">
              <a:defRPr sz="1725" b="1">
                <a:solidFill>
                  <a:srgbClr val="14263F"/>
                </a:solidFill>
                <a:latin typeface="Aptos"/>
                <a:ea typeface="Aptos"/>
                <a:cs typeface="Aptos"/>
              </a:defRPr>
            </a:lvl2pPr>
            <a:lvl3pPr algn="l">
              <a:defRPr sz="1725" b="1">
                <a:solidFill>
                  <a:srgbClr val="14263F"/>
                </a:solidFill>
                <a:latin typeface="Aptos"/>
                <a:ea typeface="Aptos"/>
                <a:cs typeface="Aptos"/>
              </a:defRPr>
            </a:lvl3pPr>
            <a:lvl4pPr algn="l">
              <a:defRPr sz="1725" b="1">
                <a:solidFill>
                  <a:srgbClr val="14263F"/>
                </a:solidFill>
                <a:latin typeface="Aptos"/>
                <a:ea typeface="Aptos"/>
                <a:cs typeface="Aptos"/>
              </a:defRPr>
            </a:lvl4pPr>
            <a:lvl5pPr algn="l">
              <a:defRPr sz="1725" b="1">
                <a:solidFill>
                  <a:srgbClr val="14263F"/>
                </a:solidFill>
                <a:latin typeface="Aptos"/>
                <a:ea typeface="Aptos"/>
                <a:cs typeface="Aptos"/>
              </a:defRPr>
            </a:lvl5pPr>
            <a:lvl6pPr algn="l">
              <a:defRPr sz="1725" b="1">
                <a:solidFill>
                  <a:srgbClr val="14263F"/>
                </a:solidFill>
                <a:latin typeface="Aptos"/>
                <a:ea typeface="Aptos"/>
                <a:cs typeface="Aptos"/>
              </a:defRPr>
            </a:lvl6pPr>
            <a:lvl7pPr algn="l">
              <a:defRPr sz="1725" b="1">
                <a:solidFill>
                  <a:srgbClr val="14263F"/>
                </a:solidFill>
                <a:latin typeface="Aptos"/>
                <a:ea typeface="Aptos"/>
                <a:cs typeface="Aptos"/>
              </a:defRPr>
            </a:lvl7pPr>
            <a:lvl8pPr algn="l">
              <a:defRPr sz="1725" b="1">
                <a:solidFill>
                  <a:srgbClr val="14263F"/>
                </a:solidFill>
                <a:latin typeface="Aptos"/>
                <a:ea typeface="Aptos"/>
                <a:cs typeface="Aptos"/>
              </a:defRPr>
            </a:lvl8pPr>
            <a:lvl9pPr algn="l">
              <a:defRPr sz="1725" b="1">
                <a:solidFill>
                  <a:srgbClr val="14263F"/>
                </a:solidFill>
                <a:latin typeface="Aptos"/>
                <a:ea typeface="Aptos"/>
                <a:cs typeface="Aptos"/>
              </a:defRPr>
            </a:lvl9pPr>
          </a:lstStyle>
          <a:p xmlns:a="http://schemas.openxmlformats.org/drawingml/2006/main">
            <a:pPr algn="l">
              <a:defRPr sz="1725" b="1">
                <a:solidFill>
                  <a:srgbClr val="14263F"/>
                </a:solidFill>
                <a:latin typeface="Aptos"/>
                <a:ea typeface="Aptos"/>
                <a:cs typeface="Aptos"/>
              </a:defRPr>
            </a:pPr>
            <a:r>
              <a:rPr sz="1725" b="1">
                <a:solidFill>
                  <a:srgbClr val="14263F"/>
                </a:solidFill>
                <a:latin typeface="Aptos"/>
                <a:ea typeface="Aptos"/>
                <a:cs typeface="Aptos"/>
              </a:rPr>
              <a:t>A recommended next step</a:t>
            </a:r>
          </a:p>
        </p:txBody>
      </p:sp>
      <p:sp>
        <p:nvSpPr>
          <p:cNvPr id="22" name="Stop, verify independently and use the reporting action appropriate to our proce">
            <a:extLst xmlns:a="http://schemas.openxmlformats.org/drawingml/2006/main">
              <a:ext uri="{FF2B5EF4-FFF2-40B4-BE49-F238E27FC236}">
                <a16:creationId xmlns:a16="http://schemas.microsoft.com/office/drawing/2014/main" id="{CE69D9F5-86DA-466D-8462-F3717B582D58}"/>
              </a:ext>
            </a:extLst>
          </p:cNvPr>
          <p:cNvSpPr>
            <a:spLocks xmlns:a="http://schemas.openxmlformats.org/drawingml/2006/main" noGrp="1"/>
          </p:cNvSpPr>
          <p:nvPr/>
        </p:nvSpPr>
        <p:spPr>
          <a:xfrm xmlns:a="http://schemas.openxmlformats.org/drawingml/2006/main">
            <a:off x="7715250" y="5191125"/>
            <a:ext cx="39433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0">
                <a:solidFill>
                  <a:srgbClr val="4D6076"/>
                </a:solidFill>
                <a:latin typeface="Aptos"/>
                <a:ea typeface="Aptos"/>
                <a:cs typeface="Aptos"/>
              </a:defRPr>
            </a:defPPr>
            <a:lvl1pPr algn="l">
              <a:defRPr sz="1538" b="0">
                <a:solidFill>
                  <a:srgbClr val="4D6076"/>
                </a:solidFill>
                <a:latin typeface="Aptos"/>
                <a:ea typeface="Aptos"/>
                <a:cs typeface="Aptos"/>
              </a:defRPr>
            </a:lvl1pPr>
            <a:lvl2pPr algn="l">
              <a:defRPr sz="1538" b="0">
                <a:solidFill>
                  <a:srgbClr val="4D6076"/>
                </a:solidFill>
                <a:latin typeface="Aptos"/>
                <a:ea typeface="Aptos"/>
                <a:cs typeface="Aptos"/>
              </a:defRPr>
            </a:lvl2pPr>
            <a:lvl3pPr algn="l">
              <a:defRPr sz="1538" b="0">
                <a:solidFill>
                  <a:srgbClr val="4D6076"/>
                </a:solidFill>
                <a:latin typeface="Aptos"/>
                <a:ea typeface="Aptos"/>
                <a:cs typeface="Aptos"/>
              </a:defRPr>
            </a:lvl3pPr>
            <a:lvl4pPr algn="l">
              <a:defRPr sz="1538" b="0">
                <a:solidFill>
                  <a:srgbClr val="4D6076"/>
                </a:solidFill>
                <a:latin typeface="Aptos"/>
                <a:ea typeface="Aptos"/>
                <a:cs typeface="Aptos"/>
              </a:defRPr>
            </a:lvl4pPr>
            <a:lvl5pPr algn="l">
              <a:defRPr sz="1538" b="0">
                <a:solidFill>
                  <a:srgbClr val="4D6076"/>
                </a:solidFill>
                <a:latin typeface="Aptos"/>
                <a:ea typeface="Aptos"/>
                <a:cs typeface="Aptos"/>
              </a:defRPr>
            </a:lvl5pPr>
            <a:lvl6pPr algn="l">
              <a:defRPr sz="1538" b="0">
                <a:solidFill>
                  <a:srgbClr val="4D6076"/>
                </a:solidFill>
                <a:latin typeface="Aptos"/>
                <a:ea typeface="Aptos"/>
                <a:cs typeface="Aptos"/>
              </a:defRPr>
            </a:lvl6pPr>
            <a:lvl7pPr algn="l">
              <a:defRPr sz="1538" b="0">
                <a:solidFill>
                  <a:srgbClr val="4D6076"/>
                </a:solidFill>
                <a:latin typeface="Aptos"/>
                <a:ea typeface="Aptos"/>
                <a:cs typeface="Aptos"/>
              </a:defRPr>
            </a:lvl7pPr>
            <a:lvl8pPr algn="l">
              <a:defRPr sz="1538" b="0">
                <a:solidFill>
                  <a:srgbClr val="4D6076"/>
                </a:solidFill>
                <a:latin typeface="Aptos"/>
                <a:ea typeface="Aptos"/>
                <a:cs typeface="Aptos"/>
              </a:defRPr>
            </a:lvl8pPr>
            <a:lvl9pPr algn="l">
              <a:defRPr sz="1538" b="0">
                <a:solidFill>
                  <a:srgbClr val="4D6076"/>
                </a:solidFill>
                <a:latin typeface="Aptos"/>
                <a:ea typeface="Aptos"/>
                <a:cs typeface="Aptos"/>
              </a:defRPr>
            </a:lvl9pPr>
          </a:lstStyle>
          <a:p xmlns:a="http://schemas.openxmlformats.org/drawingml/2006/main">
            <a:pPr algn="l">
              <a:defRPr sz="1538" b="0">
                <a:solidFill>
                  <a:srgbClr val="4D6076"/>
                </a:solidFill>
                <a:latin typeface="Aptos"/>
                <a:ea typeface="Aptos"/>
                <a:cs typeface="Aptos"/>
              </a:defRPr>
            </a:pPr>
            <a:r>
              <a:rPr sz="1538" b="0">
                <a:solidFill>
                  <a:srgbClr val="4D6076"/>
                </a:solidFill>
                <a:latin typeface="Aptos"/>
                <a:ea typeface="Aptos"/>
                <a:cs typeface="Aptos"/>
              </a:rPr>
              <a:t>Stop, verify independently and use the reporting action appropriate to our process.</a:t>
            </a:r>
          </a:p>
        </p:txBody>
      </p:sp>
    </p:spTree>
    <p:extLst>
      <p:ext uri="{BB962C8B-B14F-4D97-AF65-F5344CB8AC3E}">
        <p14:creationId xmlns:p14="http://schemas.microsoft.com/office/powerpoint/2010/main" val="83376183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8" name="">
            <a:extLst xmlns:a="http://schemas.openxmlformats.org/drawingml/2006/main">
              <a:ext uri="{FF2B5EF4-FFF2-40B4-BE49-F238E27FC236}">
                <a16:creationId xmlns:a16="http://schemas.microsoft.com/office/drawing/2014/main" id="{2165B316-DEE8-40D5-A216-70B2911E1790}"/>
              </a:ext>
            </a:extLst>
          </p:cNvPr>
          <p:cNvCxnSpPr>
            <a:stCxn xmlns:a="http://schemas.openxmlformats.org/drawingml/2006/main" id="11" idx="3"/>
            <a:endCxn xmlns:a="http://schemas.openxmlformats.org/drawingml/2006/main" id="14" idx="1"/>
          </p:cNvCxnSpPr>
          <p:nvPr/>
        </p:nvCxnSpPr>
        <p:spPr>
          <a:xfrm xmlns:a="http://schemas.openxmlformats.org/drawingml/2006/main">
            <a:off x="7648575" y="3343275"/>
            <a:ext cx="904875" cy="0"/>
          </a:xfrm>
          <a:prstGeom xmlns:a="http://schemas.openxmlformats.org/drawingml/2006/main" prst="straightConnector1">
            <a:avLst/>
          </a:prstGeom>
          <a:ln xmlns:a="http://schemas.openxmlformats.org/drawingml/2006/main" w="17145">
            <a:solidFill>
              <a:srgbClr val="007E87"/>
            </a:solidFill>
            <a:prstDash val="solid"/>
            <a:tailEnd type="triangle" w="sm" len="sm"/>
          </a:ln>
        </p:spPr>
      </p:cxnSp>
      <p:cxnSp>
        <p:nvCxnSpPr>
          <p:cNvPr id="17" name="">
            <a:extLst xmlns:a="http://schemas.openxmlformats.org/drawingml/2006/main">
              <a:ext uri="{FF2B5EF4-FFF2-40B4-BE49-F238E27FC236}">
                <a16:creationId xmlns:a16="http://schemas.microsoft.com/office/drawing/2014/main" id="{6D00062C-7713-4CA3-923D-7E473CE9F752}"/>
              </a:ext>
            </a:extLst>
          </p:cNvPr>
          <p:cNvCxnSpPr>
            <a:stCxn xmlns:a="http://schemas.openxmlformats.org/drawingml/2006/main" id="8" idx="3"/>
            <a:endCxn xmlns:a="http://schemas.openxmlformats.org/drawingml/2006/main" id="11" idx="1"/>
          </p:cNvCxnSpPr>
          <p:nvPr/>
        </p:nvCxnSpPr>
        <p:spPr>
          <a:xfrm xmlns:a="http://schemas.openxmlformats.org/drawingml/2006/main">
            <a:off x="3638550" y="3343275"/>
            <a:ext cx="904875"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sp>
        <p:nvSpPr>
          <p:cNvPr id="22" name="03 / THE DECISION AFTER THE VERDICT">
            <a:extLst xmlns:a="http://schemas.openxmlformats.org/drawingml/2006/main">
              <a:ext uri="{FF2B5EF4-FFF2-40B4-BE49-F238E27FC236}">
                <a16:creationId xmlns:a16="http://schemas.microsoft.com/office/drawing/2014/main" id="{1253AA37-17D1-4691-A3C5-1386F607ABE9}"/>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03 / THE DECISION AFTER THE VERDICT</a:t>
            </a:r>
          </a:p>
        </p:txBody>
      </p:sp>
      <p:sp>
        <p:nvSpPr>
          <p:cNvPr id="2" name="How the verdict supports our business process">
            <a:extLst xmlns:a="http://schemas.openxmlformats.org/drawingml/2006/main">
              <a:ext uri="{FF2B5EF4-FFF2-40B4-BE49-F238E27FC236}">
                <a16:creationId xmlns:a16="http://schemas.microsoft.com/office/drawing/2014/main" id="{B882FF29-1924-4F7F-8DB0-31ABF59CB99B}"/>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How the verdict supports our business process</a:t>
            </a:r>
          </a:p>
        </p:txBody>
      </p:sp>
      <p:sp>
        <p:nvSpPr>
          <p:cNvPr id="3" name="The key behaviour is verification before a high-impact action, with an understan">
            <a:extLst xmlns:a="http://schemas.openxmlformats.org/drawingml/2006/main">
              <a:ext uri="{FF2B5EF4-FFF2-40B4-BE49-F238E27FC236}">
                <a16:creationId xmlns:a16="http://schemas.microsoft.com/office/drawing/2014/main" id="{779075A4-96F6-4B4A-899B-587D3A5E89A0}"/>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key behaviour is verification before a high-impact action, with an understandable route for uncertainty.</a:t>
            </a:r>
          </a:p>
        </p:txBody>
      </p:sp>
      <p:sp>
        <p:nvSpPr>
          <p:cNvPr id="4" name="">
            <a:extLst xmlns:a="http://schemas.openxmlformats.org/drawingml/2006/main">
              <a:ext uri="{FF2B5EF4-FFF2-40B4-BE49-F238E27FC236}">
                <a16:creationId xmlns:a16="http://schemas.microsoft.com/office/drawing/2014/main" id="{F4D22333-F6A8-497B-8706-B4A18BD4F862}"/>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B20E433C-D32C-4AC7-AD62-D4FFC388EE39}"/>
              </a:ext>
            </a:extLst>
          </p:cNvPr>
          <p:cNvPicPr>
            <a:picLocks xmlns:a="http://schemas.openxmlformats.org/drawingml/2006/main" noChangeAspect="1"/>
          </p:cNvPicPr>
          <p:nvPr/>
        </p:nvPicPr>
        <p:blipFill>
          <a:blip xmlns:r="http://schemas.openxmlformats.org/officeDocument/2006/relationships" xmlns:a="http://schemas.openxmlformats.org/drawingml/2006/main" r:embed="R8b78f198d6064a4f"/>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Email Security">
            <a:extLst xmlns:a="http://schemas.openxmlformats.org/drawingml/2006/main">
              <a:ext uri="{FF2B5EF4-FFF2-40B4-BE49-F238E27FC236}">
                <a16:creationId xmlns:a16="http://schemas.microsoft.com/office/drawing/2014/main" id="{65875C36-2459-45A4-8919-DF95EB4B65A3}"/>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7" name="07">
            <a:extLst xmlns:a="http://schemas.openxmlformats.org/drawingml/2006/main">
              <a:ext uri="{FF2B5EF4-FFF2-40B4-BE49-F238E27FC236}">
                <a16:creationId xmlns:a16="http://schemas.microsoft.com/office/drawing/2014/main" id="{CC3C7347-03AD-4EF6-BFB8-8A370CDA9556}"/>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07</a:t>
            </a:r>
          </a:p>
        </p:txBody>
      </p:sp>
      <p:sp>
        <p:nvSpPr>
          <p:cNvPr id="8" name="">
            <a:extLst xmlns:a="http://schemas.openxmlformats.org/drawingml/2006/main">
              <a:ext uri="{FF2B5EF4-FFF2-40B4-BE49-F238E27FC236}">
                <a16:creationId xmlns:a16="http://schemas.microsoft.com/office/drawing/2014/main" id="{B626A646-225A-438C-AFBE-C1AA62DC75DC}"/>
              </a:ext>
            </a:extLst>
          </p:cNvPr>
          <p:cNvSpPr>
            <a:spLocks xmlns:a="http://schemas.openxmlformats.org/drawingml/2006/main" noGrp="1"/>
          </p:cNvSpPr>
          <p:nvPr/>
        </p:nvSpPr>
        <p:spPr>
          <a:xfrm xmlns:a="http://schemas.openxmlformats.org/drawingml/2006/main">
            <a:off x="533400" y="2533650"/>
            <a:ext cx="3105150" cy="161925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9" name="Read the evidence">
            <a:extLst xmlns:a="http://schemas.openxmlformats.org/drawingml/2006/main">
              <a:ext uri="{FF2B5EF4-FFF2-40B4-BE49-F238E27FC236}">
                <a16:creationId xmlns:a16="http://schemas.microsoft.com/office/drawing/2014/main" id="{E2A66971-EEDB-4CF7-975F-B19785F763D9}"/>
              </a:ext>
            </a:extLst>
          </p:cNvPr>
          <p:cNvSpPr>
            <a:spLocks xmlns:a="http://schemas.openxmlformats.org/drawingml/2006/main" noGrp="1"/>
          </p:cNvSpPr>
          <p:nvPr/>
        </p:nvSpPr>
        <p:spPr>
          <a:xfrm xmlns:a="http://schemas.openxmlformats.org/drawingml/2006/main">
            <a:off x="704850" y="2676525"/>
            <a:ext cx="2762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Read the evidence</a:t>
            </a:r>
          </a:p>
        </p:txBody>
      </p:sp>
      <p:sp>
        <p:nvSpPr>
          <p:cNvPr id="10" name="Check the specific reasons. A score alone does not explain every risk.">
            <a:extLst xmlns:a="http://schemas.openxmlformats.org/drawingml/2006/main">
              <a:ext uri="{FF2B5EF4-FFF2-40B4-BE49-F238E27FC236}">
                <a16:creationId xmlns:a16="http://schemas.microsoft.com/office/drawing/2014/main" id="{354DF69A-A970-4EE4-9725-7EAAF802B52E}"/>
              </a:ext>
            </a:extLst>
          </p:cNvPr>
          <p:cNvSpPr>
            <a:spLocks xmlns:a="http://schemas.openxmlformats.org/drawingml/2006/main" noGrp="1"/>
          </p:cNvSpPr>
          <p:nvPr/>
        </p:nvSpPr>
        <p:spPr>
          <a:xfrm xmlns:a="http://schemas.openxmlformats.org/drawingml/2006/main">
            <a:off x="704850" y="3105150"/>
            <a:ext cx="2762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Check the specific reasons. A score alone does not explain every risk.</a:t>
            </a:r>
          </a:p>
        </p:txBody>
      </p:sp>
      <p:sp>
        <p:nvSpPr>
          <p:cNvPr id="11" name="">
            <a:extLst xmlns:a="http://schemas.openxmlformats.org/drawingml/2006/main">
              <a:ext uri="{FF2B5EF4-FFF2-40B4-BE49-F238E27FC236}">
                <a16:creationId xmlns:a16="http://schemas.microsoft.com/office/drawing/2014/main" id="{A12C8DAD-E2CA-487B-B97B-24360CDF65A3}"/>
              </a:ext>
            </a:extLst>
          </p:cNvPr>
          <p:cNvSpPr>
            <a:spLocks xmlns:a="http://schemas.openxmlformats.org/drawingml/2006/main" noGrp="1"/>
          </p:cNvSpPr>
          <p:nvPr/>
        </p:nvSpPr>
        <p:spPr>
          <a:xfrm xmlns:a="http://schemas.openxmlformats.org/drawingml/2006/main">
            <a:off x="4543425" y="2533650"/>
            <a:ext cx="3105150" cy="1619250"/>
          </a:xfrm>
          <a:prstGeom xmlns:a="http://schemas.openxmlformats.org/drawingml/2006/main" prst="rect">
            <a:avLst/>
          </a:prstGeom>
          <a:solidFill xmlns:a="http://schemas.openxmlformats.org/drawingml/2006/main">
            <a:srgbClr val="E7EFFA"/>
          </a:solidFill>
          <a:ln xmlns:a="http://schemas.openxmlformats.org/drawingml/2006/main" w="0">
            <a:noFill/>
          </a:ln>
        </p:spPr>
      </p:sp>
      <p:sp>
        <p:nvSpPr>
          <p:cNvPr id="12" name="Verify the request">
            <a:extLst xmlns:a="http://schemas.openxmlformats.org/drawingml/2006/main">
              <a:ext uri="{FF2B5EF4-FFF2-40B4-BE49-F238E27FC236}">
                <a16:creationId xmlns:a16="http://schemas.microsoft.com/office/drawing/2014/main" id="{89E3C24C-F0AC-40A7-BF33-AAB94C9CBD89}"/>
              </a:ext>
            </a:extLst>
          </p:cNvPr>
          <p:cNvSpPr>
            <a:spLocks xmlns:a="http://schemas.openxmlformats.org/drawingml/2006/main" noGrp="1"/>
          </p:cNvSpPr>
          <p:nvPr/>
        </p:nvSpPr>
        <p:spPr>
          <a:xfrm xmlns:a="http://schemas.openxmlformats.org/drawingml/2006/main">
            <a:off x="4714875" y="2676525"/>
            <a:ext cx="2762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Verify the request</a:t>
            </a:r>
          </a:p>
        </p:txBody>
      </p:sp>
      <p:sp>
        <p:nvSpPr>
          <p:cNvPr id="13" name="For payment or access changes, use an independent, trusted contact route.">
            <a:extLst xmlns:a="http://schemas.openxmlformats.org/drawingml/2006/main">
              <a:ext uri="{FF2B5EF4-FFF2-40B4-BE49-F238E27FC236}">
                <a16:creationId xmlns:a16="http://schemas.microsoft.com/office/drawing/2014/main" id="{74D3E5B2-89BC-4419-A897-89EF32331B6F}"/>
              </a:ext>
            </a:extLst>
          </p:cNvPr>
          <p:cNvSpPr>
            <a:spLocks xmlns:a="http://schemas.openxmlformats.org/drawingml/2006/main" noGrp="1"/>
          </p:cNvSpPr>
          <p:nvPr/>
        </p:nvSpPr>
        <p:spPr>
          <a:xfrm xmlns:a="http://schemas.openxmlformats.org/drawingml/2006/main">
            <a:off x="4714875" y="3105150"/>
            <a:ext cx="2762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For payment or access changes, use an independent, trusted contact route.</a:t>
            </a:r>
          </a:p>
        </p:txBody>
      </p:sp>
      <p:sp>
        <p:nvSpPr>
          <p:cNvPr id="14" name="">
            <a:extLst xmlns:a="http://schemas.openxmlformats.org/drawingml/2006/main">
              <a:ext uri="{FF2B5EF4-FFF2-40B4-BE49-F238E27FC236}">
                <a16:creationId xmlns:a16="http://schemas.microsoft.com/office/drawing/2014/main" id="{7A4E7685-32B4-4185-9E71-3852C2E8A6D1}"/>
              </a:ext>
            </a:extLst>
          </p:cNvPr>
          <p:cNvSpPr>
            <a:spLocks xmlns:a="http://schemas.openxmlformats.org/drawingml/2006/main" noGrp="1"/>
          </p:cNvSpPr>
          <p:nvPr/>
        </p:nvSpPr>
        <p:spPr>
          <a:xfrm xmlns:a="http://schemas.openxmlformats.org/drawingml/2006/main">
            <a:off x="8553450" y="2533650"/>
            <a:ext cx="3105150" cy="1619250"/>
          </a:xfrm>
          <a:prstGeom xmlns:a="http://schemas.openxmlformats.org/drawingml/2006/main" prst="rect">
            <a:avLst/>
          </a:prstGeom>
          <a:solidFill xmlns:a="http://schemas.openxmlformats.org/drawingml/2006/main">
            <a:srgbClr val="EDF8F7"/>
          </a:solidFill>
          <a:ln xmlns:a="http://schemas.openxmlformats.org/drawingml/2006/main" w="0">
            <a:noFill/>
          </a:ln>
        </p:spPr>
      </p:sp>
      <p:sp>
        <p:nvSpPr>
          <p:cNvPr id="15" name="Use our process">
            <a:extLst xmlns:a="http://schemas.openxmlformats.org/drawingml/2006/main">
              <a:ext uri="{FF2B5EF4-FFF2-40B4-BE49-F238E27FC236}">
                <a16:creationId xmlns:a16="http://schemas.microsoft.com/office/drawing/2014/main" id="{EE22F685-3413-4C6D-808D-DFE2BF6E38A2}"/>
              </a:ext>
            </a:extLst>
          </p:cNvPr>
          <p:cNvSpPr>
            <a:spLocks xmlns:a="http://schemas.openxmlformats.org/drawingml/2006/main" noGrp="1"/>
          </p:cNvSpPr>
          <p:nvPr/>
        </p:nvSpPr>
        <p:spPr>
          <a:xfrm xmlns:a="http://schemas.openxmlformats.org/drawingml/2006/main">
            <a:off x="8724900" y="2676525"/>
            <a:ext cx="2762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7E87"/>
                </a:solidFill>
                <a:latin typeface="Aptos"/>
                <a:ea typeface="Aptos"/>
                <a:cs typeface="Aptos"/>
              </a:defRPr>
            </a:defPPr>
            <a:lvl1pPr algn="l">
              <a:defRPr sz="1650" b="1">
                <a:solidFill>
                  <a:srgbClr val="007E87"/>
                </a:solidFill>
                <a:latin typeface="Aptos"/>
                <a:ea typeface="Aptos"/>
                <a:cs typeface="Aptos"/>
              </a:defRPr>
            </a:lvl1pPr>
            <a:lvl2pPr algn="l">
              <a:defRPr sz="1650" b="1">
                <a:solidFill>
                  <a:srgbClr val="007E87"/>
                </a:solidFill>
                <a:latin typeface="Aptos"/>
                <a:ea typeface="Aptos"/>
                <a:cs typeface="Aptos"/>
              </a:defRPr>
            </a:lvl2pPr>
            <a:lvl3pPr algn="l">
              <a:defRPr sz="1650" b="1">
                <a:solidFill>
                  <a:srgbClr val="007E87"/>
                </a:solidFill>
                <a:latin typeface="Aptos"/>
                <a:ea typeface="Aptos"/>
                <a:cs typeface="Aptos"/>
              </a:defRPr>
            </a:lvl3pPr>
            <a:lvl4pPr algn="l">
              <a:defRPr sz="1650" b="1">
                <a:solidFill>
                  <a:srgbClr val="007E87"/>
                </a:solidFill>
                <a:latin typeface="Aptos"/>
                <a:ea typeface="Aptos"/>
                <a:cs typeface="Aptos"/>
              </a:defRPr>
            </a:lvl4pPr>
            <a:lvl5pPr algn="l">
              <a:defRPr sz="1650" b="1">
                <a:solidFill>
                  <a:srgbClr val="007E87"/>
                </a:solidFill>
                <a:latin typeface="Aptos"/>
                <a:ea typeface="Aptos"/>
                <a:cs typeface="Aptos"/>
              </a:defRPr>
            </a:lvl5pPr>
            <a:lvl6pPr algn="l">
              <a:defRPr sz="1650" b="1">
                <a:solidFill>
                  <a:srgbClr val="007E87"/>
                </a:solidFill>
                <a:latin typeface="Aptos"/>
                <a:ea typeface="Aptos"/>
                <a:cs typeface="Aptos"/>
              </a:defRPr>
            </a:lvl6pPr>
            <a:lvl7pPr algn="l">
              <a:defRPr sz="1650" b="1">
                <a:solidFill>
                  <a:srgbClr val="007E87"/>
                </a:solidFill>
                <a:latin typeface="Aptos"/>
                <a:ea typeface="Aptos"/>
                <a:cs typeface="Aptos"/>
              </a:defRPr>
            </a:lvl7pPr>
            <a:lvl8pPr algn="l">
              <a:defRPr sz="1650" b="1">
                <a:solidFill>
                  <a:srgbClr val="007E87"/>
                </a:solidFill>
                <a:latin typeface="Aptos"/>
                <a:ea typeface="Aptos"/>
                <a:cs typeface="Aptos"/>
              </a:defRPr>
            </a:lvl8pPr>
            <a:lvl9pPr algn="l">
              <a:defRPr sz="1650" b="1">
                <a:solidFill>
                  <a:srgbClr val="007E87"/>
                </a:solidFill>
                <a:latin typeface="Aptos"/>
                <a:ea typeface="Aptos"/>
                <a:cs typeface="Aptos"/>
              </a:defRPr>
            </a:lvl9pPr>
          </a:lstStyle>
          <a:p xmlns:a="http://schemas.openxmlformats.org/drawingml/2006/main">
            <a:pPr algn="l">
              <a:defRPr sz="1650" b="1">
                <a:solidFill>
                  <a:srgbClr val="007E87"/>
                </a:solidFill>
                <a:latin typeface="Aptos"/>
                <a:ea typeface="Aptos"/>
                <a:cs typeface="Aptos"/>
              </a:defRPr>
            </a:pPr>
            <a:r>
              <a:rPr sz="1650" b="1">
                <a:solidFill>
                  <a:srgbClr val="007E87"/>
                </a:solidFill>
                <a:latin typeface="Aptos"/>
                <a:ea typeface="Aptos"/>
                <a:cs typeface="Aptos"/>
              </a:rPr>
              <a:t>Use our process</a:t>
            </a:r>
          </a:p>
        </p:txBody>
      </p:sp>
      <p:sp>
        <p:nvSpPr>
          <p:cNvPr id="16" name="Report, move to junk or escalate through our agreed internal route.">
            <a:extLst xmlns:a="http://schemas.openxmlformats.org/drawingml/2006/main">
              <a:ext uri="{FF2B5EF4-FFF2-40B4-BE49-F238E27FC236}">
                <a16:creationId xmlns:a16="http://schemas.microsoft.com/office/drawing/2014/main" id="{79C385E3-6366-47CF-A05B-3A085829D58A}"/>
              </a:ext>
            </a:extLst>
          </p:cNvPr>
          <p:cNvSpPr>
            <a:spLocks xmlns:a="http://schemas.openxmlformats.org/drawingml/2006/main" noGrp="1"/>
          </p:cNvSpPr>
          <p:nvPr/>
        </p:nvSpPr>
        <p:spPr>
          <a:xfrm xmlns:a="http://schemas.openxmlformats.org/drawingml/2006/main">
            <a:off x="8724900" y="3105150"/>
            <a:ext cx="2762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Report, move to junk or escalate through our agreed internal route.</a:t>
            </a:r>
          </a:p>
        </p:txBody>
      </p:sp>
      <p:sp>
        <p:nvSpPr>
          <p:cNvPr id="19" name="">
            <a:extLst xmlns:a="http://schemas.openxmlformats.org/drawingml/2006/main">
              <a:ext uri="{FF2B5EF4-FFF2-40B4-BE49-F238E27FC236}">
                <a16:creationId xmlns:a16="http://schemas.microsoft.com/office/drawing/2014/main" id="{43BA4EBD-D0F9-4E90-B3C0-E419E2A7D692}"/>
              </a:ext>
            </a:extLst>
          </p:cNvPr>
          <p:cNvSpPr>
            <a:spLocks xmlns:a="http://schemas.openxmlformats.org/drawingml/2006/main" noGrp="1"/>
          </p:cNvSpPr>
          <p:nvPr/>
        </p:nvSpPr>
        <p:spPr>
          <a:xfrm xmlns:a="http://schemas.openxmlformats.org/drawingml/2006/main">
            <a:off x="533400" y="46291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0" name="Examples of high-impact decisions">
            <a:extLst xmlns:a="http://schemas.openxmlformats.org/drawingml/2006/main">
              <a:ext uri="{FF2B5EF4-FFF2-40B4-BE49-F238E27FC236}">
                <a16:creationId xmlns:a16="http://schemas.microsoft.com/office/drawing/2014/main" id="{C4618A21-3315-4F78-99C1-BCD301BD1062}"/>
              </a:ext>
            </a:extLst>
          </p:cNvPr>
          <p:cNvSpPr>
            <a:spLocks xmlns:a="http://schemas.openxmlformats.org/drawingml/2006/main" noGrp="1"/>
          </p:cNvSpPr>
          <p:nvPr/>
        </p:nvSpPr>
        <p:spPr>
          <a:xfrm xmlns:a="http://schemas.openxmlformats.org/drawingml/2006/main">
            <a:off x="533400" y="4819650"/>
            <a:ext cx="3429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Examples of high-impact decisions</a:t>
            </a:r>
          </a:p>
        </p:txBody>
      </p:sp>
      <p:sp>
        <p:nvSpPr>
          <p:cNvPr id="21" name="New supplier details&#10;Urgent transfers&#10;Requests for sensitive information&#10;Unexpec">
            <a:extLst xmlns:a="http://schemas.openxmlformats.org/drawingml/2006/main">
              <a:ext uri="{FF2B5EF4-FFF2-40B4-BE49-F238E27FC236}">
                <a16:creationId xmlns:a16="http://schemas.microsoft.com/office/drawing/2014/main" id="{E48E7AA1-914D-4B64-AF55-B1F81A53D05D}"/>
              </a:ext>
            </a:extLst>
          </p:cNvPr>
          <p:cNvSpPr>
            <a:spLocks xmlns:a="http://schemas.openxmlformats.org/drawingml/2006/main" noGrp="1"/>
          </p:cNvSpPr>
          <p:nvPr/>
        </p:nvSpPr>
        <p:spPr>
          <a:xfrm xmlns:a="http://schemas.openxmlformats.org/drawingml/2006/main">
            <a:off x="4495800" y="4819650"/>
            <a:ext cx="71628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New supplier details</a:t>
            </a:r>
          </a:p>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Urgent transfers</a:t>
            </a:r>
          </a:p>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Requests for sensitive information</a:t>
            </a:r>
          </a:p>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Unexpected account-access changes</a:t>
            </a:r>
          </a:p>
        </p:txBody>
      </p:sp>
    </p:spTree>
    <p:extLst>
      <p:ext uri="{BB962C8B-B14F-4D97-AF65-F5344CB8AC3E}">
        <p14:creationId xmlns:p14="http://schemas.microsoft.com/office/powerpoint/2010/main" val="137859833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04 / PLAN FIT">
            <a:extLst xmlns:a="http://schemas.openxmlformats.org/drawingml/2006/main">
              <a:ext uri="{FF2B5EF4-FFF2-40B4-BE49-F238E27FC236}">
                <a16:creationId xmlns:a16="http://schemas.microsoft.com/office/drawing/2014/main" id="{EC5A7C02-49F5-4D65-BA19-6829AA21C392}"/>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04 / PLAN FIT</a:t>
            </a:r>
          </a:p>
        </p:txBody>
      </p:sp>
      <p:sp>
        <p:nvSpPr>
          <p:cNvPr id="2" name="Plus and Executive serve different levels of scrutiny">
            <a:extLst xmlns:a="http://schemas.openxmlformats.org/drawingml/2006/main">
              <a:ext uri="{FF2B5EF4-FFF2-40B4-BE49-F238E27FC236}">
                <a16:creationId xmlns:a16="http://schemas.microsoft.com/office/drawing/2014/main" id="{02178224-1CBF-4F5B-9E0B-B82CD054880E}"/>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Plus and Executive serve different levels of scrutiny</a:t>
            </a:r>
          </a:p>
        </p:txBody>
      </p:sp>
      <p:sp>
        <p:nvSpPr>
          <p:cNvPr id="3" name="The plan choice determines the available checks. Match it to roles and exposure.">
            <a:extLst xmlns:a="http://schemas.openxmlformats.org/drawingml/2006/main">
              <a:ext uri="{FF2B5EF4-FFF2-40B4-BE49-F238E27FC236}">
                <a16:creationId xmlns:a16="http://schemas.microsoft.com/office/drawing/2014/main" id="{3DD1071D-FF05-43A9-94F2-65290CC099EF}"/>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The plan choice determines the available checks. Match it to roles and exposure.</a:t>
            </a:r>
          </a:p>
        </p:txBody>
      </p:sp>
      <p:sp>
        <p:nvSpPr>
          <p:cNvPr id="4" name="">
            <a:extLst xmlns:a="http://schemas.openxmlformats.org/drawingml/2006/main">
              <a:ext uri="{FF2B5EF4-FFF2-40B4-BE49-F238E27FC236}">
                <a16:creationId xmlns:a16="http://schemas.microsoft.com/office/drawing/2014/main" id="{A3276F14-CA04-40F4-B18B-BBBF544D06BF}"/>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086AF3CD-1DAF-4447-8914-9E033E464D32}"/>
              </a:ext>
            </a:extLst>
          </p:cNvPr>
          <p:cNvPicPr>
            <a:picLocks xmlns:a="http://schemas.openxmlformats.org/drawingml/2006/main" noChangeAspect="1"/>
          </p:cNvPicPr>
          <p:nvPr/>
        </p:nvPicPr>
        <p:blipFill>
          <a:blip xmlns:r="http://schemas.openxmlformats.org/officeDocument/2006/relationships" xmlns:a="http://schemas.openxmlformats.org/drawingml/2006/main" r:embed="Rbe54bcefa6754e26"/>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Email Security">
            <a:extLst xmlns:a="http://schemas.openxmlformats.org/drawingml/2006/main">
              <a:ext uri="{FF2B5EF4-FFF2-40B4-BE49-F238E27FC236}">
                <a16:creationId xmlns:a16="http://schemas.microsoft.com/office/drawing/2014/main" id="{26EB1D1F-41F9-434E-BAF5-AA6931FA8CF6}"/>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7" name="08">
            <a:extLst xmlns:a="http://schemas.openxmlformats.org/drawingml/2006/main">
              <a:ext uri="{FF2B5EF4-FFF2-40B4-BE49-F238E27FC236}">
                <a16:creationId xmlns:a16="http://schemas.microsoft.com/office/drawing/2014/main" id="{D578CC24-2349-4577-AFCC-E6A45AA4AACC}"/>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08</a:t>
            </a:r>
          </a:p>
        </p:txBody>
      </p:sp>
      <p:graphicFrame>
        <p:nvGraphicFramePr>
          <p:cNvPr id="8" name="">
            <a:extLst xmlns:a="http://schemas.openxmlformats.org/drawingml/2006/main">
              <a:ext uri="{FF2B5EF4-FFF2-40B4-BE49-F238E27FC236}">
                <a16:creationId xmlns:a16="http://schemas.microsoft.com/office/drawing/2014/main" id="{89DE0F00-6366-4C54-B12E-49231AD861B1}"/>
              </a:ext>
            </a:extLst>
          </p:cNvPr>
          <p:cNvGraphicFramePr/>
          <p:nvPr/>
        </p:nvGraphicFramePr>
        <p:xfrm>
          <a:off xmlns:a="http://schemas.openxmlformats.org/drawingml/2006/main" x="533400" y="2247900"/>
          <a:ext xmlns:a="http://schemas.openxmlformats.org/drawingml/2006/main" cx="11125200" cy="3448050"/>
        </p:xfrm>
        <a:graphic xmlns:a="http://schemas.openxmlformats.org/drawingml/2006/main">
          <a:graphicData uri="http://schemas.openxmlformats.org/drawingml/2006/table">
            <a:tbl>
              <a:tblPr/>
              <a:tblGrid>
                <a:gridCol w="2609850"/>
                <a:gridCol w="4133850"/>
                <a:gridCol w="4381500"/>
              </a:tblGrid>
              <a:tr h="574675">
                <a:tc>
                  <a:txBody>
                    <a:bodyPr/>
                    <a:lstStyle/>
                    <a:p>
                      <a:r>
                        <a:rPr sz="1463" b="1">
                          <a:solidFill>
                            <a:srgbClr val="003EA5"/>
                          </a:solidFill>
                          <a:latin typeface="Aptos"/>
                          <a:ea typeface="Aptos"/>
                          <a:cs typeface="Aptos"/>
                        </a:rPr>
                        <a:t>Capability / fit</a:t>
                      </a:r>
                    </a:p>
                  </a:txBody>
                  <a:tcPr marL="133350" marR="133350" marT="66675" marB="66675">
                    <a:lnL w="6191">
                      <a:solidFill>
                        <a:srgbClr val="D4DDEC"/>
                      </a:solidFill>
                    </a:lnL>
                    <a:lnR w="6191">
                      <a:solidFill>
                        <a:srgbClr val="D4DDEC"/>
                      </a:solidFill>
                    </a:lnR>
                    <a:lnT w="6191">
                      <a:solidFill>
                        <a:srgbClr val="D4DDEC"/>
                      </a:solidFill>
                    </a:lnT>
                    <a:lnB w="6191">
                      <a:solidFill>
                        <a:srgbClr val="D4DDEC"/>
                      </a:solidFill>
                    </a:lnB>
                    <a:solidFill>
                      <a:srgbClr val="E7EFFA"/>
                    </a:solidFill>
                  </a:tcPr>
                </a:tc>
                <a:tc>
                  <a:txBody>
                    <a:bodyPr/>
                    <a:lstStyle/>
                    <a:p>
                      <a:r>
                        <a:rPr sz="1463" b="1">
                          <a:solidFill>
                            <a:srgbClr val="003EA5"/>
                          </a:solidFill>
                          <a:latin typeface="Aptos"/>
                          <a:ea typeface="Aptos"/>
                          <a:cs typeface="Aptos"/>
                        </a:rPr>
                        <a:t>Plus</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c>
                  <a:txBody>
                    <a:bodyPr/>
                    <a:lstStyle/>
                    <a:p>
                      <a:r>
                        <a:rPr sz="1463" b="1">
                          <a:solidFill>
                            <a:srgbClr val="003EA5"/>
                          </a:solidFill>
                          <a:latin typeface="Aptos"/>
                          <a:ea typeface="Aptos"/>
                          <a:cs typeface="Aptos"/>
                        </a:rPr>
                        <a:t>Executive</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r>
              <a:tr h="574675">
                <a:tc>
                  <a:txBody>
                    <a:bodyPr/>
                    <a:lstStyle/>
                    <a:p>
                      <a:r>
                        <a:rPr sz="1500">
                          <a:solidFill>
                            <a:srgbClr val="14263F"/>
                          </a:solidFill>
                          <a:latin typeface="Aptos"/>
                          <a:ea typeface="Aptos"/>
                          <a:cs typeface="Aptos"/>
                        </a:rPr>
                        <a:t>Core verification</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Sender, domain, link, attachment, content and history checks</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All Plus checks</a:t>
                      </a:r>
                    </a:p>
                  </a:txBody>
                  <a:tcPr marL="133350" marR="133350" marT="66675" marB="66675">
                    <a:lnR w="6191">
                      <a:solidFill>
                        <a:srgbClr val="D4DDEC"/>
                      </a:solidFill>
                    </a:lnR>
                    <a:lnB w="6191">
                      <a:solidFill>
                        <a:srgbClr val="D4DDEC"/>
                      </a:solidFill>
                    </a:lnB>
                    <a:solidFill>
                      <a:srgbClr val="FFFFFF"/>
                    </a:solidFill>
                  </a:tcPr>
                </a:tc>
              </a:tr>
              <a:tr h="574675">
                <a:tc>
                  <a:txBody>
                    <a:bodyPr/>
                    <a:lstStyle/>
                    <a:p>
                      <a:r>
                        <a:rPr sz="1500">
                          <a:solidFill>
                            <a:srgbClr val="14263F"/>
                          </a:solidFill>
                          <a:latin typeface="Aptos"/>
                          <a:ea typeface="Aptos"/>
                          <a:cs typeface="Aptos"/>
                        </a:rPr>
                        <a:t>Published check count</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61, excluding Deeper Analysis</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Up to 71, including Deeper Analysis</a:t>
                      </a:r>
                    </a:p>
                  </a:txBody>
                  <a:tcPr marL="133350" marR="133350" marT="66675" marB="66675">
                    <a:lnR w="6191">
                      <a:solidFill>
                        <a:srgbClr val="D4DDEC"/>
                      </a:solidFill>
                    </a:lnR>
                    <a:lnB w="6191">
                      <a:solidFill>
                        <a:srgbClr val="D4DDEC"/>
                      </a:solidFill>
                    </a:lnB>
                    <a:solidFill>
                      <a:srgbClr val="FFFFFF"/>
                    </a:solidFill>
                  </a:tcPr>
                </a:tc>
              </a:tr>
              <a:tr h="574675">
                <a:tc>
                  <a:txBody>
                    <a:bodyPr/>
                    <a:lstStyle/>
                    <a:p>
                      <a:r>
                        <a:rPr sz="1500">
                          <a:solidFill>
                            <a:srgbClr val="14263F"/>
                          </a:solidFill>
                          <a:latin typeface="Aptos"/>
                          <a:ea typeface="Aptos"/>
                          <a:cs typeface="Aptos"/>
                        </a:rPr>
                        <a:t>Full AI body analysis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Not included in the published Plus breakdown</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10 additional Deeper Analysis checks</a:t>
                      </a:r>
                    </a:p>
                  </a:txBody>
                  <a:tcPr marL="133350" marR="133350" marT="66675" marB="66675">
                    <a:lnR w="6191">
                      <a:solidFill>
                        <a:srgbClr val="D4DDEC"/>
                      </a:solidFill>
                    </a:lnR>
                    <a:lnB w="6191">
                      <a:solidFill>
                        <a:srgbClr val="D4DDEC"/>
                      </a:solidFill>
                    </a:lnB>
                    <a:solidFill>
                      <a:srgbClr val="FFFFFF"/>
                    </a:solidFill>
                  </a:tcPr>
                </a:tc>
              </a:tr>
              <a:tr h="574675">
                <a:tc>
                  <a:txBody>
                    <a:bodyPr/>
                    <a:lstStyle/>
                    <a:p>
                      <a:r>
                        <a:rPr sz="1500">
                          <a:solidFill>
                            <a:srgbClr val="14263F"/>
                          </a:solidFill>
                          <a:latin typeface="Aptos"/>
                          <a:ea typeface="Aptos"/>
                          <a:cs typeface="Aptos"/>
                        </a:rPr>
                        <a:t>Roles to consider</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People who need routine message verification</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Finance, leaders, assistants and other likely targets</a:t>
                      </a:r>
                    </a:p>
                  </a:txBody>
                  <a:tcPr marL="133350" marR="133350" marT="66675" marB="66675">
                    <a:lnR w="6191">
                      <a:solidFill>
                        <a:srgbClr val="D4DDEC"/>
                      </a:solidFill>
                    </a:lnR>
                    <a:lnB w="6191">
                      <a:solidFill>
                        <a:srgbClr val="D4DDEC"/>
                      </a:solidFill>
                    </a:lnB>
                    <a:solidFill>
                      <a:srgbClr val="FFFFFF"/>
                    </a:solidFill>
                  </a:tcPr>
                </a:tc>
              </a:tr>
              <a:tr h="574675">
                <a:tc>
                  <a:txBody>
                    <a:bodyPr/>
                    <a:lstStyle/>
                    <a:p>
                      <a:r>
                        <a:rPr sz="1500">
                          <a:solidFill>
                            <a:srgbClr val="14263F"/>
                          </a:solidFill>
                          <a:latin typeface="Aptos"/>
                          <a:ea typeface="Aptos"/>
                          <a:cs typeface="Aptos"/>
                        </a:rPr>
                        <a:t>Our pilot question</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Does routine verification help our normal workflows?</a:t>
                      </a:r>
                    </a:p>
                  </a:txBody>
                  <a:tcPr marL="133350" marR="133350" marT="66675" marB="66675">
                    <a:lnR w="6191">
                      <a:solidFill>
                        <a:srgbClr val="D4DDEC"/>
                      </a:solidFill>
                    </a:lnR>
                    <a:lnB w="6191">
                      <a:solidFill>
                        <a:srgbClr val="D4DDEC"/>
                      </a:solidFill>
                    </a:lnB>
                    <a:solidFill>
                      <a:srgbClr val="FFFFFF"/>
                    </a:solidFill>
                  </a:tcPr>
                </a:tc>
                <a:tc>
                  <a:txBody>
                    <a:bodyPr/>
                    <a:lstStyle/>
                    <a:p>
                      <a:r>
                        <a:rPr sz="1500">
                          <a:solidFill>
                            <a:srgbClr val="14263F"/>
                          </a:solidFill>
                          <a:latin typeface="Aptos"/>
                          <a:ea typeface="Aptos"/>
                          <a:cs typeface="Aptos"/>
                        </a:rPr>
                        <a:t>Does the extra context help on targeted requests?</a:t>
                      </a:r>
                    </a:p>
                  </a:txBody>
                  <a:tcPr marL="133350" marR="133350" marT="66675" marB="66675">
                    <a:lnR w="6191">
                      <a:solidFill>
                        <a:srgbClr val="D4DDEC"/>
                      </a:solidFill>
                    </a:lnR>
                    <a:lnB w="6191">
                      <a:solidFill>
                        <a:srgbClr val="D4DDEC"/>
                      </a:solidFill>
                    </a:lnB>
                    <a:solidFill>
                      <a:srgbClr val="FFFFFF"/>
                    </a:solidFill>
                  </a:tcPr>
                </a:tc>
              </a:tr>
            </a:tbl>
          </a:graphicData>
        </a:graphic>
      </p:graphicFrame>
      <p:sp>
        <p:nvSpPr>
          <p:cNvPr id="9" name="Plan descriptions are from current product material. Confirm business entitlemen">
            <a:extLst xmlns:a="http://schemas.openxmlformats.org/drawingml/2006/main">
              <a:ext uri="{FF2B5EF4-FFF2-40B4-BE49-F238E27FC236}">
                <a16:creationId xmlns:a16="http://schemas.microsoft.com/office/drawing/2014/main" id="{69B76C44-39AB-4385-8B65-8B3D19AF0083}"/>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Confirm business entitlements, pricing and trial terms before activation.</a:t>
            </a:r>
          </a:p>
        </p:txBody>
      </p:sp>
    </p:spTree>
    <p:extLst>
      <p:ext uri="{BB962C8B-B14F-4D97-AF65-F5344CB8AC3E}">
        <p14:creationId xmlns:p14="http://schemas.microsoft.com/office/powerpoint/2010/main" val="98496350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04 / CLIENT COVERAGE AND DEPLOYMENT">
            <a:extLst xmlns:a="http://schemas.openxmlformats.org/drawingml/2006/main">
              <a:ext uri="{FF2B5EF4-FFF2-40B4-BE49-F238E27FC236}">
                <a16:creationId xmlns:a16="http://schemas.microsoft.com/office/drawing/2014/main" id="{D448273C-0883-4662-8B76-7CB9B4B1E411}"/>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04 / CLIENT COVERAGE AND DEPLOYMENT</a:t>
            </a:r>
          </a:p>
        </p:txBody>
      </p:sp>
      <p:sp>
        <p:nvSpPr>
          <p:cNvPr id="2" name="Admin deployment without changing the mail route">
            <a:extLst xmlns:a="http://schemas.openxmlformats.org/drawingml/2006/main">
              <a:ext uri="{FF2B5EF4-FFF2-40B4-BE49-F238E27FC236}">
                <a16:creationId xmlns:a16="http://schemas.microsoft.com/office/drawing/2014/main" id="{4ECCD2C4-856C-42D0-8420-6006846D67BF}"/>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Admin deployment without changing the mail route</a:t>
            </a:r>
          </a:p>
        </p:txBody>
      </p:sp>
      <p:sp>
        <p:nvSpPr>
          <p:cNvPr id="3" name="Both supported ecosystems cover desktop or web use and mobile reading.">
            <a:extLst xmlns:a="http://schemas.openxmlformats.org/drawingml/2006/main">
              <a:ext uri="{FF2B5EF4-FFF2-40B4-BE49-F238E27FC236}">
                <a16:creationId xmlns:a16="http://schemas.microsoft.com/office/drawing/2014/main" id="{FB200019-25D2-4EBF-85DA-B6B54421385D}"/>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Both supported ecosystems cover desktop or web use and mobile reading.</a:t>
            </a:r>
          </a:p>
        </p:txBody>
      </p:sp>
      <p:sp>
        <p:nvSpPr>
          <p:cNvPr id="4" name="">
            <a:extLst xmlns:a="http://schemas.openxmlformats.org/drawingml/2006/main">
              <a:ext uri="{FF2B5EF4-FFF2-40B4-BE49-F238E27FC236}">
                <a16:creationId xmlns:a16="http://schemas.microsoft.com/office/drawing/2014/main" id="{053C31C8-DEDC-4E5F-874E-B150595C2C40}"/>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D5B2026C-D61D-4D2F-B1F8-76C9F5EC2C21}"/>
              </a:ext>
            </a:extLst>
          </p:cNvPr>
          <p:cNvPicPr>
            <a:picLocks xmlns:a="http://schemas.openxmlformats.org/drawingml/2006/main" noChangeAspect="1"/>
          </p:cNvPicPr>
          <p:nvPr/>
        </p:nvPicPr>
        <p:blipFill>
          <a:blip xmlns:r="http://schemas.openxmlformats.org/officeDocument/2006/relationships" xmlns:a="http://schemas.openxmlformats.org/drawingml/2006/main" r:embed="R7dce7e2a172a4810"/>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Email Security">
            <a:extLst xmlns:a="http://schemas.openxmlformats.org/drawingml/2006/main">
              <a:ext uri="{FF2B5EF4-FFF2-40B4-BE49-F238E27FC236}">
                <a16:creationId xmlns:a16="http://schemas.microsoft.com/office/drawing/2014/main" id="{3051110C-FD53-41F2-B036-95EA01406B4D}"/>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7" name="09">
            <a:extLst xmlns:a="http://schemas.openxmlformats.org/drawingml/2006/main">
              <a:ext uri="{FF2B5EF4-FFF2-40B4-BE49-F238E27FC236}">
                <a16:creationId xmlns:a16="http://schemas.microsoft.com/office/drawing/2014/main" id="{93C20BA4-0070-480A-9A82-9AD2AD4E3BD8}"/>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09</a:t>
            </a:r>
          </a:p>
        </p:txBody>
      </p:sp>
      <p:sp>
        <p:nvSpPr>
          <p:cNvPr id="8" name="Microsoft 365">
            <a:extLst xmlns:a="http://schemas.openxmlformats.org/drawingml/2006/main">
              <a:ext uri="{FF2B5EF4-FFF2-40B4-BE49-F238E27FC236}">
                <a16:creationId xmlns:a16="http://schemas.microsoft.com/office/drawing/2014/main" id="{BCCE5E63-A21F-4F19-A298-5D3BE6C50B2F}"/>
              </a:ext>
            </a:extLst>
          </p:cNvPr>
          <p:cNvSpPr>
            <a:spLocks xmlns:a="http://schemas.openxmlformats.org/drawingml/2006/main" noGrp="1"/>
          </p:cNvSpPr>
          <p:nvPr/>
        </p:nvSpPr>
        <p:spPr>
          <a:xfrm xmlns:a="http://schemas.openxmlformats.org/drawingml/2006/main">
            <a:off x="533400" y="2381250"/>
            <a:ext cx="51816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250" b="1">
                <a:solidFill>
                  <a:srgbClr val="003EA5"/>
                </a:solidFill>
                <a:latin typeface="Aptos"/>
                <a:ea typeface="Aptos"/>
                <a:cs typeface="Aptos"/>
              </a:defRPr>
            </a:defPPr>
            <a:lvl1pPr algn="l">
              <a:defRPr sz="2250" b="1">
                <a:solidFill>
                  <a:srgbClr val="003EA5"/>
                </a:solidFill>
                <a:latin typeface="Aptos"/>
                <a:ea typeface="Aptos"/>
                <a:cs typeface="Aptos"/>
              </a:defRPr>
            </a:lvl1pPr>
            <a:lvl2pPr algn="l">
              <a:defRPr sz="2250" b="1">
                <a:solidFill>
                  <a:srgbClr val="003EA5"/>
                </a:solidFill>
                <a:latin typeface="Aptos"/>
                <a:ea typeface="Aptos"/>
                <a:cs typeface="Aptos"/>
              </a:defRPr>
            </a:lvl2pPr>
            <a:lvl3pPr algn="l">
              <a:defRPr sz="2250" b="1">
                <a:solidFill>
                  <a:srgbClr val="003EA5"/>
                </a:solidFill>
                <a:latin typeface="Aptos"/>
                <a:ea typeface="Aptos"/>
                <a:cs typeface="Aptos"/>
              </a:defRPr>
            </a:lvl3pPr>
            <a:lvl4pPr algn="l">
              <a:defRPr sz="2250" b="1">
                <a:solidFill>
                  <a:srgbClr val="003EA5"/>
                </a:solidFill>
                <a:latin typeface="Aptos"/>
                <a:ea typeface="Aptos"/>
                <a:cs typeface="Aptos"/>
              </a:defRPr>
            </a:lvl4pPr>
            <a:lvl5pPr algn="l">
              <a:defRPr sz="2250" b="1">
                <a:solidFill>
                  <a:srgbClr val="003EA5"/>
                </a:solidFill>
                <a:latin typeface="Aptos"/>
                <a:ea typeface="Aptos"/>
                <a:cs typeface="Aptos"/>
              </a:defRPr>
            </a:lvl5pPr>
            <a:lvl6pPr algn="l">
              <a:defRPr sz="2250" b="1">
                <a:solidFill>
                  <a:srgbClr val="003EA5"/>
                </a:solidFill>
                <a:latin typeface="Aptos"/>
                <a:ea typeface="Aptos"/>
                <a:cs typeface="Aptos"/>
              </a:defRPr>
            </a:lvl6pPr>
            <a:lvl7pPr algn="l">
              <a:defRPr sz="2250" b="1">
                <a:solidFill>
                  <a:srgbClr val="003EA5"/>
                </a:solidFill>
                <a:latin typeface="Aptos"/>
                <a:ea typeface="Aptos"/>
                <a:cs typeface="Aptos"/>
              </a:defRPr>
            </a:lvl7pPr>
            <a:lvl8pPr algn="l">
              <a:defRPr sz="2250" b="1">
                <a:solidFill>
                  <a:srgbClr val="003EA5"/>
                </a:solidFill>
                <a:latin typeface="Aptos"/>
                <a:ea typeface="Aptos"/>
                <a:cs typeface="Aptos"/>
              </a:defRPr>
            </a:lvl8pPr>
            <a:lvl9pPr algn="l">
              <a:defRPr sz="2250" b="1">
                <a:solidFill>
                  <a:srgbClr val="003EA5"/>
                </a:solidFill>
                <a:latin typeface="Aptos"/>
                <a:ea typeface="Aptos"/>
                <a:cs typeface="Aptos"/>
              </a:defRPr>
            </a:lvl9pPr>
          </a:lstStyle>
          <a:p xmlns:a="http://schemas.openxmlformats.org/drawingml/2006/main">
            <a:pPr algn="l">
              <a:defRPr sz="2250" b="1">
                <a:solidFill>
                  <a:srgbClr val="003EA5"/>
                </a:solidFill>
                <a:latin typeface="Aptos"/>
                <a:ea typeface="Aptos"/>
                <a:cs typeface="Aptos"/>
              </a:defRPr>
            </a:pPr>
            <a:r>
              <a:rPr sz="2250" b="1">
                <a:solidFill>
                  <a:srgbClr val="003EA5"/>
                </a:solidFill>
                <a:latin typeface="Aptos"/>
                <a:ea typeface="Aptos"/>
                <a:cs typeface="Aptos"/>
              </a:rPr>
              <a:t>Microsoft 365</a:t>
            </a:r>
          </a:p>
        </p:txBody>
      </p:sp>
      <p:sp>
        <p:nvSpPr>
          <p:cNvPr id="9" name="">
            <a:extLst xmlns:a="http://schemas.openxmlformats.org/drawingml/2006/main">
              <a:ext uri="{FF2B5EF4-FFF2-40B4-BE49-F238E27FC236}">
                <a16:creationId xmlns:a16="http://schemas.microsoft.com/office/drawing/2014/main" id="{F6499908-C907-4CC1-8E8F-823591D712F4}"/>
              </a:ext>
            </a:extLst>
          </p:cNvPr>
          <p:cNvSpPr>
            <a:spLocks xmlns:a="http://schemas.openxmlformats.org/drawingml/2006/main" noGrp="1"/>
          </p:cNvSpPr>
          <p:nvPr/>
        </p:nvSpPr>
        <p:spPr>
          <a:xfrm xmlns:a="http://schemas.openxmlformats.org/drawingml/2006/main">
            <a:off x="533400" y="2933700"/>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0" name="Microsoft 365 Admin Centre">
            <a:extLst xmlns:a="http://schemas.openxmlformats.org/drawingml/2006/main">
              <a:ext uri="{FF2B5EF4-FFF2-40B4-BE49-F238E27FC236}">
                <a16:creationId xmlns:a16="http://schemas.microsoft.com/office/drawing/2014/main" id="{F82FD89A-BF43-4544-A232-F9B743A30DCE}"/>
              </a:ext>
            </a:extLst>
          </p:cNvPr>
          <p:cNvSpPr>
            <a:spLocks xmlns:a="http://schemas.openxmlformats.org/drawingml/2006/main" noGrp="1"/>
          </p:cNvSpPr>
          <p:nvPr/>
        </p:nvSpPr>
        <p:spPr>
          <a:xfrm xmlns:a="http://schemas.openxmlformats.org/drawingml/2006/main">
            <a:off x="533400" y="3133725"/>
            <a:ext cx="51816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14263F"/>
                </a:solidFill>
                <a:latin typeface="Aptos"/>
                <a:ea typeface="Aptos"/>
                <a:cs typeface="Aptos"/>
              </a:defRPr>
            </a:defPPr>
            <a:lvl1pPr algn="l">
              <a:defRPr sz="1650" b="1">
                <a:solidFill>
                  <a:srgbClr val="14263F"/>
                </a:solidFill>
                <a:latin typeface="Aptos"/>
                <a:ea typeface="Aptos"/>
                <a:cs typeface="Aptos"/>
              </a:defRPr>
            </a:lvl1pPr>
            <a:lvl2pPr algn="l">
              <a:defRPr sz="1650" b="1">
                <a:solidFill>
                  <a:srgbClr val="14263F"/>
                </a:solidFill>
                <a:latin typeface="Aptos"/>
                <a:ea typeface="Aptos"/>
                <a:cs typeface="Aptos"/>
              </a:defRPr>
            </a:lvl2pPr>
            <a:lvl3pPr algn="l">
              <a:defRPr sz="1650" b="1">
                <a:solidFill>
                  <a:srgbClr val="14263F"/>
                </a:solidFill>
                <a:latin typeface="Aptos"/>
                <a:ea typeface="Aptos"/>
                <a:cs typeface="Aptos"/>
              </a:defRPr>
            </a:lvl3pPr>
            <a:lvl4pPr algn="l">
              <a:defRPr sz="1650" b="1">
                <a:solidFill>
                  <a:srgbClr val="14263F"/>
                </a:solidFill>
                <a:latin typeface="Aptos"/>
                <a:ea typeface="Aptos"/>
                <a:cs typeface="Aptos"/>
              </a:defRPr>
            </a:lvl4pPr>
            <a:lvl5pPr algn="l">
              <a:defRPr sz="1650" b="1">
                <a:solidFill>
                  <a:srgbClr val="14263F"/>
                </a:solidFill>
                <a:latin typeface="Aptos"/>
                <a:ea typeface="Aptos"/>
                <a:cs typeface="Aptos"/>
              </a:defRPr>
            </a:lvl5pPr>
            <a:lvl6pPr algn="l">
              <a:defRPr sz="1650" b="1">
                <a:solidFill>
                  <a:srgbClr val="14263F"/>
                </a:solidFill>
                <a:latin typeface="Aptos"/>
                <a:ea typeface="Aptos"/>
                <a:cs typeface="Aptos"/>
              </a:defRPr>
            </a:lvl6pPr>
            <a:lvl7pPr algn="l">
              <a:defRPr sz="1650" b="1">
                <a:solidFill>
                  <a:srgbClr val="14263F"/>
                </a:solidFill>
                <a:latin typeface="Aptos"/>
                <a:ea typeface="Aptos"/>
                <a:cs typeface="Aptos"/>
              </a:defRPr>
            </a:lvl7pPr>
            <a:lvl8pPr algn="l">
              <a:defRPr sz="1650" b="1">
                <a:solidFill>
                  <a:srgbClr val="14263F"/>
                </a:solidFill>
                <a:latin typeface="Aptos"/>
                <a:ea typeface="Aptos"/>
                <a:cs typeface="Aptos"/>
              </a:defRPr>
            </a:lvl8pPr>
            <a:lvl9pPr algn="l">
              <a:defRPr sz="1650" b="1">
                <a:solidFill>
                  <a:srgbClr val="14263F"/>
                </a:solidFill>
                <a:latin typeface="Aptos"/>
                <a:ea typeface="Aptos"/>
                <a:cs typeface="Aptos"/>
              </a:defRPr>
            </a:lvl9pPr>
          </a:lstStyle>
          <a:p xmlns:a="http://schemas.openxmlformats.org/drawingml/2006/main">
            <a:pPr algn="l">
              <a:defRPr sz="1650" b="1">
                <a:solidFill>
                  <a:srgbClr val="14263F"/>
                </a:solidFill>
                <a:latin typeface="Aptos"/>
                <a:ea typeface="Aptos"/>
                <a:cs typeface="Aptos"/>
              </a:defRPr>
            </a:pPr>
            <a:r>
              <a:rPr sz="1650" b="1">
                <a:solidFill>
                  <a:srgbClr val="14263F"/>
                </a:solidFill>
                <a:latin typeface="Aptos"/>
                <a:ea typeface="Aptos"/>
                <a:cs typeface="Aptos"/>
              </a:rPr>
              <a:t>Microsoft 365 Admin Centre</a:t>
            </a:r>
          </a:p>
        </p:txBody>
      </p:sp>
      <p:sp>
        <p:nvSpPr>
          <p:cNvPr id="11" name="Outlook for Windows and macOS&#10;Outlook on the web&#10;Outlook on iOS and Android">
            <a:extLst xmlns:a="http://schemas.openxmlformats.org/drawingml/2006/main">
              <a:ext uri="{FF2B5EF4-FFF2-40B4-BE49-F238E27FC236}">
                <a16:creationId xmlns:a16="http://schemas.microsoft.com/office/drawing/2014/main" id="{360E9184-E213-4DAF-BA6F-21F22C479DE9}"/>
              </a:ext>
            </a:extLst>
          </p:cNvPr>
          <p:cNvSpPr>
            <a:spLocks xmlns:a="http://schemas.openxmlformats.org/drawingml/2006/main" noGrp="1"/>
          </p:cNvSpPr>
          <p:nvPr/>
        </p:nvSpPr>
        <p:spPr>
          <a:xfrm xmlns:a="http://schemas.openxmlformats.org/drawingml/2006/main">
            <a:off x="533400" y="3752850"/>
            <a:ext cx="518160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Outlook for Windows and macOS</a:t>
            </a:r>
          </a:p>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Outlook on the web</a:t>
            </a:r>
          </a:p>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Outlook on iOS and Android</a:t>
            </a:r>
          </a:p>
        </p:txBody>
      </p:sp>
      <p:sp>
        <p:nvSpPr>
          <p:cNvPr id="12" name="Google Workspace">
            <a:extLst xmlns:a="http://schemas.openxmlformats.org/drawingml/2006/main">
              <a:ext uri="{FF2B5EF4-FFF2-40B4-BE49-F238E27FC236}">
                <a16:creationId xmlns:a16="http://schemas.microsoft.com/office/drawing/2014/main" id="{7E0B2F83-7A51-464B-829C-0CAA753206C2}"/>
              </a:ext>
            </a:extLst>
          </p:cNvPr>
          <p:cNvSpPr>
            <a:spLocks xmlns:a="http://schemas.openxmlformats.org/drawingml/2006/main" noGrp="1"/>
          </p:cNvSpPr>
          <p:nvPr/>
        </p:nvSpPr>
        <p:spPr>
          <a:xfrm xmlns:a="http://schemas.openxmlformats.org/drawingml/2006/main">
            <a:off x="6477000" y="2381250"/>
            <a:ext cx="51816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250" b="1">
                <a:solidFill>
                  <a:srgbClr val="007E87"/>
                </a:solidFill>
                <a:latin typeface="Aptos"/>
                <a:ea typeface="Aptos"/>
                <a:cs typeface="Aptos"/>
              </a:defRPr>
            </a:defPPr>
            <a:lvl1pPr algn="l">
              <a:defRPr sz="2250" b="1">
                <a:solidFill>
                  <a:srgbClr val="007E87"/>
                </a:solidFill>
                <a:latin typeface="Aptos"/>
                <a:ea typeface="Aptos"/>
                <a:cs typeface="Aptos"/>
              </a:defRPr>
            </a:lvl1pPr>
            <a:lvl2pPr algn="l">
              <a:defRPr sz="2250" b="1">
                <a:solidFill>
                  <a:srgbClr val="007E87"/>
                </a:solidFill>
                <a:latin typeface="Aptos"/>
                <a:ea typeface="Aptos"/>
                <a:cs typeface="Aptos"/>
              </a:defRPr>
            </a:lvl2pPr>
            <a:lvl3pPr algn="l">
              <a:defRPr sz="2250" b="1">
                <a:solidFill>
                  <a:srgbClr val="007E87"/>
                </a:solidFill>
                <a:latin typeface="Aptos"/>
                <a:ea typeface="Aptos"/>
                <a:cs typeface="Aptos"/>
              </a:defRPr>
            </a:lvl3pPr>
            <a:lvl4pPr algn="l">
              <a:defRPr sz="2250" b="1">
                <a:solidFill>
                  <a:srgbClr val="007E87"/>
                </a:solidFill>
                <a:latin typeface="Aptos"/>
                <a:ea typeface="Aptos"/>
                <a:cs typeface="Aptos"/>
              </a:defRPr>
            </a:lvl4pPr>
            <a:lvl5pPr algn="l">
              <a:defRPr sz="2250" b="1">
                <a:solidFill>
                  <a:srgbClr val="007E87"/>
                </a:solidFill>
                <a:latin typeface="Aptos"/>
                <a:ea typeface="Aptos"/>
                <a:cs typeface="Aptos"/>
              </a:defRPr>
            </a:lvl5pPr>
            <a:lvl6pPr algn="l">
              <a:defRPr sz="2250" b="1">
                <a:solidFill>
                  <a:srgbClr val="007E87"/>
                </a:solidFill>
                <a:latin typeface="Aptos"/>
                <a:ea typeface="Aptos"/>
                <a:cs typeface="Aptos"/>
              </a:defRPr>
            </a:lvl6pPr>
            <a:lvl7pPr algn="l">
              <a:defRPr sz="2250" b="1">
                <a:solidFill>
                  <a:srgbClr val="007E87"/>
                </a:solidFill>
                <a:latin typeface="Aptos"/>
                <a:ea typeface="Aptos"/>
                <a:cs typeface="Aptos"/>
              </a:defRPr>
            </a:lvl7pPr>
            <a:lvl8pPr algn="l">
              <a:defRPr sz="2250" b="1">
                <a:solidFill>
                  <a:srgbClr val="007E87"/>
                </a:solidFill>
                <a:latin typeface="Aptos"/>
                <a:ea typeface="Aptos"/>
                <a:cs typeface="Aptos"/>
              </a:defRPr>
            </a:lvl8pPr>
            <a:lvl9pPr algn="l">
              <a:defRPr sz="2250" b="1">
                <a:solidFill>
                  <a:srgbClr val="007E87"/>
                </a:solidFill>
                <a:latin typeface="Aptos"/>
                <a:ea typeface="Aptos"/>
                <a:cs typeface="Aptos"/>
              </a:defRPr>
            </a:lvl9pPr>
          </a:lstStyle>
          <a:p xmlns:a="http://schemas.openxmlformats.org/drawingml/2006/main">
            <a:pPr algn="l">
              <a:defRPr sz="2250" b="1">
                <a:solidFill>
                  <a:srgbClr val="007E87"/>
                </a:solidFill>
                <a:latin typeface="Aptos"/>
                <a:ea typeface="Aptos"/>
                <a:cs typeface="Aptos"/>
              </a:defRPr>
            </a:pPr>
            <a:r>
              <a:rPr sz="2250" b="1">
                <a:solidFill>
                  <a:srgbClr val="007E87"/>
                </a:solidFill>
                <a:latin typeface="Aptos"/>
                <a:ea typeface="Aptos"/>
                <a:cs typeface="Aptos"/>
              </a:rPr>
              <a:t>Google Workspace</a:t>
            </a:r>
          </a:p>
        </p:txBody>
      </p:sp>
      <p:sp>
        <p:nvSpPr>
          <p:cNvPr id="13" name="">
            <a:extLst xmlns:a="http://schemas.openxmlformats.org/drawingml/2006/main">
              <a:ext uri="{FF2B5EF4-FFF2-40B4-BE49-F238E27FC236}">
                <a16:creationId xmlns:a16="http://schemas.microsoft.com/office/drawing/2014/main" id="{FAFCE72D-96F6-4F64-B3F2-5130AF1B2F5C}"/>
              </a:ext>
            </a:extLst>
          </p:cNvPr>
          <p:cNvSpPr>
            <a:spLocks xmlns:a="http://schemas.openxmlformats.org/drawingml/2006/main" noGrp="1"/>
          </p:cNvSpPr>
          <p:nvPr/>
        </p:nvSpPr>
        <p:spPr>
          <a:xfrm xmlns:a="http://schemas.openxmlformats.org/drawingml/2006/main">
            <a:off x="6477000" y="2933700"/>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4" name="Google Workspace Marketplace">
            <a:extLst xmlns:a="http://schemas.openxmlformats.org/drawingml/2006/main">
              <a:ext uri="{FF2B5EF4-FFF2-40B4-BE49-F238E27FC236}">
                <a16:creationId xmlns:a16="http://schemas.microsoft.com/office/drawing/2014/main" id="{8570BF29-2F40-43E1-9B44-2779368D4C90}"/>
              </a:ext>
            </a:extLst>
          </p:cNvPr>
          <p:cNvSpPr>
            <a:spLocks xmlns:a="http://schemas.openxmlformats.org/drawingml/2006/main" noGrp="1"/>
          </p:cNvSpPr>
          <p:nvPr/>
        </p:nvSpPr>
        <p:spPr>
          <a:xfrm xmlns:a="http://schemas.openxmlformats.org/drawingml/2006/main">
            <a:off x="6477000" y="3133725"/>
            <a:ext cx="51816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14263F"/>
                </a:solidFill>
                <a:latin typeface="Aptos"/>
                <a:ea typeface="Aptos"/>
                <a:cs typeface="Aptos"/>
              </a:defRPr>
            </a:defPPr>
            <a:lvl1pPr algn="l">
              <a:defRPr sz="1650" b="1">
                <a:solidFill>
                  <a:srgbClr val="14263F"/>
                </a:solidFill>
                <a:latin typeface="Aptos"/>
                <a:ea typeface="Aptos"/>
                <a:cs typeface="Aptos"/>
              </a:defRPr>
            </a:lvl1pPr>
            <a:lvl2pPr algn="l">
              <a:defRPr sz="1650" b="1">
                <a:solidFill>
                  <a:srgbClr val="14263F"/>
                </a:solidFill>
                <a:latin typeface="Aptos"/>
                <a:ea typeface="Aptos"/>
                <a:cs typeface="Aptos"/>
              </a:defRPr>
            </a:lvl2pPr>
            <a:lvl3pPr algn="l">
              <a:defRPr sz="1650" b="1">
                <a:solidFill>
                  <a:srgbClr val="14263F"/>
                </a:solidFill>
                <a:latin typeface="Aptos"/>
                <a:ea typeface="Aptos"/>
                <a:cs typeface="Aptos"/>
              </a:defRPr>
            </a:lvl3pPr>
            <a:lvl4pPr algn="l">
              <a:defRPr sz="1650" b="1">
                <a:solidFill>
                  <a:srgbClr val="14263F"/>
                </a:solidFill>
                <a:latin typeface="Aptos"/>
                <a:ea typeface="Aptos"/>
                <a:cs typeface="Aptos"/>
              </a:defRPr>
            </a:lvl4pPr>
            <a:lvl5pPr algn="l">
              <a:defRPr sz="1650" b="1">
                <a:solidFill>
                  <a:srgbClr val="14263F"/>
                </a:solidFill>
                <a:latin typeface="Aptos"/>
                <a:ea typeface="Aptos"/>
                <a:cs typeface="Aptos"/>
              </a:defRPr>
            </a:lvl5pPr>
            <a:lvl6pPr algn="l">
              <a:defRPr sz="1650" b="1">
                <a:solidFill>
                  <a:srgbClr val="14263F"/>
                </a:solidFill>
                <a:latin typeface="Aptos"/>
                <a:ea typeface="Aptos"/>
                <a:cs typeface="Aptos"/>
              </a:defRPr>
            </a:lvl6pPr>
            <a:lvl7pPr algn="l">
              <a:defRPr sz="1650" b="1">
                <a:solidFill>
                  <a:srgbClr val="14263F"/>
                </a:solidFill>
                <a:latin typeface="Aptos"/>
                <a:ea typeface="Aptos"/>
                <a:cs typeface="Aptos"/>
              </a:defRPr>
            </a:lvl7pPr>
            <a:lvl8pPr algn="l">
              <a:defRPr sz="1650" b="1">
                <a:solidFill>
                  <a:srgbClr val="14263F"/>
                </a:solidFill>
                <a:latin typeface="Aptos"/>
                <a:ea typeface="Aptos"/>
                <a:cs typeface="Aptos"/>
              </a:defRPr>
            </a:lvl8pPr>
            <a:lvl9pPr algn="l">
              <a:defRPr sz="1650" b="1">
                <a:solidFill>
                  <a:srgbClr val="14263F"/>
                </a:solidFill>
                <a:latin typeface="Aptos"/>
                <a:ea typeface="Aptos"/>
                <a:cs typeface="Aptos"/>
              </a:defRPr>
            </a:lvl9pPr>
          </a:lstStyle>
          <a:p xmlns:a="http://schemas.openxmlformats.org/drawingml/2006/main">
            <a:pPr algn="l">
              <a:defRPr sz="1650" b="1">
                <a:solidFill>
                  <a:srgbClr val="14263F"/>
                </a:solidFill>
                <a:latin typeface="Aptos"/>
                <a:ea typeface="Aptos"/>
                <a:cs typeface="Aptos"/>
              </a:defRPr>
            </a:pPr>
            <a:r>
              <a:rPr sz="1650" b="1">
                <a:solidFill>
                  <a:srgbClr val="14263F"/>
                </a:solidFill>
                <a:latin typeface="Aptos"/>
                <a:ea typeface="Aptos"/>
                <a:cs typeface="Aptos"/>
              </a:rPr>
              <a:t>Google Workspace Marketplace</a:t>
            </a:r>
          </a:p>
        </p:txBody>
      </p:sp>
      <p:sp>
        <p:nvSpPr>
          <p:cNvPr id="15" name="Gmail on the web&#10;Gmail mobile app&#10;Link safety badges in the inbox">
            <a:extLst xmlns:a="http://schemas.openxmlformats.org/drawingml/2006/main">
              <a:ext uri="{FF2B5EF4-FFF2-40B4-BE49-F238E27FC236}">
                <a16:creationId xmlns:a16="http://schemas.microsoft.com/office/drawing/2014/main" id="{6DB19410-5A89-4EE1-AB60-9ADB42D15550}"/>
              </a:ext>
            </a:extLst>
          </p:cNvPr>
          <p:cNvSpPr>
            <a:spLocks xmlns:a="http://schemas.openxmlformats.org/drawingml/2006/main" noGrp="1"/>
          </p:cNvSpPr>
          <p:nvPr/>
        </p:nvSpPr>
        <p:spPr>
          <a:xfrm xmlns:a="http://schemas.openxmlformats.org/drawingml/2006/main">
            <a:off x="6477000" y="3752850"/>
            <a:ext cx="518160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Gmail on the web</a:t>
            </a:r>
          </a:p>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Gmail mobile app</a:t>
            </a:r>
          </a:p>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Link safety badges in the inbox</a:t>
            </a:r>
          </a:p>
        </p:txBody>
      </p:sp>
      <p:sp>
        <p:nvSpPr>
          <p:cNvPr id="16" name="">
            <a:extLst xmlns:a="http://schemas.openxmlformats.org/drawingml/2006/main">
              <a:ext uri="{FF2B5EF4-FFF2-40B4-BE49-F238E27FC236}">
                <a16:creationId xmlns:a16="http://schemas.microsoft.com/office/drawing/2014/main" id="{29DB3F84-F063-443E-BDAE-DB3A83F0A9A8}"/>
              </a:ext>
            </a:extLst>
          </p:cNvPr>
          <p:cNvSpPr>
            <a:spLocks xmlns:a="http://schemas.openxmlformats.org/drawingml/2006/main" noGrp="1"/>
          </p:cNvSpPr>
          <p:nvPr/>
        </p:nvSpPr>
        <p:spPr>
          <a:xfrm xmlns:a="http://schemas.openxmlformats.org/drawingml/2006/main">
            <a:off x="533400" y="5324475"/>
            <a:ext cx="11125200" cy="59055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7" name="Rollout checks">
            <a:extLst xmlns:a="http://schemas.openxmlformats.org/drawingml/2006/main">
              <a:ext uri="{FF2B5EF4-FFF2-40B4-BE49-F238E27FC236}">
                <a16:creationId xmlns:a16="http://schemas.microsoft.com/office/drawing/2014/main" id="{FD17B0D3-7DA8-42EF-BBBA-883ABBAD4180}"/>
              </a:ext>
            </a:extLst>
          </p:cNvPr>
          <p:cNvSpPr>
            <a:spLocks xmlns:a="http://schemas.openxmlformats.org/drawingml/2006/main" noGrp="1"/>
          </p:cNvSpPr>
          <p:nvPr/>
        </p:nvSpPr>
        <p:spPr>
          <a:xfrm xmlns:a="http://schemas.openxmlformats.org/drawingml/2006/main">
            <a:off x="704850" y="5495925"/>
            <a:ext cx="20097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75" b="1">
                <a:solidFill>
                  <a:srgbClr val="003EA5"/>
                </a:solidFill>
                <a:latin typeface="Aptos"/>
                <a:ea typeface="Aptos"/>
                <a:cs typeface="Aptos"/>
              </a:defRPr>
            </a:defPPr>
            <a:lvl1pPr algn="l">
              <a:defRPr sz="1575" b="1">
                <a:solidFill>
                  <a:srgbClr val="003EA5"/>
                </a:solidFill>
                <a:latin typeface="Aptos"/>
                <a:ea typeface="Aptos"/>
                <a:cs typeface="Aptos"/>
              </a:defRPr>
            </a:lvl1pPr>
            <a:lvl2pPr algn="l">
              <a:defRPr sz="1575" b="1">
                <a:solidFill>
                  <a:srgbClr val="003EA5"/>
                </a:solidFill>
                <a:latin typeface="Aptos"/>
                <a:ea typeface="Aptos"/>
                <a:cs typeface="Aptos"/>
              </a:defRPr>
            </a:lvl2pPr>
            <a:lvl3pPr algn="l">
              <a:defRPr sz="1575" b="1">
                <a:solidFill>
                  <a:srgbClr val="003EA5"/>
                </a:solidFill>
                <a:latin typeface="Aptos"/>
                <a:ea typeface="Aptos"/>
                <a:cs typeface="Aptos"/>
              </a:defRPr>
            </a:lvl3pPr>
            <a:lvl4pPr algn="l">
              <a:defRPr sz="1575" b="1">
                <a:solidFill>
                  <a:srgbClr val="003EA5"/>
                </a:solidFill>
                <a:latin typeface="Aptos"/>
                <a:ea typeface="Aptos"/>
                <a:cs typeface="Aptos"/>
              </a:defRPr>
            </a:lvl4pPr>
            <a:lvl5pPr algn="l">
              <a:defRPr sz="1575" b="1">
                <a:solidFill>
                  <a:srgbClr val="003EA5"/>
                </a:solidFill>
                <a:latin typeface="Aptos"/>
                <a:ea typeface="Aptos"/>
                <a:cs typeface="Aptos"/>
              </a:defRPr>
            </a:lvl5pPr>
            <a:lvl6pPr algn="l">
              <a:defRPr sz="1575" b="1">
                <a:solidFill>
                  <a:srgbClr val="003EA5"/>
                </a:solidFill>
                <a:latin typeface="Aptos"/>
                <a:ea typeface="Aptos"/>
                <a:cs typeface="Aptos"/>
              </a:defRPr>
            </a:lvl6pPr>
            <a:lvl7pPr algn="l">
              <a:defRPr sz="1575" b="1">
                <a:solidFill>
                  <a:srgbClr val="003EA5"/>
                </a:solidFill>
                <a:latin typeface="Aptos"/>
                <a:ea typeface="Aptos"/>
                <a:cs typeface="Aptos"/>
              </a:defRPr>
            </a:lvl7pPr>
            <a:lvl8pPr algn="l">
              <a:defRPr sz="1575" b="1">
                <a:solidFill>
                  <a:srgbClr val="003EA5"/>
                </a:solidFill>
                <a:latin typeface="Aptos"/>
                <a:ea typeface="Aptos"/>
                <a:cs typeface="Aptos"/>
              </a:defRPr>
            </a:lvl8pPr>
            <a:lvl9pPr algn="l">
              <a:defRPr sz="1575" b="1">
                <a:solidFill>
                  <a:srgbClr val="003EA5"/>
                </a:solidFill>
                <a:latin typeface="Aptos"/>
                <a:ea typeface="Aptos"/>
                <a:cs typeface="Aptos"/>
              </a:defRPr>
            </a:lvl9pPr>
          </a:lstStyle>
          <a:p xmlns:a="http://schemas.openxmlformats.org/drawingml/2006/main">
            <a:pPr algn="l">
              <a:defRPr sz="1575" b="1">
                <a:solidFill>
                  <a:srgbClr val="003EA5"/>
                </a:solidFill>
                <a:latin typeface="Aptos"/>
                <a:ea typeface="Aptos"/>
                <a:cs typeface="Aptos"/>
              </a:defRPr>
            </a:pPr>
            <a:r>
              <a:rPr sz="1575" b="1">
                <a:solidFill>
                  <a:srgbClr val="003EA5"/>
                </a:solidFill>
                <a:latin typeface="Aptos"/>
                <a:ea typeface="Aptos"/>
                <a:cs typeface="Aptos"/>
              </a:rPr>
              <a:t>Rollout checks</a:t>
            </a:r>
          </a:p>
        </p:txBody>
      </p:sp>
      <p:sp>
        <p:nvSpPr>
          <p:cNvPr id="18" name="Permissions, pilot mailboxes, representative clients, a safe sample and our repo">
            <a:extLst xmlns:a="http://schemas.openxmlformats.org/drawingml/2006/main">
              <a:ext uri="{FF2B5EF4-FFF2-40B4-BE49-F238E27FC236}">
                <a16:creationId xmlns:a16="http://schemas.microsoft.com/office/drawing/2014/main" id="{C636F738-D1A4-45A0-A70A-D740EA2C30BA}"/>
              </a:ext>
            </a:extLst>
          </p:cNvPr>
          <p:cNvSpPr>
            <a:spLocks xmlns:a="http://schemas.openxmlformats.org/drawingml/2006/main" noGrp="1"/>
          </p:cNvSpPr>
          <p:nvPr/>
        </p:nvSpPr>
        <p:spPr>
          <a:xfrm xmlns:a="http://schemas.openxmlformats.org/drawingml/2006/main">
            <a:off x="2886075" y="5495925"/>
            <a:ext cx="85534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Permissions, pilot mailboxes, representative clients, a safe sample and our reporting route.</a:t>
            </a:r>
          </a:p>
        </p:txBody>
      </p:sp>
      <p:sp>
        <p:nvSpPr>
          <p:cNvPr id="19" name="No mail-flow changes or new on-premise infrastructure. Allow for our own adminis">
            <a:extLst xmlns:a="http://schemas.openxmlformats.org/drawingml/2006/main">
              <a:ext uri="{FF2B5EF4-FFF2-40B4-BE49-F238E27FC236}">
                <a16:creationId xmlns:a16="http://schemas.microsoft.com/office/drawing/2014/main" id="{C0F329FF-47C2-4532-BC8D-43A5BC2DE452}"/>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No mail-flow changes or new on-premise infrastructure. Allow for our own administrator and application approvals.</a:t>
            </a:r>
          </a:p>
        </p:txBody>
      </p:sp>
    </p:spTree>
    <p:extLst>
      <p:ext uri="{BB962C8B-B14F-4D97-AF65-F5344CB8AC3E}">
        <p14:creationId xmlns:p14="http://schemas.microsoft.com/office/powerpoint/2010/main" val="171696002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04 / FIT WITH EXISTING CONTROLS">
            <a:extLst xmlns:a="http://schemas.openxmlformats.org/drawingml/2006/main">
              <a:ext uri="{FF2B5EF4-FFF2-40B4-BE49-F238E27FC236}">
                <a16:creationId xmlns:a16="http://schemas.microsoft.com/office/drawing/2014/main" id="{1D83E39D-17D0-4172-A522-7DDF748C7FAE}"/>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04 / FIT WITH EXISTING CONTROLS</a:t>
            </a:r>
          </a:p>
        </p:txBody>
      </p:sp>
      <p:sp>
        <p:nvSpPr>
          <p:cNvPr id="2" name="An additional verification step beside the message">
            <a:extLst xmlns:a="http://schemas.openxmlformats.org/drawingml/2006/main">
              <a:ext uri="{FF2B5EF4-FFF2-40B4-BE49-F238E27FC236}">
                <a16:creationId xmlns:a16="http://schemas.microsoft.com/office/drawing/2014/main" id="{AC2F4881-40FF-42AE-9FF4-C2A8E09DC15A}"/>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An additional verification step beside the message</a:t>
            </a:r>
          </a:p>
        </p:txBody>
      </p:sp>
      <p:sp>
        <p:nvSpPr>
          <p:cNvPr id="3" name="Our current filtering, anti-malware and approval controls continue to do their j">
            <a:extLst xmlns:a="http://schemas.openxmlformats.org/drawingml/2006/main">
              <a:ext uri="{FF2B5EF4-FFF2-40B4-BE49-F238E27FC236}">
                <a16:creationId xmlns:a16="http://schemas.microsoft.com/office/drawing/2014/main" id="{329ACBD0-5762-4A6A-8494-A78CCB76302B}"/>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Our current filtering, anti-malware and approval controls continue to do their jobs.</a:t>
            </a:r>
          </a:p>
        </p:txBody>
      </p:sp>
      <p:sp>
        <p:nvSpPr>
          <p:cNvPr id="4" name="">
            <a:extLst xmlns:a="http://schemas.openxmlformats.org/drawingml/2006/main">
              <a:ext uri="{FF2B5EF4-FFF2-40B4-BE49-F238E27FC236}">
                <a16:creationId xmlns:a16="http://schemas.microsoft.com/office/drawing/2014/main" id="{A942767D-5C23-4D3F-B1C0-5DF7716C6F57}"/>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B8EC7AAE-E317-4D70-AB16-A66EF9849E99}"/>
              </a:ext>
            </a:extLst>
          </p:cNvPr>
          <p:cNvPicPr>
            <a:picLocks xmlns:a="http://schemas.openxmlformats.org/drawingml/2006/main" noChangeAspect="1"/>
          </p:cNvPicPr>
          <p:nvPr/>
        </p:nvPicPr>
        <p:blipFill>
          <a:blip xmlns:r="http://schemas.openxmlformats.org/officeDocument/2006/relationships" xmlns:a="http://schemas.openxmlformats.org/drawingml/2006/main" r:embed="R055d2f6593004c65"/>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Email Security">
            <a:extLst xmlns:a="http://schemas.openxmlformats.org/drawingml/2006/main">
              <a:ext uri="{FF2B5EF4-FFF2-40B4-BE49-F238E27FC236}">
                <a16:creationId xmlns:a16="http://schemas.microsoft.com/office/drawing/2014/main" id="{B77FDCF0-1656-4AF1-AFAA-C27D4B8CE918}"/>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7" name="10">
            <a:extLst xmlns:a="http://schemas.openxmlformats.org/drawingml/2006/main">
              <a:ext uri="{FF2B5EF4-FFF2-40B4-BE49-F238E27FC236}">
                <a16:creationId xmlns:a16="http://schemas.microsoft.com/office/drawing/2014/main" id="{A99EDF6A-A396-465E-966B-11EAB6D2E77D}"/>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10</a:t>
            </a:r>
          </a:p>
        </p:txBody>
      </p:sp>
      <p:graphicFrame>
        <p:nvGraphicFramePr>
          <p:cNvPr id="8" name="">
            <a:extLst xmlns:a="http://schemas.openxmlformats.org/drawingml/2006/main">
              <a:ext uri="{FF2B5EF4-FFF2-40B4-BE49-F238E27FC236}">
                <a16:creationId xmlns:a16="http://schemas.microsoft.com/office/drawing/2014/main" id="{F13188C1-36C0-47BC-B053-5DC11896DF3C}"/>
              </a:ext>
            </a:extLst>
          </p:cNvPr>
          <p:cNvGraphicFramePr/>
          <p:nvPr/>
        </p:nvGraphicFramePr>
        <p:xfrm>
          <a:off xmlns:a="http://schemas.openxmlformats.org/drawingml/2006/main" x="533400" y="2295525"/>
          <a:ext xmlns:a="http://schemas.openxmlformats.org/drawingml/2006/main" cx="11125200" cy="3086100"/>
        </p:xfrm>
        <a:graphic xmlns:a="http://schemas.openxmlformats.org/drawingml/2006/main">
          <a:graphicData uri="http://schemas.openxmlformats.org/drawingml/2006/table">
            <a:tbl>
              <a:tblPr/>
              <a:tblGrid>
                <a:gridCol w="2333625"/>
                <a:gridCol w="4276725"/>
                <a:gridCol w="4514850"/>
              </a:tblGrid>
              <a:tr h="617220">
                <a:tc>
                  <a:txBody>
                    <a:bodyPr/>
                    <a:lstStyle/>
                    <a:p>
                      <a:r>
                        <a:rPr sz="1500" b="1">
                          <a:solidFill>
                            <a:srgbClr val="003EA5"/>
                          </a:solidFill>
                          <a:latin typeface="Aptos"/>
                          <a:ea typeface="Aptos"/>
                          <a:cs typeface="Aptos"/>
                        </a:rPr>
                        <a:t>Layer</a:t>
                      </a:r>
                    </a:p>
                  </a:txBody>
                  <a:tcPr marL="133350" marR="133350" marT="66675" marB="66675">
                    <a:lnL w="6191">
                      <a:solidFill>
                        <a:srgbClr val="D4DDEC"/>
                      </a:solidFill>
                    </a:lnL>
                    <a:lnR w="6191">
                      <a:solidFill>
                        <a:srgbClr val="D4DDEC"/>
                      </a:solidFill>
                    </a:lnR>
                    <a:lnT w="6191">
                      <a:solidFill>
                        <a:srgbClr val="D4DDEC"/>
                      </a:solidFill>
                    </a:lnT>
                    <a:lnB w="6191">
                      <a:solidFill>
                        <a:srgbClr val="D4DDEC"/>
                      </a:solidFill>
                    </a:lnB>
                    <a:solidFill>
                      <a:srgbClr val="E7EFFA"/>
                    </a:solidFill>
                  </a:tcPr>
                </a:tc>
                <a:tc>
                  <a:txBody>
                    <a:bodyPr/>
                    <a:lstStyle/>
                    <a:p>
                      <a:r>
                        <a:rPr sz="1500" b="1">
                          <a:solidFill>
                            <a:srgbClr val="003EA5"/>
                          </a:solidFill>
                          <a:latin typeface="Aptos"/>
                          <a:ea typeface="Aptos"/>
                          <a:cs typeface="Aptos"/>
                        </a:rPr>
                        <a:t>Its continuing role</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c>
                  <a:txBody>
                    <a:bodyPr/>
                    <a:lstStyle/>
                    <a:p>
                      <a:r>
                        <a:rPr sz="1500" b="1">
                          <a:solidFill>
                            <a:srgbClr val="003EA5"/>
                          </a:solidFill>
                          <a:latin typeface="Aptos"/>
                          <a:ea typeface="Aptos"/>
                          <a:cs typeface="Aptos"/>
                        </a:rPr>
                        <a:t>SafeToOpen’s additional role</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r>
              <a:tr h="617220">
                <a:tc>
                  <a:txBody>
                    <a:bodyPr/>
                    <a:lstStyle/>
                    <a:p>
                      <a:r>
                        <a:rPr sz="1538">
                          <a:solidFill>
                            <a:srgbClr val="14263F"/>
                          </a:solidFill>
                          <a:latin typeface="Aptos"/>
                          <a:ea typeface="Aptos"/>
                          <a:cs typeface="Aptos"/>
                        </a:rPr>
                        <a:t>Gateway / mailbox controls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Filtering, malicious content inspection and quarantine</a:t>
                      </a:r>
                    </a:p>
                  </a:txBody>
                  <a:tcPr marL="133350" marR="133350" marT="66675" marB="66675">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A user-visible verification experience for a message in the inbox</a:t>
                      </a:r>
                    </a:p>
                  </a:txBody>
                  <a:tcPr marL="133350" marR="133350" marT="66675" marB="66675">
                    <a:lnR w="6191">
                      <a:solidFill>
                        <a:srgbClr val="D4DDEC"/>
                      </a:solidFill>
                    </a:lnR>
                    <a:lnB w="6191">
                      <a:solidFill>
                        <a:srgbClr val="D4DDEC"/>
                      </a:solidFill>
                    </a:lnB>
                    <a:solidFill>
                      <a:srgbClr val="FFFFFF"/>
                    </a:solidFill>
                  </a:tcPr>
                </a:tc>
              </a:tr>
              <a:tr h="617220">
                <a:tc>
                  <a:txBody>
                    <a:bodyPr/>
                    <a:lstStyle/>
                    <a:p>
                      <a:r>
                        <a:rPr sz="1538">
                          <a:solidFill>
                            <a:srgbClr val="14263F"/>
                          </a:solidFill>
                          <a:latin typeface="Aptos"/>
                          <a:ea typeface="Aptos"/>
                          <a:cs typeface="Aptos"/>
                        </a:rPr>
                        <a:t>Endpoint protection</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Device, application and file safeguards</a:t>
                      </a:r>
                    </a:p>
                  </a:txBody>
                  <a:tcPr marL="133350" marR="133350" marT="66675" marB="66675">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Further email and attachment-related signals inside the client</a:t>
                      </a:r>
                    </a:p>
                  </a:txBody>
                  <a:tcPr marL="133350" marR="133350" marT="66675" marB="66675">
                    <a:lnR w="6191">
                      <a:solidFill>
                        <a:srgbClr val="D4DDEC"/>
                      </a:solidFill>
                    </a:lnR>
                    <a:lnB w="6191">
                      <a:solidFill>
                        <a:srgbClr val="D4DDEC"/>
                      </a:solidFill>
                    </a:lnB>
                    <a:solidFill>
                      <a:srgbClr val="FFFFFF"/>
                    </a:solidFill>
                  </a:tcPr>
                </a:tc>
              </a:tr>
              <a:tr h="617220">
                <a:tc>
                  <a:txBody>
                    <a:bodyPr/>
                    <a:lstStyle/>
                    <a:p>
                      <a:r>
                        <a:rPr sz="1538">
                          <a:solidFill>
                            <a:srgbClr val="14263F"/>
                          </a:solidFill>
                          <a:latin typeface="Aptos"/>
                          <a:ea typeface="Aptos"/>
                          <a:cs typeface="Aptos"/>
                        </a:rPr>
                        <a:t>Financial approvals</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Independent checks for payment and supplier changes</a:t>
                      </a:r>
                    </a:p>
                  </a:txBody>
                  <a:tcPr marL="133350" marR="133350" marT="66675" marB="66675">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Reasons that can prompt the person to stop and verify</a:t>
                      </a:r>
                    </a:p>
                  </a:txBody>
                  <a:tcPr marL="133350" marR="133350" marT="66675" marB="66675">
                    <a:lnR w="6191">
                      <a:solidFill>
                        <a:srgbClr val="D4DDEC"/>
                      </a:solidFill>
                    </a:lnR>
                    <a:lnB w="6191">
                      <a:solidFill>
                        <a:srgbClr val="D4DDEC"/>
                      </a:solidFill>
                    </a:lnB>
                    <a:solidFill>
                      <a:srgbClr val="FFFFFF"/>
                    </a:solidFill>
                  </a:tcPr>
                </a:tc>
              </a:tr>
              <a:tr h="617220">
                <a:tc>
                  <a:txBody>
                    <a:bodyPr/>
                    <a:lstStyle/>
                    <a:p>
                      <a:r>
                        <a:rPr sz="1538">
                          <a:solidFill>
                            <a:srgbClr val="14263F"/>
                          </a:solidFill>
                          <a:latin typeface="Aptos"/>
                          <a:ea typeface="Aptos"/>
                          <a:cs typeface="Aptos"/>
                        </a:rPr>
                        <a:t>Security reporting</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Our incident and response process</a:t>
                      </a:r>
                    </a:p>
                  </a:txBody>
                  <a:tcPr marL="133350" marR="133350" marT="66675" marB="66675">
                    <a:lnR w="6191">
                      <a:solidFill>
                        <a:srgbClr val="D4DDEC"/>
                      </a:solidFill>
                    </a:lnR>
                    <a:lnB w="6191">
                      <a:solidFill>
                        <a:srgbClr val="D4DDEC"/>
                      </a:solidFill>
                    </a:lnB>
                    <a:solidFill>
                      <a:srgbClr val="FFFFFF"/>
                    </a:solidFill>
                  </a:tcPr>
                </a:tc>
                <a:tc>
                  <a:txBody>
                    <a:bodyPr/>
                    <a:lstStyle/>
                    <a:p>
                      <a:r>
                        <a:rPr sz="1538">
                          <a:solidFill>
                            <a:srgbClr val="14263F"/>
                          </a:solidFill>
                          <a:latin typeface="Aptos"/>
                          <a:ea typeface="Aptos"/>
                          <a:cs typeface="Aptos"/>
                        </a:rPr>
                        <a:t>In-client actions that can feed our agreed reporting behaviour</a:t>
                      </a:r>
                    </a:p>
                  </a:txBody>
                  <a:tcPr marL="133350" marR="133350" marT="66675" marB="66675">
                    <a:lnR w="6191">
                      <a:solidFill>
                        <a:srgbClr val="D4DDEC"/>
                      </a:solidFill>
                    </a:lnR>
                    <a:lnB w="6191">
                      <a:solidFill>
                        <a:srgbClr val="D4DDEC"/>
                      </a:solidFill>
                    </a:lnB>
                    <a:solidFill>
                      <a:srgbClr val="FFFFFF"/>
                    </a:solidFill>
                  </a:tcPr>
                </a:tc>
              </a:tr>
            </a:tbl>
          </a:graphicData>
        </a:graphic>
      </p:graphicFrame>
      <p:sp>
        <p:nvSpPr>
          <p:cNvPr id="9" name="The pilot tests the additional benefit in our own configuration.">
            <a:extLst xmlns:a="http://schemas.openxmlformats.org/drawingml/2006/main">
              <a:ext uri="{FF2B5EF4-FFF2-40B4-BE49-F238E27FC236}">
                <a16:creationId xmlns:a16="http://schemas.microsoft.com/office/drawing/2014/main" id="{3FB0F657-3131-4EA0-AEDB-0636E3C449A7}"/>
              </a:ext>
            </a:extLst>
          </p:cNvPr>
          <p:cNvSpPr>
            <a:spLocks xmlns:a="http://schemas.openxmlformats.org/drawingml/2006/main" noGrp="1"/>
          </p:cNvSpPr>
          <p:nvPr/>
        </p:nvSpPr>
        <p:spPr>
          <a:xfrm xmlns:a="http://schemas.openxmlformats.org/drawingml/2006/main">
            <a:off x="533400" y="5648325"/>
            <a:ext cx="111252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75" b="1">
                <a:solidFill>
                  <a:srgbClr val="003EA5"/>
                </a:solidFill>
                <a:latin typeface="Aptos"/>
                <a:ea typeface="Aptos"/>
                <a:cs typeface="Aptos"/>
              </a:defRPr>
            </a:defPPr>
            <a:lvl1pPr algn="l">
              <a:defRPr sz="1875" b="1">
                <a:solidFill>
                  <a:srgbClr val="003EA5"/>
                </a:solidFill>
                <a:latin typeface="Aptos"/>
                <a:ea typeface="Aptos"/>
                <a:cs typeface="Aptos"/>
              </a:defRPr>
            </a:lvl1pPr>
            <a:lvl2pPr algn="l">
              <a:defRPr sz="1875" b="1">
                <a:solidFill>
                  <a:srgbClr val="003EA5"/>
                </a:solidFill>
                <a:latin typeface="Aptos"/>
                <a:ea typeface="Aptos"/>
                <a:cs typeface="Aptos"/>
              </a:defRPr>
            </a:lvl2pPr>
            <a:lvl3pPr algn="l">
              <a:defRPr sz="1875" b="1">
                <a:solidFill>
                  <a:srgbClr val="003EA5"/>
                </a:solidFill>
                <a:latin typeface="Aptos"/>
                <a:ea typeface="Aptos"/>
                <a:cs typeface="Aptos"/>
              </a:defRPr>
            </a:lvl3pPr>
            <a:lvl4pPr algn="l">
              <a:defRPr sz="1875" b="1">
                <a:solidFill>
                  <a:srgbClr val="003EA5"/>
                </a:solidFill>
                <a:latin typeface="Aptos"/>
                <a:ea typeface="Aptos"/>
                <a:cs typeface="Aptos"/>
              </a:defRPr>
            </a:lvl4pPr>
            <a:lvl5pPr algn="l">
              <a:defRPr sz="1875" b="1">
                <a:solidFill>
                  <a:srgbClr val="003EA5"/>
                </a:solidFill>
                <a:latin typeface="Aptos"/>
                <a:ea typeface="Aptos"/>
                <a:cs typeface="Aptos"/>
              </a:defRPr>
            </a:lvl5pPr>
            <a:lvl6pPr algn="l">
              <a:defRPr sz="1875" b="1">
                <a:solidFill>
                  <a:srgbClr val="003EA5"/>
                </a:solidFill>
                <a:latin typeface="Aptos"/>
                <a:ea typeface="Aptos"/>
                <a:cs typeface="Aptos"/>
              </a:defRPr>
            </a:lvl6pPr>
            <a:lvl7pPr algn="l">
              <a:defRPr sz="1875" b="1">
                <a:solidFill>
                  <a:srgbClr val="003EA5"/>
                </a:solidFill>
                <a:latin typeface="Aptos"/>
                <a:ea typeface="Aptos"/>
                <a:cs typeface="Aptos"/>
              </a:defRPr>
            </a:lvl7pPr>
            <a:lvl8pPr algn="l">
              <a:defRPr sz="1875" b="1">
                <a:solidFill>
                  <a:srgbClr val="003EA5"/>
                </a:solidFill>
                <a:latin typeface="Aptos"/>
                <a:ea typeface="Aptos"/>
                <a:cs typeface="Aptos"/>
              </a:defRPr>
            </a:lvl8pPr>
            <a:lvl9pPr algn="l">
              <a:defRPr sz="1875" b="1">
                <a:solidFill>
                  <a:srgbClr val="003EA5"/>
                </a:solidFill>
                <a:latin typeface="Aptos"/>
                <a:ea typeface="Aptos"/>
                <a:cs typeface="Aptos"/>
              </a:defRPr>
            </a:lvl9pPr>
          </a:lstStyle>
          <a:p xmlns:a="http://schemas.openxmlformats.org/drawingml/2006/main">
            <a:pPr algn="l">
              <a:defRPr sz="1875" b="1">
                <a:solidFill>
                  <a:srgbClr val="003EA5"/>
                </a:solidFill>
                <a:latin typeface="Aptos"/>
                <a:ea typeface="Aptos"/>
                <a:cs typeface="Aptos"/>
              </a:defRPr>
            </a:pPr>
            <a:r>
              <a:rPr sz="1875" b="1">
                <a:solidFill>
                  <a:srgbClr val="003EA5"/>
                </a:solidFill>
                <a:latin typeface="Aptos"/>
                <a:ea typeface="Aptos"/>
                <a:cs typeface="Aptos"/>
              </a:rPr>
              <a:t>The pilot tests the additional benefit in our own configuration.</a:t>
            </a:r>
          </a:p>
        </p:txBody>
      </p:sp>
    </p:spTree>
    <p:extLst>
      <p:ext uri="{BB962C8B-B14F-4D97-AF65-F5344CB8AC3E}">
        <p14:creationId xmlns:p14="http://schemas.microsoft.com/office/powerpoint/2010/main" val="79605936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05 / DATA HANDLING AND ASSURANCE">
            <a:extLst xmlns:a="http://schemas.openxmlformats.org/drawingml/2006/main">
              <a:ext uri="{FF2B5EF4-FFF2-40B4-BE49-F238E27FC236}">
                <a16:creationId xmlns:a16="http://schemas.microsoft.com/office/drawing/2014/main" id="{DCEFC5F9-2762-40E5-8CAA-7E70576D69DE}"/>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05 / DATA HANDLING AND ASSURANCE</a:t>
            </a:r>
          </a:p>
        </p:txBody>
      </p:sp>
      <p:sp>
        <p:nvSpPr>
          <p:cNvPr id="2" name="Data handling must match the workflow we enable">
            <a:extLst xmlns:a="http://schemas.openxmlformats.org/drawingml/2006/main">
              <a:ext uri="{FF2B5EF4-FFF2-40B4-BE49-F238E27FC236}">
                <a16:creationId xmlns:a16="http://schemas.microsoft.com/office/drawing/2014/main" id="{23E518D7-BAF6-475E-AA17-E77391AE3BF2}"/>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Data handling must match the workflow we enable</a:t>
            </a:r>
          </a:p>
        </p:txBody>
      </p:sp>
      <p:sp>
        <p:nvSpPr>
          <p:cNvPr id="3" name="Routine add-in scanning and explicitly reporting a message may have different ha">
            <a:extLst xmlns:a="http://schemas.openxmlformats.org/drawingml/2006/main">
              <a:ext uri="{FF2B5EF4-FFF2-40B4-BE49-F238E27FC236}">
                <a16:creationId xmlns:a16="http://schemas.microsoft.com/office/drawing/2014/main" id="{8B3A8DEC-BEB8-40CB-A0C0-6D4F788DD184}"/>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Verifying a message and reporting one are handled differently.</a:t>
            </a:r>
          </a:p>
        </p:txBody>
      </p:sp>
      <p:sp>
        <p:nvSpPr>
          <p:cNvPr id="4" name="">
            <a:extLst xmlns:a="http://schemas.openxmlformats.org/drawingml/2006/main">
              <a:ext uri="{FF2B5EF4-FFF2-40B4-BE49-F238E27FC236}">
                <a16:creationId xmlns:a16="http://schemas.microsoft.com/office/drawing/2014/main" id="{8C64235F-9AAD-4B24-8103-E090A794350B}"/>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E7208851-F496-48C0-8B0D-8080C8EA6350}"/>
              </a:ext>
            </a:extLst>
          </p:cNvPr>
          <p:cNvPicPr>
            <a:picLocks xmlns:a="http://schemas.openxmlformats.org/drawingml/2006/main" noChangeAspect="1"/>
          </p:cNvPicPr>
          <p:nvPr/>
        </p:nvPicPr>
        <p:blipFill>
          <a:blip xmlns:r="http://schemas.openxmlformats.org/officeDocument/2006/relationships" xmlns:a="http://schemas.openxmlformats.org/drawingml/2006/main" r:embed="R92d57dd11b564984"/>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Email Security">
            <a:extLst xmlns:a="http://schemas.openxmlformats.org/drawingml/2006/main">
              <a:ext uri="{FF2B5EF4-FFF2-40B4-BE49-F238E27FC236}">
                <a16:creationId xmlns:a16="http://schemas.microsoft.com/office/drawing/2014/main" id="{FF6BDF20-A28E-415D-B350-02348EE72C54}"/>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7" name="11">
            <a:extLst xmlns:a="http://schemas.openxmlformats.org/drawingml/2006/main">
              <a:ext uri="{FF2B5EF4-FFF2-40B4-BE49-F238E27FC236}">
                <a16:creationId xmlns:a16="http://schemas.microsoft.com/office/drawing/2014/main" id="{CF2D36BB-6568-4787-AE58-F50E853524C1}"/>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11</a:t>
            </a:r>
          </a:p>
        </p:txBody>
      </p:sp>
      <p:sp>
        <p:nvSpPr>
          <p:cNvPr id="8" name="Published commitments">
            <a:extLst xmlns:a="http://schemas.openxmlformats.org/drawingml/2006/main">
              <a:ext uri="{FF2B5EF4-FFF2-40B4-BE49-F238E27FC236}">
                <a16:creationId xmlns:a16="http://schemas.microsoft.com/office/drawing/2014/main" id="{D29D310C-3856-438C-9F05-E53B7502FE86}"/>
              </a:ext>
            </a:extLst>
          </p:cNvPr>
          <p:cNvSpPr>
            <a:spLocks xmlns:a="http://schemas.openxmlformats.org/drawingml/2006/main" noGrp="1"/>
          </p:cNvSpPr>
          <p:nvPr/>
        </p:nvSpPr>
        <p:spPr>
          <a:xfrm xmlns:a="http://schemas.openxmlformats.org/drawingml/2006/main">
            <a:off x="533400" y="2352675"/>
            <a:ext cx="5095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950" b="1">
                <a:solidFill>
                  <a:srgbClr val="003EA5"/>
                </a:solidFill>
                <a:latin typeface="Aptos"/>
                <a:ea typeface="Aptos"/>
                <a:cs typeface="Aptos"/>
              </a:defRPr>
            </a:defPPr>
            <a:lvl1pPr algn="l">
              <a:defRPr sz="1950" b="1">
                <a:solidFill>
                  <a:srgbClr val="003EA5"/>
                </a:solidFill>
                <a:latin typeface="Aptos"/>
                <a:ea typeface="Aptos"/>
                <a:cs typeface="Aptos"/>
              </a:defRPr>
            </a:lvl1pPr>
            <a:lvl2pPr algn="l">
              <a:defRPr sz="1950" b="1">
                <a:solidFill>
                  <a:srgbClr val="003EA5"/>
                </a:solidFill>
                <a:latin typeface="Aptos"/>
                <a:ea typeface="Aptos"/>
                <a:cs typeface="Aptos"/>
              </a:defRPr>
            </a:lvl2pPr>
            <a:lvl3pPr algn="l">
              <a:defRPr sz="1950" b="1">
                <a:solidFill>
                  <a:srgbClr val="003EA5"/>
                </a:solidFill>
                <a:latin typeface="Aptos"/>
                <a:ea typeface="Aptos"/>
                <a:cs typeface="Aptos"/>
              </a:defRPr>
            </a:lvl3pPr>
            <a:lvl4pPr algn="l">
              <a:defRPr sz="1950" b="1">
                <a:solidFill>
                  <a:srgbClr val="003EA5"/>
                </a:solidFill>
                <a:latin typeface="Aptos"/>
                <a:ea typeface="Aptos"/>
                <a:cs typeface="Aptos"/>
              </a:defRPr>
            </a:lvl4pPr>
            <a:lvl5pPr algn="l">
              <a:defRPr sz="1950" b="1">
                <a:solidFill>
                  <a:srgbClr val="003EA5"/>
                </a:solidFill>
                <a:latin typeface="Aptos"/>
                <a:ea typeface="Aptos"/>
                <a:cs typeface="Aptos"/>
              </a:defRPr>
            </a:lvl5pPr>
            <a:lvl6pPr algn="l">
              <a:defRPr sz="1950" b="1">
                <a:solidFill>
                  <a:srgbClr val="003EA5"/>
                </a:solidFill>
                <a:latin typeface="Aptos"/>
                <a:ea typeface="Aptos"/>
                <a:cs typeface="Aptos"/>
              </a:defRPr>
            </a:lvl6pPr>
            <a:lvl7pPr algn="l">
              <a:defRPr sz="1950" b="1">
                <a:solidFill>
                  <a:srgbClr val="003EA5"/>
                </a:solidFill>
                <a:latin typeface="Aptos"/>
                <a:ea typeface="Aptos"/>
                <a:cs typeface="Aptos"/>
              </a:defRPr>
            </a:lvl7pPr>
            <a:lvl8pPr algn="l">
              <a:defRPr sz="1950" b="1">
                <a:solidFill>
                  <a:srgbClr val="003EA5"/>
                </a:solidFill>
                <a:latin typeface="Aptos"/>
                <a:ea typeface="Aptos"/>
                <a:cs typeface="Aptos"/>
              </a:defRPr>
            </a:lvl8pPr>
            <a:lvl9pPr algn="l">
              <a:defRPr sz="1950" b="1">
                <a:solidFill>
                  <a:srgbClr val="003EA5"/>
                </a:solidFill>
                <a:latin typeface="Aptos"/>
                <a:ea typeface="Aptos"/>
                <a:cs typeface="Aptos"/>
              </a:defRPr>
            </a:lvl9pPr>
          </a:lstStyle>
          <a:p xmlns:a="http://schemas.openxmlformats.org/drawingml/2006/main">
            <a:pPr algn="l">
              <a:defRPr sz="1950" b="1">
                <a:solidFill>
                  <a:srgbClr val="003EA5"/>
                </a:solidFill>
                <a:latin typeface="Aptos"/>
                <a:ea typeface="Aptos"/>
                <a:cs typeface="Aptos"/>
              </a:defRPr>
            </a:pPr>
            <a:r>
              <a:rPr sz="1950" b="1">
                <a:solidFill>
                  <a:srgbClr val="003EA5"/>
                </a:solidFill>
                <a:latin typeface="Aptos"/>
                <a:ea typeface="Aptos"/>
                <a:cs typeface="Aptos"/>
              </a:rPr>
              <a:t>Published commitments</a:t>
            </a:r>
          </a:p>
        </p:txBody>
      </p:sp>
      <p:sp>
        <p:nvSpPr>
          <p:cNvPr id="9" name="">
            <a:extLst xmlns:a="http://schemas.openxmlformats.org/drawingml/2006/main">
              <a:ext uri="{FF2B5EF4-FFF2-40B4-BE49-F238E27FC236}">
                <a16:creationId xmlns:a16="http://schemas.microsoft.com/office/drawing/2014/main" id="{33CD7515-6447-49AD-93EA-E84BEEE098FC}"/>
              </a:ext>
            </a:extLst>
          </p:cNvPr>
          <p:cNvSpPr>
            <a:spLocks xmlns:a="http://schemas.openxmlformats.org/drawingml/2006/main" noGrp="1"/>
          </p:cNvSpPr>
          <p:nvPr/>
        </p:nvSpPr>
        <p:spPr>
          <a:xfrm xmlns:a="http://schemas.openxmlformats.org/drawingml/2006/main">
            <a:off x="533400" y="2924175"/>
            <a:ext cx="5095875"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0" name="New Zealand hosting">
            <a:extLst xmlns:a="http://schemas.openxmlformats.org/drawingml/2006/main">
              <a:ext uri="{FF2B5EF4-FFF2-40B4-BE49-F238E27FC236}">
                <a16:creationId xmlns:a16="http://schemas.microsoft.com/office/drawing/2014/main" id="{DA2A9350-C3A9-46DB-BEC1-FFB64EB2900B}"/>
              </a:ext>
            </a:extLst>
          </p:cNvPr>
          <p:cNvSpPr>
            <a:spLocks xmlns:a="http://schemas.openxmlformats.org/drawingml/2006/main" noGrp="1"/>
          </p:cNvSpPr>
          <p:nvPr/>
        </p:nvSpPr>
        <p:spPr>
          <a:xfrm xmlns:a="http://schemas.openxmlformats.org/drawingml/2006/main">
            <a:off x="533400" y="3028950"/>
            <a:ext cx="5095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13" b="1">
                <a:solidFill>
                  <a:srgbClr val="14263F"/>
                </a:solidFill>
                <a:latin typeface="Aptos"/>
                <a:ea typeface="Aptos"/>
                <a:cs typeface="Aptos"/>
              </a:defRPr>
            </a:defPPr>
            <a:lvl1pPr algn="l">
              <a:defRPr sz="1613" b="1">
                <a:solidFill>
                  <a:srgbClr val="14263F"/>
                </a:solidFill>
                <a:latin typeface="Aptos"/>
                <a:ea typeface="Aptos"/>
                <a:cs typeface="Aptos"/>
              </a:defRPr>
            </a:lvl1pPr>
            <a:lvl2pPr algn="l">
              <a:defRPr sz="1613" b="1">
                <a:solidFill>
                  <a:srgbClr val="14263F"/>
                </a:solidFill>
                <a:latin typeface="Aptos"/>
                <a:ea typeface="Aptos"/>
                <a:cs typeface="Aptos"/>
              </a:defRPr>
            </a:lvl2pPr>
            <a:lvl3pPr algn="l">
              <a:defRPr sz="1613" b="1">
                <a:solidFill>
                  <a:srgbClr val="14263F"/>
                </a:solidFill>
                <a:latin typeface="Aptos"/>
                <a:ea typeface="Aptos"/>
                <a:cs typeface="Aptos"/>
              </a:defRPr>
            </a:lvl3pPr>
            <a:lvl4pPr algn="l">
              <a:defRPr sz="1613" b="1">
                <a:solidFill>
                  <a:srgbClr val="14263F"/>
                </a:solidFill>
                <a:latin typeface="Aptos"/>
                <a:ea typeface="Aptos"/>
                <a:cs typeface="Aptos"/>
              </a:defRPr>
            </a:lvl4pPr>
            <a:lvl5pPr algn="l">
              <a:defRPr sz="1613" b="1">
                <a:solidFill>
                  <a:srgbClr val="14263F"/>
                </a:solidFill>
                <a:latin typeface="Aptos"/>
                <a:ea typeface="Aptos"/>
                <a:cs typeface="Aptos"/>
              </a:defRPr>
            </a:lvl5pPr>
            <a:lvl6pPr algn="l">
              <a:defRPr sz="1613" b="1">
                <a:solidFill>
                  <a:srgbClr val="14263F"/>
                </a:solidFill>
                <a:latin typeface="Aptos"/>
                <a:ea typeface="Aptos"/>
                <a:cs typeface="Aptos"/>
              </a:defRPr>
            </a:lvl6pPr>
            <a:lvl7pPr algn="l">
              <a:defRPr sz="1613" b="1">
                <a:solidFill>
                  <a:srgbClr val="14263F"/>
                </a:solidFill>
                <a:latin typeface="Aptos"/>
                <a:ea typeface="Aptos"/>
                <a:cs typeface="Aptos"/>
              </a:defRPr>
            </a:lvl7pPr>
            <a:lvl8pPr algn="l">
              <a:defRPr sz="1613" b="1">
                <a:solidFill>
                  <a:srgbClr val="14263F"/>
                </a:solidFill>
                <a:latin typeface="Aptos"/>
                <a:ea typeface="Aptos"/>
                <a:cs typeface="Aptos"/>
              </a:defRPr>
            </a:lvl8pPr>
            <a:lvl9pPr algn="l">
              <a:defRPr sz="1613" b="1">
                <a:solidFill>
                  <a:srgbClr val="14263F"/>
                </a:solidFill>
                <a:latin typeface="Aptos"/>
                <a:ea typeface="Aptos"/>
                <a:cs typeface="Aptos"/>
              </a:defRPr>
            </a:lvl9pPr>
          </a:lstStyle>
          <a:p xmlns:a="http://schemas.openxmlformats.org/drawingml/2006/main">
            <a:pPr algn="l">
              <a:defRPr sz="1613" b="1">
                <a:solidFill>
                  <a:srgbClr val="14263F"/>
                </a:solidFill>
                <a:latin typeface="Aptos"/>
                <a:ea typeface="Aptos"/>
                <a:cs typeface="Aptos"/>
              </a:defRPr>
            </a:pPr>
            <a:r>
              <a:rPr sz="1613" b="1">
                <a:solidFill>
                  <a:srgbClr val="14263F"/>
                </a:solidFill>
                <a:latin typeface="Aptos"/>
                <a:ea typeface="Aptos"/>
                <a:cs typeface="Aptos"/>
              </a:rPr>
              <a:t>New Zealand hosting</a:t>
            </a:r>
          </a:p>
        </p:txBody>
      </p:sp>
      <p:sp>
        <p:nvSpPr>
          <p:cNvPr id="11" name="The detailed data statement describes New Zealand processing and storage.">
            <a:extLst xmlns:a="http://schemas.openxmlformats.org/drawingml/2006/main">
              <a:ext uri="{FF2B5EF4-FFF2-40B4-BE49-F238E27FC236}">
                <a16:creationId xmlns:a16="http://schemas.microsoft.com/office/drawing/2014/main" id="{58B12512-0672-4D6F-9812-B98F0BEDDC97}"/>
              </a:ext>
            </a:extLst>
          </p:cNvPr>
          <p:cNvSpPr>
            <a:spLocks xmlns:a="http://schemas.openxmlformats.org/drawingml/2006/main" noGrp="1"/>
          </p:cNvSpPr>
          <p:nvPr/>
        </p:nvSpPr>
        <p:spPr>
          <a:xfrm xmlns:a="http://schemas.openxmlformats.org/drawingml/2006/main">
            <a:off x="533400" y="3381375"/>
            <a:ext cx="509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All customer data is hosted in New Zealand.</a:t>
            </a:r>
          </a:p>
        </p:txBody>
      </p:sp>
      <p:sp>
        <p:nvSpPr>
          <p:cNvPr id="12" name="">
            <a:extLst xmlns:a="http://schemas.openxmlformats.org/drawingml/2006/main">
              <a:ext uri="{FF2B5EF4-FFF2-40B4-BE49-F238E27FC236}">
                <a16:creationId xmlns:a16="http://schemas.microsoft.com/office/drawing/2014/main" id="{7A5075BD-C549-4AA9-B4E7-8D8A6ED9F6C9}"/>
              </a:ext>
            </a:extLst>
          </p:cNvPr>
          <p:cNvSpPr>
            <a:spLocks xmlns:a="http://schemas.openxmlformats.org/drawingml/2006/main" noGrp="1"/>
          </p:cNvSpPr>
          <p:nvPr/>
        </p:nvSpPr>
        <p:spPr>
          <a:xfrm xmlns:a="http://schemas.openxmlformats.org/drawingml/2006/main">
            <a:off x="533400" y="3895725"/>
            <a:ext cx="5095875"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3" name="No customer data for AI training">
            <a:extLst xmlns:a="http://schemas.openxmlformats.org/drawingml/2006/main">
              <a:ext uri="{FF2B5EF4-FFF2-40B4-BE49-F238E27FC236}">
                <a16:creationId xmlns:a16="http://schemas.microsoft.com/office/drawing/2014/main" id="{3D1F551B-EA9A-49F4-A8D5-28B899129A3E}"/>
              </a:ext>
            </a:extLst>
          </p:cNvPr>
          <p:cNvSpPr>
            <a:spLocks xmlns:a="http://schemas.openxmlformats.org/drawingml/2006/main" noGrp="1"/>
          </p:cNvSpPr>
          <p:nvPr/>
        </p:nvSpPr>
        <p:spPr>
          <a:xfrm xmlns:a="http://schemas.openxmlformats.org/drawingml/2006/main">
            <a:off x="533400" y="4000500"/>
            <a:ext cx="5095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13" b="1">
                <a:solidFill>
                  <a:srgbClr val="14263F"/>
                </a:solidFill>
                <a:latin typeface="Aptos"/>
                <a:ea typeface="Aptos"/>
                <a:cs typeface="Aptos"/>
              </a:defRPr>
            </a:defPPr>
            <a:lvl1pPr algn="l">
              <a:defRPr sz="1613" b="1">
                <a:solidFill>
                  <a:srgbClr val="14263F"/>
                </a:solidFill>
                <a:latin typeface="Aptos"/>
                <a:ea typeface="Aptos"/>
                <a:cs typeface="Aptos"/>
              </a:defRPr>
            </a:lvl1pPr>
            <a:lvl2pPr algn="l">
              <a:defRPr sz="1613" b="1">
                <a:solidFill>
                  <a:srgbClr val="14263F"/>
                </a:solidFill>
                <a:latin typeface="Aptos"/>
                <a:ea typeface="Aptos"/>
                <a:cs typeface="Aptos"/>
              </a:defRPr>
            </a:lvl2pPr>
            <a:lvl3pPr algn="l">
              <a:defRPr sz="1613" b="1">
                <a:solidFill>
                  <a:srgbClr val="14263F"/>
                </a:solidFill>
                <a:latin typeface="Aptos"/>
                <a:ea typeface="Aptos"/>
                <a:cs typeface="Aptos"/>
              </a:defRPr>
            </a:lvl3pPr>
            <a:lvl4pPr algn="l">
              <a:defRPr sz="1613" b="1">
                <a:solidFill>
                  <a:srgbClr val="14263F"/>
                </a:solidFill>
                <a:latin typeface="Aptos"/>
                <a:ea typeface="Aptos"/>
                <a:cs typeface="Aptos"/>
              </a:defRPr>
            </a:lvl4pPr>
            <a:lvl5pPr algn="l">
              <a:defRPr sz="1613" b="1">
                <a:solidFill>
                  <a:srgbClr val="14263F"/>
                </a:solidFill>
                <a:latin typeface="Aptos"/>
                <a:ea typeface="Aptos"/>
                <a:cs typeface="Aptos"/>
              </a:defRPr>
            </a:lvl5pPr>
            <a:lvl6pPr algn="l">
              <a:defRPr sz="1613" b="1">
                <a:solidFill>
                  <a:srgbClr val="14263F"/>
                </a:solidFill>
                <a:latin typeface="Aptos"/>
                <a:ea typeface="Aptos"/>
                <a:cs typeface="Aptos"/>
              </a:defRPr>
            </a:lvl6pPr>
            <a:lvl7pPr algn="l">
              <a:defRPr sz="1613" b="1">
                <a:solidFill>
                  <a:srgbClr val="14263F"/>
                </a:solidFill>
                <a:latin typeface="Aptos"/>
                <a:ea typeface="Aptos"/>
                <a:cs typeface="Aptos"/>
              </a:defRPr>
            </a:lvl7pPr>
            <a:lvl8pPr algn="l">
              <a:defRPr sz="1613" b="1">
                <a:solidFill>
                  <a:srgbClr val="14263F"/>
                </a:solidFill>
                <a:latin typeface="Aptos"/>
                <a:ea typeface="Aptos"/>
                <a:cs typeface="Aptos"/>
              </a:defRPr>
            </a:lvl8pPr>
            <a:lvl9pPr algn="l">
              <a:defRPr sz="1613" b="1">
                <a:solidFill>
                  <a:srgbClr val="14263F"/>
                </a:solidFill>
                <a:latin typeface="Aptos"/>
                <a:ea typeface="Aptos"/>
                <a:cs typeface="Aptos"/>
              </a:defRPr>
            </a:lvl9pPr>
          </a:lstStyle>
          <a:p xmlns:a="http://schemas.openxmlformats.org/drawingml/2006/main">
            <a:pPr algn="l">
              <a:defRPr sz="1613" b="1">
                <a:solidFill>
                  <a:srgbClr val="14263F"/>
                </a:solidFill>
                <a:latin typeface="Aptos"/>
                <a:ea typeface="Aptos"/>
                <a:cs typeface="Aptos"/>
              </a:defRPr>
            </a:pPr>
            <a:r>
              <a:rPr sz="1613" b="1">
                <a:solidFill>
                  <a:srgbClr val="14263F"/>
                </a:solidFill>
                <a:latin typeface="Aptos"/>
                <a:ea typeface="Aptos"/>
                <a:cs typeface="Aptos"/>
              </a:rPr>
              <a:t>No customer data for AI training</a:t>
            </a:r>
          </a:p>
        </p:txBody>
      </p:sp>
      <p:sp>
        <p:nvSpPr>
          <p:cNvPr id="14" name="Customer material is not used to train the vendor’s models.">
            <a:extLst xmlns:a="http://schemas.openxmlformats.org/drawingml/2006/main">
              <a:ext uri="{FF2B5EF4-FFF2-40B4-BE49-F238E27FC236}">
                <a16:creationId xmlns:a16="http://schemas.microsoft.com/office/drawing/2014/main" id="{4A0371EB-4190-4757-8EE4-18C21098B163}"/>
              </a:ext>
            </a:extLst>
          </p:cNvPr>
          <p:cNvSpPr>
            <a:spLocks xmlns:a="http://schemas.openxmlformats.org/drawingml/2006/main" noGrp="1"/>
          </p:cNvSpPr>
          <p:nvPr/>
        </p:nvSpPr>
        <p:spPr>
          <a:xfrm xmlns:a="http://schemas.openxmlformats.org/drawingml/2006/main">
            <a:off x="533400" y="4352925"/>
            <a:ext cx="509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Customer material is not used to train SafeToOpen’s models.</a:t>
            </a:r>
          </a:p>
        </p:txBody>
      </p:sp>
      <p:sp>
        <p:nvSpPr>
          <p:cNvPr id="15" name="">
            <a:extLst xmlns:a="http://schemas.openxmlformats.org/drawingml/2006/main">
              <a:ext uri="{FF2B5EF4-FFF2-40B4-BE49-F238E27FC236}">
                <a16:creationId xmlns:a16="http://schemas.microsoft.com/office/drawing/2014/main" id="{2D6819AD-9B0D-4BF8-9874-A22120C7A9DF}"/>
              </a:ext>
            </a:extLst>
          </p:cNvPr>
          <p:cNvSpPr>
            <a:spLocks xmlns:a="http://schemas.openxmlformats.org/drawingml/2006/main" noGrp="1"/>
          </p:cNvSpPr>
          <p:nvPr/>
        </p:nvSpPr>
        <p:spPr>
          <a:xfrm xmlns:a="http://schemas.openxmlformats.org/drawingml/2006/main">
            <a:off x="533400" y="4867275"/>
            <a:ext cx="5095875"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6" name="Review documents">
            <a:extLst xmlns:a="http://schemas.openxmlformats.org/drawingml/2006/main">
              <a:ext uri="{FF2B5EF4-FFF2-40B4-BE49-F238E27FC236}">
                <a16:creationId xmlns:a16="http://schemas.microsoft.com/office/drawing/2014/main" id="{EB822E72-7798-4F0C-AF24-EBF6C5B02619}"/>
              </a:ext>
            </a:extLst>
          </p:cNvPr>
          <p:cNvSpPr>
            <a:spLocks xmlns:a="http://schemas.openxmlformats.org/drawingml/2006/main" noGrp="1"/>
          </p:cNvSpPr>
          <p:nvPr/>
        </p:nvSpPr>
        <p:spPr>
          <a:xfrm xmlns:a="http://schemas.openxmlformats.org/drawingml/2006/main">
            <a:off x="533400" y="4972050"/>
            <a:ext cx="5095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13" b="1">
                <a:solidFill>
                  <a:srgbClr val="14263F"/>
                </a:solidFill>
                <a:latin typeface="Aptos"/>
                <a:ea typeface="Aptos"/>
                <a:cs typeface="Aptos"/>
              </a:defRPr>
            </a:defPPr>
            <a:lvl1pPr algn="l">
              <a:defRPr sz="1613" b="1">
                <a:solidFill>
                  <a:srgbClr val="14263F"/>
                </a:solidFill>
                <a:latin typeface="Aptos"/>
                <a:ea typeface="Aptos"/>
                <a:cs typeface="Aptos"/>
              </a:defRPr>
            </a:lvl1pPr>
            <a:lvl2pPr algn="l">
              <a:defRPr sz="1613" b="1">
                <a:solidFill>
                  <a:srgbClr val="14263F"/>
                </a:solidFill>
                <a:latin typeface="Aptos"/>
                <a:ea typeface="Aptos"/>
                <a:cs typeface="Aptos"/>
              </a:defRPr>
            </a:lvl2pPr>
            <a:lvl3pPr algn="l">
              <a:defRPr sz="1613" b="1">
                <a:solidFill>
                  <a:srgbClr val="14263F"/>
                </a:solidFill>
                <a:latin typeface="Aptos"/>
                <a:ea typeface="Aptos"/>
                <a:cs typeface="Aptos"/>
              </a:defRPr>
            </a:lvl3pPr>
            <a:lvl4pPr algn="l">
              <a:defRPr sz="1613" b="1">
                <a:solidFill>
                  <a:srgbClr val="14263F"/>
                </a:solidFill>
                <a:latin typeface="Aptos"/>
                <a:ea typeface="Aptos"/>
                <a:cs typeface="Aptos"/>
              </a:defRPr>
            </a:lvl4pPr>
            <a:lvl5pPr algn="l">
              <a:defRPr sz="1613" b="1">
                <a:solidFill>
                  <a:srgbClr val="14263F"/>
                </a:solidFill>
                <a:latin typeface="Aptos"/>
                <a:ea typeface="Aptos"/>
                <a:cs typeface="Aptos"/>
              </a:defRPr>
            </a:lvl5pPr>
            <a:lvl6pPr algn="l">
              <a:defRPr sz="1613" b="1">
                <a:solidFill>
                  <a:srgbClr val="14263F"/>
                </a:solidFill>
                <a:latin typeface="Aptos"/>
                <a:ea typeface="Aptos"/>
                <a:cs typeface="Aptos"/>
              </a:defRPr>
            </a:lvl6pPr>
            <a:lvl7pPr algn="l">
              <a:defRPr sz="1613" b="1">
                <a:solidFill>
                  <a:srgbClr val="14263F"/>
                </a:solidFill>
                <a:latin typeface="Aptos"/>
                <a:ea typeface="Aptos"/>
                <a:cs typeface="Aptos"/>
              </a:defRPr>
            </a:lvl7pPr>
            <a:lvl8pPr algn="l">
              <a:defRPr sz="1613" b="1">
                <a:solidFill>
                  <a:srgbClr val="14263F"/>
                </a:solidFill>
                <a:latin typeface="Aptos"/>
                <a:ea typeface="Aptos"/>
                <a:cs typeface="Aptos"/>
              </a:defRPr>
            </a:lvl8pPr>
            <a:lvl9pPr algn="l">
              <a:defRPr sz="1613" b="1">
                <a:solidFill>
                  <a:srgbClr val="14263F"/>
                </a:solidFill>
                <a:latin typeface="Aptos"/>
                <a:ea typeface="Aptos"/>
                <a:cs typeface="Aptos"/>
              </a:defRPr>
            </a:lvl9pPr>
          </a:lstStyle>
          <a:p xmlns:a="http://schemas.openxmlformats.org/drawingml/2006/main">
            <a:pPr algn="l">
              <a:defRPr sz="1613" b="1">
                <a:solidFill>
                  <a:srgbClr val="14263F"/>
                </a:solidFill>
                <a:latin typeface="Aptos"/>
                <a:ea typeface="Aptos"/>
                <a:cs typeface="Aptos"/>
              </a:defRPr>
            </a:pPr>
            <a:r>
              <a:rPr sz="1613" b="1">
                <a:solidFill>
                  <a:srgbClr val="14263F"/>
                </a:solidFill>
                <a:latin typeface="Aptos"/>
                <a:ea typeface="Aptos"/>
                <a:cs typeface="Aptos"/>
              </a:rPr>
              <a:t>Independently certified</a:t>
            </a:r>
          </a:p>
        </p:txBody>
      </p:sp>
      <p:sp>
        <p:nvSpPr>
          <p:cNvPr id="17" name="DPA and security review material are available for business due diligence.">
            <a:extLst xmlns:a="http://schemas.openxmlformats.org/drawingml/2006/main">
              <a:ext uri="{FF2B5EF4-FFF2-40B4-BE49-F238E27FC236}">
                <a16:creationId xmlns:a16="http://schemas.microsoft.com/office/drawing/2014/main" id="{8F8E3E09-04F0-4A1B-BB96-DC02D00ACF92}"/>
              </a:ext>
            </a:extLst>
          </p:cNvPr>
          <p:cNvSpPr>
            <a:spLocks xmlns:a="http://schemas.openxmlformats.org/drawingml/2006/main" noGrp="1"/>
          </p:cNvSpPr>
          <p:nvPr/>
        </p:nvSpPr>
        <p:spPr>
          <a:xfrm xmlns:a="http://schemas.openxmlformats.org/drawingml/2006/main">
            <a:off x="533400" y="5324475"/>
            <a:ext cx="509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ISO/IEC 27001:2022 certified and Google CASA verified. A DPA and security review material are available.</a:t>
            </a:r>
          </a:p>
        </p:txBody>
      </p:sp>
      <p:sp>
        <p:nvSpPr>
          <p:cNvPr id="18" name="Confirm for our deployment">
            <a:extLst xmlns:a="http://schemas.openxmlformats.org/drawingml/2006/main">
              <a:ext uri="{FF2B5EF4-FFF2-40B4-BE49-F238E27FC236}">
                <a16:creationId xmlns:a16="http://schemas.microsoft.com/office/drawing/2014/main" id="{1BA12318-B1DD-4CE3-9909-0F3B365C7ACE}"/>
              </a:ext>
            </a:extLst>
          </p:cNvPr>
          <p:cNvSpPr>
            <a:spLocks xmlns:a="http://schemas.openxmlformats.org/drawingml/2006/main" noGrp="1"/>
          </p:cNvSpPr>
          <p:nvPr/>
        </p:nvSpPr>
        <p:spPr>
          <a:xfrm xmlns:a="http://schemas.openxmlformats.org/drawingml/2006/main">
            <a:off x="6543675" y="2352675"/>
            <a:ext cx="51149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950" b="1">
                <a:solidFill>
                  <a:srgbClr val="007E87"/>
                </a:solidFill>
                <a:latin typeface="Aptos"/>
                <a:ea typeface="Aptos"/>
                <a:cs typeface="Aptos"/>
              </a:defRPr>
            </a:defPPr>
            <a:lvl1pPr algn="l">
              <a:defRPr sz="1950" b="1">
                <a:solidFill>
                  <a:srgbClr val="007E87"/>
                </a:solidFill>
                <a:latin typeface="Aptos"/>
                <a:ea typeface="Aptos"/>
                <a:cs typeface="Aptos"/>
              </a:defRPr>
            </a:lvl1pPr>
            <a:lvl2pPr algn="l">
              <a:defRPr sz="1950" b="1">
                <a:solidFill>
                  <a:srgbClr val="007E87"/>
                </a:solidFill>
                <a:latin typeface="Aptos"/>
                <a:ea typeface="Aptos"/>
                <a:cs typeface="Aptos"/>
              </a:defRPr>
            </a:lvl2pPr>
            <a:lvl3pPr algn="l">
              <a:defRPr sz="1950" b="1">
                <a:solidFill>
                  <a:srgbClr val="007E87"/>
                </a:solidFill>
                <a:latin typeface="Aptos"/>
                <a:ea typeface="Aptos"/>
                <a:cs typeface="Aptos"/>
              </a:defRPr>
            </a:lvl3pPr>
            <a:lvl4pPr algn="l">
              <a:defRPr sz="1950" b="1">
                <a:solidFill>
                  <a:srgbClr val="007E87"/>
                </a:solidFill>
                <a:latin typeface="Aptos"/>
                <a:ea typeface="Aptos"/>
                <a:cs typeface="Aptos"/>
              </a:defRPr>
            </a:lvl4pPr>
            <a:lvl5pPr algn="l">
              <a:defRPr sz="1950" b="1">
                <a:solidFill>
                  <a:srgbClr val="007E87"/>
                </a:solidFill>
                <a:latin typeface="Aptos"/>
                <a:ea typeface="Aptos"/>
                <a:cs typeface="Aptos"/>
              </a:defRPr>
            </a:lvl5pPr>
            <a:lvl6pPr algn="l">
              <a:defRPr sz="1950" b="1">
                <a:solidFill>
                  <a:srgbClr val="007E87"/>
                </a:solidFill>
                <a:latin typeface="Aptos"/>
                <a:ea typeface="Aptos"/>
                <a:cs typeface="Aptos"/>
              </a:defRPr>
            </a:lvl6pPr>
            <a:lvl7pPr algn="l">
              <a:defRPr sz="1950" b="1">
                <a:solidFill>
                  <a:srgbClr val="007E87"/>
                </a:solidFill>
                <a:latin typeface="Aptos"/>
                <a:ea typeface="Aptos"/>
                <a:cs typeface="Aptos"/>
              </a:defRPr>
            </a:lvl7pPr>
            <a:lvl8pPr algn="l">
              <a:defRPr sz="1950" b="1">
                <a:solidFill>
                  <a:srgbClr val="007E87"/>
                </a:solidFill>
                <a:latin typeface="Aptos"/>
                <a:ea typeface="Aptos"/>
                <a:cs typeface="Aptos"/>
              </a:defRPr>
            </a:lvl8pPr>
            <a:lvl9pPr algn="l">
              <a:defRPr sz="1950" b="1">
                <a:solidFill>
                  <a:srgbClr val="007E87"/>
                </a:solidFill>
                <a:latin typeface="Aptos"/>
                <a:ea typeface="Aptos"/>
                <a:cs typeface="Aptos"/>
              </a:defRPr>
            </a:lvl9pPr>
          </a:lstStyle>
          <a:p xmlns:a="http://schemas.openxmlformats.org/drawingml/2006/main">
            <a:pPr algn="l">
              <a:defRPr sz="1950" b="1">
                <a:solidFill>
                  <a:srgbClr val="007E87"/>
                </a:solidFill>
                <a:latin typeface="Aptos"/>
                <a:ea typeface="Aptos"/>
                <a:cs typeface="Aptos"/>
              </a:defRPr>
            </a:pPr>
            <a:r>
              <a:rPr sz="1950" b="1">
                <a:solidFill>
                  <a:srgbClr val="007E87"/>
                </a:solidFill>
                <a:latin typeface="Aptos"/>
                <a:ea typeface="Aptos"/>
                <a:cs typeface="Aptos"/>
              </a:rPr>
              <a:t>How each workflow is handled</a:t>
            </a:r>
          </a:p>
        </p:txBody>
      </p:sp>
      <p:graphicFrame>
        <p:nvGraphicFramePr>
          <p:cNvPr id="19" name="">
            <a:extLst xmlns:a="http://schemas.openxmlformats.org/drawingml/2006/main">
              <a:ext uri="{FF2B5EF4-FFF2-40B4-BE49-F238E27FC236}">
                <a16:creationId xmlns:a16="http://schemas.microsoft.com/office/drawing/2014/main" id="{F0403D2F-BE24-4EBC-A486-046F47A02030}"/>
              </a:ext>
            </a:extLst>
          </p:cNvPr>
          <p:cNvGraphicFramePr/>
          <p:nvPr/>
        </p:nvGraphicFramePr>
        <p:xfrm>
          <a:off xmlns:a="http://schemas.openxmlformats.org/drawingml/2006/main" x="6543675" y="2943225"/>
          <a:ext xmlns:a="http://schemas.openxmlformats.org/drawingml/2006/main" cx="5114925" cy="2505075"/>
        </p:xfrm>
        <a:graphic xmlns:a="http://schemas.openxmlformats.org/drawingml/2006/main">
          <a:graphicData uri="http://schemas.openxmlformats.org/drawingml/2006/table">
            <a:tbl>
              <a:tblPr/>
              <a:tblGrid>
                <a:gridCol w="1695450"/>
                <a:gridCol w="3419475"/>
              </a:tblGrid>
              <a:tr h="626269">
                <a:tc>
                  <a:txBody>
                    <a:bodyPr/>
                    <a:lstStyle/>
                    <a:p>
                      <a:r>
                        <a:rPr sz="1425" b="1">
                          <a:solidFill>
                            <a:srgbClr val="003EA5"/>
                          </a:solidFill>
                          <a:latin typeface="Aptos"/>
                          <a:ea typeface="Aptos"/>
                          <a:cs typeface="Aptos"/>
                        </a:rPr>
                        <a:t>Workflow</a:t>
                      </a:r>
                    </a:p>
                  </a:txBody>
                  <a:tcPr marL="133350" marR="133350" marT="66675" marB="66675">
                    <a:lnL w="6191">
                      <a:solidFill>
                        <a:srgbClr val="D4DDEC"/>
                      </a:solidFill>
                    </a:lnL>
                    <a:lnR w="6191">
                      <a:solidFill>
                        <a:srgbClr val="D4DDEC"/>
                      </a:solidFill>
                    </a:lnR>
                    <a:lnT w="6191">
                      <a:solidFill>
                        <a:srgbClr val="D4DDEC"/>
                      </a:solidFill>
                    </a:lnT>
                    <a:lnB w="6191">
                      <a:solidFill>
                        <a:srgbClr val="D4DDEC"/>
                      </a:solidFill>
                    </a:lnB>
                    <a:solidFill>
                      <a:srgbClr val="E7EFFA"/>
                    </a:solidFill>
                  </a:tcPr>
                </a:tc>
                <a:tc>
                  <a:txBody>
                    <a:bodyPr/>
                    <a:lstStyle/>
                    <a:p>
                      <a:r>
                        <a:rPr sz="1425" b="1">
                          <a:solidFill>
                            <a:srgbClr val="003EA5"/>
                          </a:solidFill>
                          <a:latin typeface="Aptos"/>
                          <a:ea typeface="Aptos"/>
                          <a:cs typeface="Aptos"/>
                        </a:rPr>
                        <a:t>How it is handled</a:t>
                      </a:r>
                    </a:p>
                  </a:txBody>
                  <a:tcPr marL="133350" marR="133350" marT="66675" marB="66675">
                    <a:lnR w="6191">
                      <a:solidFill>
                        <a:srgbClr val="D4DDEC"/>
                      </a:solidFill>
                    </a:lnR>
                    <a:lnT w="6191">
                      <a:solidFill>
                        <a:srgbClr val="D4DDEC"/>
                      </a:solidFill>
                    </a:lnT>
                    <a:lnB w="6191">
                      <a:solidFill>
                        <a:srgbClr val="D4DDEC"/>
                      </a:solidFill>
                    </a:lnB>
                    <a:solidFill>
                      <a:srgbClr val="E7EFFA"/>
                    </a:solidFill>
                  </a:tcPr>
                </a:tc>
              </a:tr>
              <a:tr h="626269">
                <a:tc>
                  <a:txBody>
                    <a:bodyPr/>
                    <a:lstStyle/>
                    <a:p>
                      <a:r>
                        <a:rPr sz="1463">
                          <a:solidFill>
                            <a:srgbClr val="14263F"/>
                          </a:solidFill>
                          <a:latin typeface="Aptos"/>
                          <a:ea typeface="Aptos"/>
                          <a:cs typeface="Aptos"/>
                        </a:rPr>
                        <a:t>Routine verification</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Not stored: analysed in transit, metadata anonymised</a:t>
                      </a:r>
                    </a:p>
                  </a:txBody>
                  <a:tcPr marL="133350" marR="133350" marT="66675" marB="66675">
                    <a:lnR w="6191">
                      <a:solidFill>
                        <a:srgbClr val="D4DDEC"/>
                      </a:solidFill>
                    </a:lnR>
                    <a:lnB w="6191">
                      <a:solidFill>
                        <a:srgbClr val="D4DDEC"/>
                      </a:solidFill>
                    </a:lnB>
                    <a:solidFill>
                      <a:srgbClr val="FFFFFF"/>
                    </a:solidFill>
                  </a:tcPr>
                </a:tc>
              </a:tr>
              <a:tr h="626269">
                <a:tc>
                  <a:txBody>
                    <a:bodyPr/>
                    <a:lstStyle/>
                    <a:p>
                      <a:r>
                        <a:rPr sz="1463">
                          <a:solidFill>
                            <a:srgbClr val="14263F"/>
                          </a:solidFill>
                          <a:latin typeface="Aptos"/>
                          <a:ea typeface="Aptos"/>
                          <a:cs typeface="Aptos"/>
                        </a:rPr>
                        <a:t>Report action</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Kept 90 days for analysis and audit, then deleted</a:t>
                      </a:r>
                    </a:p>
                  </a:txBody>
                  <a:tcPr marL="133350" marR="133350" marT="66675" marB="66675">
                    <a:lnR w="6191">
                      <a:solidFill>
                        <a:srgbClr val="D4DDEC"/>
                      </a:solidFill>
                    </a:lnR>
                    <a:lnB w="6191">
                      <a:solidFill>
                        <a:srgbClr val="D4DDEC"/>
                      </a:solidFill>
                    </a:lnB>
                    <a:solidFill>
                      <a:srgbClr val="FFFFFF"/>
                    </a:solidFill>
                  </a:tcPr>
                </a:tc>
              </a:tr>
              <a:tr h="626269">
                <a:tc>
                  <a:txBody>
                    <a:bodyPr/>
                    <a:lstStyle/>
                    <a:p>
                      <a:r>
                        <a:rPr sz="1463">
                          <a:solidFill>
                            <a:srgbClr val="14263F"/>
                          </a:solidFill>
                          <a:latin typeface="Aptos"/>
                          <a:ea typeface="Aptos"/>
                          <a:cs typeface="Aptos"/>
                        </a:rPr>
                        <a:t>Administration</a:t>
                      </a:r>
                    </a:p>
                  </a:txBody>
                  <a:tcPr marL="133350" marR="133350" marT="66675" marB="66675">
                    <a:lnL w="6191">
                      <a:solidFill>
                        <a:srgbClr val="D4DDEC"/>
                      </a:solidFill>
                    </a:lnL>
                    <a:lnR w="6191">
                      <a:solidFill>
                        <a:srgbClr val="D4DDEC"/>
                      </a:solidFill>
                    </a:lnR>
                    <a:lnB w="6191">
                      <a:solidFill>
                        <a:srgbClr val="D4DDEC"/>
                      </a:solidFill>
                    </a:lnB>
                    <a:solidFill>
                      <a:srgbClr val="FFFFFF"/>
                    </a:solidFill>
                  </a:tcPr>
                </a:tc>
                <a:tc>
                  <a:txBody>
                    <a:bodyPr/>
                    <a:lstStyle/>
                    <a:p>
                      <a:r>
                        <a:rPr sz="1463">
                          <a:solidFill>
                            <a:srgbClr val="14263F"/>
                          </a:solidFill>
                          <a:latin typeface="Aptos"/>
                          <a:ea typeface="Aptos"/>
                          <a:cs typeface="Aptos"/>
                        </a:rPr>
                        <a:t>Agreed at setup: admin access and who sees reports</a:t>
                      </a:r>
                    </a:p>
                  </a:txBody>
                  <a:tcPr marL="133350" marR="133350" marT="66675" marB="66675">
                    <a:lnR w="6191">
                      <a:solidFill>
                        <a:srgbClr val="D4DDEC"/>
                      </a:solidFill>
                    </a:lnR>
                    <a:lnB w="6191">
                      <a:solidFill>
                        <a:srgbClr val="D4DDEC"/>
                      </a:solidFill>
                    </a:lnB>
                    <a:solidFill>
                      <a:srgbClr val="FFFFFF"/>
                    </a:solidFill>
                  </a:tcPr>
                </a:tc>
              </a:tr>
            </a:tbl>
          </a:graphicData>
        </a:graphic>
      </p:graphicFrame>
      <p:sp>
        <p:nvSpPr>
          <p:cNvPr id="20" name="Confirm routine-scan and reported-message retention before activation.">
            <a:extLst xmlns:a="http://schemas.openxmlformats.org/drawingml/2006/main">
              <a:ext uri="{FF2B5EF4-FFF2-40B4-BE49-F238E27FC236}">
                <a16:creationId xmlns:a16="http://schemas.microsoft.com/office/drawing/2014/main" id="{6023E115-9A58-4309-9950-62C5BCE34530}"/>
              </a:ext>
            </a:extLst>
          </p:cNvPr>
          <p:cNvSpPr>
            <a:spLocks xmlns:a="http://schemas.openxmlformats.org/drawingml/2006/main" noGrp="1"/>
          </p:cNvSpPr>
          <p:nvPr/>
        </p:nvSpPr>
        <p:spPr>
          <a:xfrm xmlns:a="http://schemas.openxmlformats.org/drawingml/2006/main">
            <a:off x="6543675" y="5657850"/>
            <a:ext cx="51149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1">
                <a:solidFill>
                  <a:srgbClr val="003EA5"/>
                </a:solidFill>
                <a:latin typeface="Aptos"/>
                <a:ea typeface="Aptos"/>
                <a:cs typeface="Aptos"/>
              </a:defRPr>
            </a:defPPr>
            <a:lvl1pPr algn="l">
              <a:defRPr sz="1500" b="1">
                <a:solidFill>
                  <a:srgbClr val="003EA5"/>
                </a:solidFill>
                <a:latin typeface="Aptos"/>
                <a:ea typeface="Aptos"/>
                <a:cs typeface="Aptos"/>
              </a:defRPr>
            </a:lvl1pPr>
            <a:lvl2pPr algn="l">
              <a:defRPr sz="1500" b="1">
                <a:solidFill>
                  <a:srgbClr val="003EA5"/>
                </a:solidFill>
                <a:latin typeface="Aptos"/>
                <a:ea typeface="Aptos"/>
                <a:cs typeface="Aptos"/>
              </a:defRPr>
            </a:lvl2pPr>
            <a:lvl3pPr algn="l">
              <a:defRPr sz="1500" b="1">
                <a:solidFill>
                  <a:srgbClr val="003EA5"/>
                </a:solidFill>
                <a:latin typeface="Aptos"/>
                <a:ea typeface="Aptos"/>
                <a:cs typeface="Aptos"/>
              </a:defRPr>
            </a:lvl3pPr>
            <a:lvl4pPr algn="l">
              <a:defRPr sz="1500" b="1">
                <a:solidFill>
                  <a:srgbClr val="003EA5"/>
                </a:solidFill>
                <a:latin typeface="Aptos"/>
                <a:ea typeface="Aptos"/>
                <a:cs typeface="Aptos"/>
              </a:defRPr>
            </a:lvl4pPr>
            <a:lvl5pPr algn="l">
              <a:defRPr sz="1500" b="1">
                <a:solidFill>
                  <a:srgbClr val="003EA5"/>
                </a:solidFill>
                <a:latin typeface="Aptos"/>
                <a:ea typeface="Aptos"/>
                <a:cs typeface="Aptos"/>
              </a:defRPr>
            </a:lvl5pPr>
            <a:lvl6pPr algn="l">
              <a:defRPr sz="1500" b="1">
                <a:solidFill>
                  <a:srgbClr val="003EA5"/>
                </a:solidFill>
                <a:latin typeface="Aptos"/>
                <a:ea typeface="Aptos"/>
                <a:cs typeface="Aptos"/>
              </a:defRPr>
            </a:lvl6pPr>
            <a:lvl7pPr algn="l">
              <a:defRPr sz="1500" b="1">
                <a:solidFill>
                  <a:srgbClr val="003EA5"/>
                </a:solidFill>
                <a:latin typeface="Aptos"/>
                <a:ea typeface="Aptos"/>
                <a:cs typeface="Aptos"/>
              </a:defRPr>
            </a:lvl7pPr>
            <a:lvl8pPr algn="l">
              <a:defRPr sz="1500" b="1">
                <a:solidFill>
                  <a:srgbClr val="003EA5"/>
                </a:solidFill>
                <a:latin typeface="Aptos"/>
                <a:ea typeface="Aptos"/>
                <a:cs typeface="Aptos"/>
              </a:defRPr>
            </a:lvl8pPr>
            <a:lvl9pPr algn="l">
              <a:defRPr sz="1500" b="1">
                <a:solidFill>
                  <a:srgbClr val="003EA5"/>
                </a:solidFill>
                <a:latin typeface="Aptos"/>
                <a:ea typeface="Aptos"/>
                <a:cs typeface="Aptos"/>
              </a:defRPr>
            </a:lvl9pPr>
          </a:lstStyle>
          <a:p xmlns:a="http://schemas.openxmlformats.org/drawingml/2006/main">
            <a:pPr algn="l">
              <a:defRPr sz="1500" b="1">
                <a:solidFill>
                  <a:srgbClr val="003EA5"/>
                </a:solidFill>
                <a:latin typeface="Aptos"/>
                <a:ea typeface="Aptos"/>
                <a:cs typeface="Aptos"/>
              </a:defRPr>
            </a:pPr>
            <a:r>
              <a:rPr sz="1500" b="1">
                <a:solidFill>
                  <a:srgbClr val="003EA5"/>
                </a:solidFill>
                <a:latin typeface="Aptos"/>
                <a:ea typeface="Aptos"/>
                <a:cs typeface="Aptos"/>
              </a:rPr>
              <a:t>Full detail: safetoopen.com/en/trust/data-handling</a:t>
            </a:r>
          </a:p>
        </p:txBody>
      </p:sp>
    </p:spTree>
    <p:extLst>
      <p:ext uri="{BB962C8B-B14F-4D97-AF65-F5344CB8AC3E}">
        <p14:creationId xmlns:p14="http://schemas.microsoft.com/office/powerpoint/2010/main" val="1171258393"/>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2" name="">
            <a:extLst xmlns:a="http://schemas.openxmlformats.org/drawingml/2006/main">
              <a:ext uri="{FF2B5EF4-FFF2-40B4-BE49-F238E27FC236}">
                <a16:creationId xmlns:a16="http://schemas.microsoft.com/office/drawing/2014/main" id="{917CFB46-8070-414F-9A5E-9910D6613FCD}"/>
              </a:ext>
            </a:extLst>
          </p:cNvPr>
          <p:cNvCxnSpPr>
            <a:stCxn xmlns:a="http://schemas.openxmlformats.org/drawingml/2006/main" id="14" idx="3"/>
            <a:endCxn xmlns:a="http://schemas.openxmlformats.org/drawingml/2006/main" id="17" idx="1"/>
          </p:cNvCxnSpPr>
          <p:nvPr/>
        </p:nvCxnSpPr>
        <p:spPr>
          <a:xfrm xmlns:a="http://schemas.openxmlformats.org/drawingml/2006/main">
            <a:off x="8763000" y="3267075"/>
            <a:ext cx="400050" cy="0"/>
          </a:xfrm>
          <a:prstGeom xmlns:a="http://schemas.openxmlformats.org/drawingml/2006/main" prst="straightConnector1">
            <a:avLst/>
          </a:prstGeom>
          <a:ln xmlns:a="http://schemas.openxmlformats.org/drawingml/2006/main" w="17145">
            <a:solidFill>
              <a:srgbClr val="007E87"/>
            </a:solidFill>
            <a:prstDash val="solid"/>
            <a:tailEnd type="triangle" w="sm" len="sm"/>
          </a:ln>
        </p:spPr>
      </p:cxnSp>
      <p:cxnSp>
        <p:nvCxnSpPr>
          <p:cNvPr id="21" name="">
            <a:extLst xmlns:a="http://schemas.openxmlformats.org/drawingml/2006/main">
              <a:ext uri="{FF2B5EF4-FFF2-40B4-BE49-F238E27FC236}">
                <a16:creationId xmlns:a16="http://schemas.microsoft.com/office/drawing/2014/main" id="{E7111B65-9855-4A66-87D1-6BDB2FC36A03}"/>
              </a:ext>
            </a:extLst>
          </p:cNvPr>
          <p:cNvCxnSpPr>
            <a:stCxn xmlns:a="http://schemas.openxmlformats.org/drawingml/2006/main" id="11" idx="3"/>
            <a:endCxn xmlns:a="http://schemas.openxmlformats.org/drawingml/2006/main" id="14" idx="1"/>
          </p:cNvCxnSpPr>
          <p:nvPr/>
        </p:nvCxnSpPr>
        <p:spPr>
          <a:xfrm xmlns:a="http://schemas.openxmlformats.org/drawingml/2006/main">
            <a:off x="5886450" y="3267075"/>
            <a:ext cx="40005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cxnSp>
        <p:nvCxnSpPr>
          <p:cNvPr id="20" name="">
            <a:extLst xmlns:a="http://schemas.openxmlformats.org/drawingml/2006/main">
              <a:ext uri="{FF2B5EF4-FFF2-40B4-BE49-F238E27FC236}">
                <a16:creationId xmlns:a16="http://schemas.microsoft.com/office/drawing/2014/main" id="{33E9AAFF-29CC-40EA-AAB0-A98E2E8ED7CA}"/>
              </a:ext>
            </a:extLst>
          </p:cNvPr>
          <p:cNvCxnSpPr>
            <a:stCxn xmlns:a="http://schemas.openxmlformats.org/drawingml/2006/main" id="8" idx="3"/>
            <a:endCxn xmlns:a="http://schemas.openxmlformats.org/drawingml/2006/main" id="11" idx="1"/>
          </p:cNvCxnSpPr>
          <p:nvPr/>
        </p:nvCxnSpPr>
        <p:spPr>
          <a:xfrm xmlns:a="http://schemas.openxmlformats.org/drawingml/2006/main">
            <a:off x="3009900" y="3267075"/>
            <a:ext cx="400050" cy="0"/>
          </a:xfrm>
          <a:prstGeom xmlns:a="http://schemas.openxmlformats.org/drawingml/2006/main" prst="straightConnector1">
            <a:avLst/>
          </a:prstGeom>
          <a:ln xmlns:a="http://schemas.openxmlformats.org/drawingml/2006/main" w="17145">
            <a:solidFill>
              <a:srgbClr val="003EA5"/>
            </a:solidFill>
            <a:prstDash val="solid"/>
            <a:tailEnd type="triangle" w="sm" len="sm"/>
          </a:ln>
        </p:spPr>
      </p:cxnSp>
      <p:sp>
        <p:nvSpPr>
          <p:cNvPr id="26" name="06 / PROPOSED PILOT">
            <a:extLst xmlns:a="http://schemas.openxmlformats.org/drawingml/2006/main">
              <a:ext uri="{FF2B5EF4-FFF2-40B4-BE49-F238E27FC236}">
                <a16:creationId xmlns:a16="http://schemas.microsoft.com/office/drawing/2014/main" id="{90467D4D-B13C-4B38-8AAF-94BC81097262}"/>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06 / PROPOSED PILOT</a:t>
            </a:r>
          </a:p>
        </p:txBody>
      </p:sp>
      <p:sp>
        <p:nvSpPr>
          <p:cNvPr id="2" name="A focused pilot with the people most exposed">
            <a:extLst xmlns:a="http://schemas.openxmlformats.org/drawingml/2006/main">
              <a:ext uri="{FF2B5EF4-FFF2-40B4-BE49-F238E27FC236}">
                <a16:creationId xmlns:a16="http://schemas.microsoft.com/office/drawing/2014/main" id="{6B173D3D-7FD7-4FE4-91A0-1F2DD3F70F6F}"/>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A focused pilot with the people most exposed</a:t>
            </a:r>
          </a:p>
        </p:txBody>
      </p:sp>
      <p:sp>
        <p:nvSpPr>
          <p:cNvPr id="3" name="Finance, accounts payable, executives and assistants are sensible groups to cons">
            <a:extLst xmlns:a="http://schemas.openxmlformats.org/drawingml/2006/main">
              <a:ext uri="{FF2B5EF4-FFF2-40B4-BE49-F238E27FC236}">
                <a16:creationId xmlns:a16="http://schemas.microsoft.com/office/drawing/2014/main" id="{B1BE186D-71F9-4672-9E59-9E628E006867}"/>
              </a:ext>
            </a:extLst>
          </p:cNvPr>
          <p:cNvSpPr>
            <a:spLocks xmlns:a="http://schemas.openxmlformats.org/drawingml/2006/main" noGrp="1"/>
          </p:cNvSpPr>
          <p:nvPr/>
        </p:nvSpPr>
        <p:spPr>
          <a:xfrm xmlns:a="http://schemas.openxmlformats.org/drawingml/2006/main">
            <a:off x="533400" y="1590675"/>
            <a:ext cx="10953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00" b="0">
                <a:solidFill>
                  <a:srgbClr val="4D6076"/>
                </a:solidFill>
                <a:latin typeface="Aptos"/>
                <a:ea typeface="Aptos"/>
                <a:cs typeface="Aptos"/>
              </a:defRPr>
            </a:defPPr>
            <a:lvl1pPr algn="l">
              <a:defRPr sz="1500" b="0">
                <a:solidFill>
                  <a:srgbClr val="4D6076"/>
                </a:solidFill>
                <a:latin typeface="Aptos"/>
                <a:ea typeface="Aptos"/>
                <a:cs typeface="Aptos"/>
              </a:defRPr>
            </a:lvl1pPr>
            <a:lvl2pPr algn="l">
              <a:defRPr sz="1500" b="0">
                <a:solidFill>
                  <a:srgbClr val="4D6076"/>
                </a:solidFill>
                <a:latin typeface="Aptos"/>
                <a:ea typeface="Aptos"/>
                <a:cs typeface="Aptos"/>
              </a:defRPr>
            </a:lvl2pPr>
            <a:lvl3pPr algn="l">
              <a:defRPr sz="1500" b="0">
                <a:solidFill>
                  <a:srgbClr val="4D6076"/>
                </a:solidFill>
                <a:latin typeface="Aptos"/>
                <a:ea typeface="Aptos"/>
                <a:cs typeface="Aptos"/>
              </a:defRPr>
            </a:lvl3pPr>
            <a:lvl4pPr algn="l">
              <a:defRPr sz="1500" b="0">
                <a:solidFill>
                  <a:srgbClr val="4D6076"/>
                </a:solidFill>
                <a:latin typeface="Aptos"/>
                <a:ea typeface="Aptos"/>
                <a:cs typeface="Aptos"/>
              </a:defRPr>
            </a:lvl4pPr>
            <a:lvl5pPr algn="l">
              <a:defRPr sz="1500" b="0">
                <a:solidFill>
                  <a:srgbClr val="4D6076"/>
                </a:solidFill>
                <a:latin typeface="Aptos"/>
                <a:ea typeface="Aptos"/>
                <a:cs typeface="Aptos"/>
              </a:defRPr>
            </a:lvl5pPr>
            <a:lvl6pPr algn="l">
              <a:defRPr sz="1500" b="0">
                <a:solidFill>
                  <a:srgbClr val="4D6076"/>
                </a:solidFill>
                <a:latin typeface="Aptos"/>
                <a:ea typeface="Aptos"/>
                <a:cs typeface="Aptos"/>
              </a:defRPr>
            </a:lvl6pPr>
            <a:lvl7pPr algn="l">
              <a:defRPr sz="1500" b="0">
                <a:solidFill>
                  <a:srgbClr val="4D6076"/>
                </a:solidFill>
                <a:latin typeface="Aptos"/>
                <a:ea typeface="Aptos"/>
                <a:cs typeface="Aptos"/>
              </a:defRPr>
            </a:lvl7pPr>
            <a:lvl8pPr algn="l">
              <a:defRPr sz="1500" b="0">
                <a:solidFill>
                  <a:srgbClr val="4D6076"/>
                </a:solidFill>
                <a:latin typeface="Aptos"/>
                <a:ea typeface="Aptos"/>
                <a:cs typeface="Aptos"/>
              </a:defRPr>
            </a:lvl8pPr>
            <a:lvl9pPr algn="l">
              <a:defRPr sz="1500" b="0">
                <a:solidFill>
                  <a:srgbClr val="4D6076"/>
                </a:solidFill>
                <a:latin typeface="Aptos"/>
                <a:ea typeface="Aptos"/>
                <a:cs typeface="Aptos"/>
              </a:defRPr>
            </a:lvl9pPr>
          </a:lstStyle>
          <a:p xmlns:a="http://schemas.openxmlformats.org/drawingml/2006/main">
            <a:pPr algn="l">
              <a:defRPr sz="1500" b="0">
                <a:solidFill>
                  <a:srgbClr val="4D6076"/>
                </a:solidFill>
                <a:latin typeface="Aptos"/>
                <a:ea typeface="Aptos"/>
                <a:cs typeface="Aptos"/>
              </a:defRPr>
            </a:pPr>
            <a:r>
              <a:rPr sz="1500" b="0">
                <a:solidFill>
                  <a:srgbClr val="4D6076"/>
                </a:solidFill>
                <a:latin typeface="Aptos"/>
                <a:ea typeface="Aptos"/>
                <a:cs typeface="Aptos"/>
              </a:rPr>
              <a:t>Finance, accounts payable, executives and assistants are sensible groups to consider.</a:t>
            </a:r>
          </a:p>
        </p:txBody>
      </p:sp>
      <p:sp>
        <p:nvSpPr>
          <p:cNvPr id="4" name="">
            <a:extLst xmlns:a="http://schemas.openxmlformats.org/drawingml/2006/main">
              <a:ext uri="{FF2B5EF4-FFF2-40B4-BE49-F238E27FC236}">
                <a16:creationId xmlns:a16="http://schemas.microsoft.com/office/drawing/2014/main" id="{896A6B0A-7E6D-4CF7-9BC8-40FB814A9CA8}"/>
              </a:ext>
            </a:extLst>
          </p:cNvPr>
          <p:cNvSpPr>
            <a:spLocks xmlns:a="http://schemas.openxmlformats.org/drawingml/2006/main" noGrp="1"/>
          </p:cNvSpPr>
          <p:nvPr/>
        </p:nvSpPr>
        <p:spPr>
          <a:xfrm xmlns:a="http://schemas.openxmlformats.org/drawingml/2006/main">
            <a:off x="533400" y="2076450"/>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5" name="">
            <a:extLst xmlns:a="http://schemas.openxmlformats.org/drawingml/2006/main">
              <a:ext uri="{FF2B5EF4-FFF2-40B4-BE49-F238E27FC236}">
                <a16:creationId xmlns:a16="http://schemas.microsoft.com/office/drawing/2014/main" id="{5E62104D-80BE-47A7-ADBF-AD3B0F4C3A10}"/>
              </a:ext>
            </a:extLst>
          </p:cNvPr>
          <p:cNvPicPr>
            <a:picLocks xmlns:a="http://schemas.openxmlformats.org/drawingml/2006/main" noChangeAspect="1"/>
          </p:cNvPicPr>
          <p:nvPr/>
        </p:nvPicPr>
        <p:blipFill>
          <a:blip xmlns:r="http://schemas.openxmlformats.org/officeDocument/2006/relationships" xmlns:a="http://schemas.openxmlformats.org/drawingml/2006/main" r:embed="Rab85157f20f943a6"/>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6" name="Email Security">
            <a:extLst xmlns:a="http://schemas.openxmlformats.org/drawingml/2006/main">
              <a:ext uri="{FF2B5EF4-FFF2-40B4-BE49-F238E27FC236}">
                <a16:creationId xmlns:a16="http://schemas.microsoft.com/office/drawing/2014/main" id="{45B168C5-7B2F-4709-A813-2D0C48CA8E20}"/>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7" name="12">
            <a:extLst xmlns:a="http://schemas.openxmlformats.org/drawingml/2006/main">
              <a:ext uri="{FF2B5EF4-FFF2-40B4-BE49-F238E27FC236}">
                <a16:creationId xmlns:a16="http://schemas.microsoft.com/office/drawing/2014/main" id="{283BD17B-B93A-40B8-8E07-0F21C81182D0}"/>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12</a:t>
            </a:r>
          </a:p>
        </p:txBody>
      </p:sp>
      <p:sp>
        <p:nvSpPr>
          <p:cNvPr id="8" name="">
            <a:extLst xmlns:a="http://schemas.openxmlformats.org/drawingml/2006/main">
              <a:ext uri="{FF2B5EF4-FFF2-40B4-BE49-F238E27FC236}">
                <a16:creationId xmlns:a16="http://schemas.microsoft.com/office/drawing/2014/main" id="{D14B84D4-5279-4217-A24A-00452BCA4E2A}"/>
              </a:ext>
            </a:extLst>
          </p:cNvPr>
          <p:cNvSpPr>
            <a:spLocks xmlns:a="http://schemas.openxmlformats.org/drawingml/2006/main" noGrp="1"/>
          </p:cNvSpPr>
          <p:nvPr/>
        </p:nvSpPr>
        <p:spPr>
          <a:xfrm xmlns:a="http://schemas.openxmlformats.org/drawingml/2006/main">
            <a:off x="533400" y="2457450"/>
            <a:ext cx="2476500" cy="161925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9" name="Prepare">
            <a:extLst xmlns:a="http://schemas.openxmlformats.org/drawingml/2006/main">
              <a:ext uri="{FF2B5EF4-FFF2-40B4-BE49-F238E27FC236}">
                <a16:creationId xmlns:a16="http://schemas.microsoft.com/office/drawing/2014/main" id="{C837B53E-4E56-4130-AE10-067E52C7D036}"/>
              </a:ext>
            </a:extLst>
          </p:cNvPr>
          <p:cNvSpPr>
            <a:spLocks xmlns:a="http://schemas.openxmlformats.org/drawingml/2006/main" noGrp="1"/>
          </p:cNvSpPr>
          <p:nvPr/>
        </p:nvSpPr>
        <p:spPr>
          <a:xfrm xmlns:a="http://schemas.openxmlformats.org/drawingml/2006/main">
            <a:off x="704850" y="26003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Prepare</a:t>
            </a:r>
          </a:p>
        </p:txBody>
      </p:sp>
      <p:sp>
        <p:nvSpPr>
          <p:cNvPr id="10" name="Owner, mailboxes, permissions, privacy and safe samples">
            <a:extLst xmlns:a="http://schemas.openxmlformats.org/drawingml/2006/main">
              <a:ext uri="{FF2B5EF4-FFF2-40B4-BE49-F238E27FC236}">
                <a16:creationId xmlns:a16="http://schemas.microsoft.com/office/drawing/2014/main" id="{0DC7295A-F1A0-4FFD-8D2C-178207770F12}"/>
              </a:ext>
            </a:extLst>
          </p:cNvPr>
          <p:cNvSpPr>
            <a:spLocks xmlns:a="http://schemas.openxmlformats.org/drawingml/2006/main" noGrp="1"/>
          </p:cNvSpPr>
          <p:nvPr/>
        </p:nvSpPr>
        <p:spPr>
          <a:xfrm xmlns:a="http://schemas.openxmlformats.org/drawingml/2006/main">
            <a:off x="704850" y="3028950"/>
            <a:ext cx="21336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Owner, mailboxes, permissions, privacy and safe samples</a:t>
            </a:r>
          </a:p>
        </p:txBody>
      </p:sp>
      <p:sp>
        <p:nvSpPr>
          <p:cNvPr id="11" name="">
            <a:extLst xmlns:a="http://schemas.openxmlformats.org/drawingml/2006/main">
              <a:ext uri="{FF2B5EF4-FFF2-40B4-BE49-F238E27FC236}">
                <a16:creationId xmlns:a16="http://schemas.microsoft.com/office/drawing/2014/main" id="{8BBF123B-09FE-493C-B091-852B2B5C72C0}"/>
              </a:ext>
            </a:extLst>
          </p:cNvPr>
          <p:cNvSpPr>
            <a:spLocks xmlns:a="http://schemas.openxmlformats.org/drawingml/2006/main" noGrp="1"/>
          </p:cNvSpPr>
          <p:nvPr/>
        </p:nvSpPr>
        <p:spPr>
          <a:xfrm xmlns:a="http://schemas.openxmlformats.org/drawingml/2006/main">
            <a:off x="3409950" y="2457450"/>
            <a:ext cx="2476500" cy="161925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2" name="Demonstrate">
            <a:extLst xmlns:a="http://schemas.openxmlformats.org/drawingml/2006/main">
              <a:ext uri="{FF2B5EF4-FFF2-40B4-BE49-F238E27FC236}">
                <a16:creationId xmlns:a16="http://schemas.microsoft.com/office/drawing/2014/main" id="{3286D6F6-46D1-4BCB-B336-D5BB2B2648A1}"/>
              </a:ext>
            </a:extLst>
          </p:cNvPr>
          <p:cNvSpPr>
            <a:spLocks xmlns:a="http://schemas.openxmlformats.org/drawingml/2006/main" noGrp="1"/>
          </p:cNvSpPr>
          <p:nvPr/>
        </p:nvSpPr>
        <p:spPr>
          <a:xfrm xmlns:a="http://schemas.openxmlformats.org/drawingml/2006/main">
            <a:off x="3581400" y="26003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Demonstrate</a:t>
            </a:r>
          </a:p>
        </p:txBody>
      </p:sp>
      <p:sp>
        <p:nvSpPr>
          <p:cNvPr id="13" name="Verification, reasons, Executive context and reporting">
            <a:extLst xmlns:a="http://schemas.openxmlformats.org/drawingml/2006/main">
              <a:ext uri="{FF2B5EF4-FFF2-40B4-BE49-F238E27FC236}">
                <a16:creationId xmlns:a16="http://schemas.microsoft.com/office/drawing/2014/main" id="{F950F3F7-2A3B-401A-8AE6-7F19E5BA3BFE}"/>
              </a:ext>
            </a:extLst>
          </p:cNvPr>
          <p:cNvSpPr>
            <a:spLocks xmlns:a="http://schemas.openxmlformats.org/drawingml/2006/main" noGrp="1"/>
          </p:cNvSpPr>
          <p:nvPr/>
        </p:nvSpPr>
        <p:spPr>
          <a:xfrm xmlns:a="http://schemas.openxmlformats.org/drawingml/2006/main">
            <a:off x="3581400" y="3028950"/>
            <a:ext cx="21336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Verification, reasons, Executive context and reporting</a:t>
            </a:r>
          </a:p>
        </p:txBody>
      </p:sp>
      <p:sp>
        <p:nvSpPr>
          <p:cNvPr id="14" name="">
            <a:extLst xmlns:a="http://schemas.openxmlformats.org/drawingml/2006/main">
              <a:ext uri="{FF2B5EF4-FFF2-40B4-BE49-F238E27FC236}">
                <a16:creationId xmlns:a16="http://schemas.microsoft.com/office/drawing/2014/main" id="{0A17E70F-C570-4BCA-A78D-07FFA700C936}"/>
              </a:ext>
            </a:extLst>
          </p:cNvPr>
          <p:cNvSpPr>
            <a:spLocks xmlns:a="http://schemas.openxmlformats.org/drawingml/2006/main" noGrp="1"/>
          </p:cNvSpPr>
          <p:nvPr/>
        </p:nvSpPr>
        <p:spPr>
          <a:xfrm xmlns:a="http://schemas.openxmlformats.org/drawingml/2006/main">
            <a:off x="6286500" y="2457450"/>
            <a:ext cx="2476500" cy="1619250"/>
          </a:xfrm>
          <a:prstGeom xmlns:a="http://schemas.openxmlformats.org/drawingml/2006/main" prst="rect">
            <a:avLst/>
          </a:prstGeom>
          <a:solidFill xmlns:a="http://schemas.openxmlformats.org/drawingml/2006/main">
            <a:srgbClr val="F4F7FC"/>
          </a:solidFill>
          <a:ln xmlns:a="http://schemas.openxmlformats.org/drawingml/2006/main" w="0">
            <a:noFill/>
          </a:ln>
        </p:spPr>
      </p:sp>
      <p:sp>
        <p:nvSpPr>
          <p:cNvPr id="15" name="Observe">
            <a:extLst xmlns:a="http://schemas.openxmlformats.org/drawingml/2006/main">
              <a:ext uri="{FF2B5EF4-FFF2-40B4-BE49-F238E27FC236}">
                <a16:creationId xmlns:a16="http://schemas.microsoft.com/office/drawing/2014/main" id="{EAB68BA6-F561-4370-8BE5-0EF40593D20D}"/>
              </a:ext>
            </a:extLst>
          </p:cNvPr>
          <p:cNvSpPr>
            <a:spLocks xmlns:a="http://schemas.openxmlformats.org/drawingml/2006/main" noGrp="1"/>
          </p:cNvSpPr>
          <p:nvPr/>
        </p:nvSpPr>
        <p:spPr>
          <a:xfrm xmlns:a="http://schemas.openxmlformats.org/drawingml/2006/main">
            <a:off x="6457950" y="26003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3EA5"/>
                </a:solidFill>
                <a:latin typeface="Aptos"/>
                <a:ea typeface="Aptos"/>
                <a:cs typeface="Aptos"/>
              </a:defRPr>
            </a:defPPr>
            <a:lvl1pPr algn="l">
              <a:defRPr sz="1650" b="1">
                <a:solidFill>
                  <a:srgbClr val="003EA5"/>
                </a:solidFill>
                <a:latin typeface="Aptos"/>
                <a:ea typeface="Aptos"/>
                <a:cs typeface="Aptos"/>
              </a:defRPr>
            </a:lvl1pPr>
            <a:lvl2pPr algn="l">
              <a:defRPr sz="1650" b="1">
                <a:solidFill>
                  <a:srgbClr val="003EA5"/>
                </a:solidFill>
                <a:latin typeface="Aptos"/>
                <a:ea typeface="Aptos"/>
                <a:cs typeface="Aptos"/>
              </a:defRPr>
            </a:lvl2pPr>
            <a:lvl3pPr algn="l">
              <a:defRPr sz="1650" b="1">
                <a:solidFill>
                  <a:srgbClr val="003EA5"/>
                </a:solidFill>
                <a:latin typeface="Aptos"/>
                <a:ea typeface="Aptos"/>
                <a:cs typeface="Aptos"/>
              </a:defRPr>
            </a:lvl3pPr>
            <a:lvl4pPr algn="l">
              <a:defRPr sz="1650" b="1">
                <a:solidFill>
                  <a:srgbClr val="003EA5"/>
                </a:solidFill>
                <a:latin typeface="Aptos"/>
                <a:ea typeface="Aptos"/>
                <a:cs typeface="Aptos"/>
              </a:defRPr>
            </a:lvl4pPr>
            <a:lvl5pPr algn="l">
              <a:defRPr sz="1650" b="1">
                <a:solidFill>
                  <a:srgbClr val="003EA5"/>
                </a:solidFill>
                <a:latin typeface="Aptos"/>
                <a:ea typeface="Aptos"/>
                <a:cs typeface="Aptos"/>
              </a:defRPr>
            </a:lvl5pPr>
            <a:lvl6pPr algn="l">
              <a:defRPr sz="1650" b="1">
                <a:solidFill>
                  <a:srgbClr val="003EA5"/>
                </a:solidFill>
                <a:latin typeface="Aptos"/>
                <a:ea typeface="Aptos"/>
                <a:cs typeface="Aptos"/>
              </a:defRPr>
            </a:lvl6pPr>
            <a:lvl7pPr algn="l">
              <a:defRPr sz="1650" b="1">
                <a:solidFill>
                  <a:srgbClr val="003EA5"/>
                </a:solidFill>
                <a:latin typeface="Aptos"/>
                <a:ea typeface="Aptos"/>
                <a:cs typeface="Aptos"/>
              </a:defRPr>
            </a:lvl7pPr>
            <a:lvl8pPr algn="l">
              <a:defRPr sz="1650" b="1">
                <a:solidFill>
                  <a:srgbClr val="003EA5"/>
                </a:solidFill>
                <a:latin typeface="Aptos"/>
                <a:ea typeface="Aptos"/>
                <a:cs typeface="Aptos"/>
              </a:defRPr>
            </a:lvl8pPr>
            <a:lvl9pPr algn="l">
              <a:defRPr sz="1650" b="1">
                <a:solidFill>
                  <a:srgbClr val="003EA5"/>
                </a:solidFill>
                <a:latin typeface="Aptos"/>
                <a:ea typeface="Aptos"/>
                <a:cs typeface="Aptos"/>
              </a:defRPr>
            </a:lvl9pPr>
          </a:lstStyle>
          <a:p xmlns:a="http://schemas.openxmlformats.org/drawingml/2006/main">
            <a:pPr algn="l">
              <a:defRPr sz="1650" b="1">
                <a:solidFill>
                  <a:srgbClr val="003EA5"/>
                </a:solidFill>
                <a:latin typeface="Aptos"/>
                <a:ea typeface="Aptos"/>
                <a:cs typeface="Aptos"/>
              </a:defRPr>
            </a:pPr>
            <a:r>
              <a:rPr sz="1650" b="1">
                <a:solidFill>
                  <a:srgbClr val="003EA5"/>
                </a:solidFill>
                <a:latin typeface="Aptos"/>
                <a:ea typeface="Aptos"/>
                <a:cs typeface="Aptos"/>
              </a:rPr>
              <a:t>Observe</a:t>
            </a:r>
          </a:p>
        </p:txBody>
      </p:sp>
      <p:sp>
        <p:nvSpPr>
          <p:cNvPr id="16" name="Use before high-impact actions, clarity and false alarms">
            <a:extLst xmlns:a="http://schemas.openxmlformats.org/drawingml/2006/main">
              <a:ext uri="{FF2B5EF4-FFF2-40B4-BE49-F238E27FC236}">
                <a16:creationId xmlns:a16="http://schemas.microsoft.com/office/drawing/2014/main" id="{53E8297E-3867-434A-B4F4-F7E396183B17}"/>
              </a:ext>
            </a:extLst>
          </p:cNvPr>
          <p:cNvSpPr>
            <a:spLocks xmlns:a="http://schemas.openxmlformats.org/drawingml/2006/main" noGrp="1"/>
          </p:cNvSpPr>
          <p:nvPr/>
        </p:nvSpPr>
        <p:spPr>
          <a:xfrm xmlns:a="http://schemas.openxmlformats.org/drawingml/2006/main">
            <a:off x="6457950" y="3028950"/>
            <a:ext cx="21336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Use before high-impact actions, clarity and false alarms</a:t>
            </a:r>
          </a:p>
        </p:txBody>
      </p:sp>
      <p:sp>
        <p:nvSpPr>
          <p:cNvPr id="17" name="">
            <a:extLst xmlns:a="http://schemas.openxmlformats.org/drawingml/2006/main">
              <a:ext uri="{FF2B5EF4-FFF2-40B4-BE49-F238E27FC236}">
                <a16:creationId xmlns:a16="http://schemas.microsoft.com/office/drawing/2014/main" id="{A4470B2F-D2F2-4A1A-B6EF-E7E1FD03DC55}"/>
              </a:ext>
            </a:extLst>
          </p:cNvPr>
          <p:cNvSpPr>
            <a:spLocks xmlns:a="http://schemas.openxmlformats.org/drawingml/2006/main" noGrp="1"/>
          </p:cNvSpPr>
          <p:nvPr/>
        </p:nvSpPr>
        <p:spPr>
          <a:xfrm xmlns:a="http://schemas.openxmlformats.org/drawingml/2006/main">
            <a:off x="9163050" y="2457450"/>
            <a:ext cx="2476500" cy="1619250"/>
          </a:xfrm>
          <a:prstGeom xmlns:a="http://schemas.openxmlformats.org/drawingml/2006/main" prst="rect">
            <a:avLst/>
          </a:prstGeom>
          <a:solidFill xmlns:a="http://schemas.openxmlformats.org/drawingml/2006/main">
            <a:srgbClr val="EDF8F7"/>
          </a:solidFill>
          <a:ln xmlns:a="http://schemas.openxmlformats.org/drawingml/2006/main" w="0">
            <a:noFill/>
          </a:ln>
        </p:spPr>
      </p:sp>
      <p:sp>
        <p:nvSpPr>
          <p:cNvPr id="18" name="Review">
            <a:extLst xmlns:a="http://schemas.openxmlformats.org/drawingml/2006/main">
              <a:ext uri="{FF2B5EF4-FFF2-40B4-BE49-F238E27FC236}">
                <a16:creationId xmlns:a16="http://schemas.microsoft.com/office/drawing/2014/main" id="{6B647011-F8A6-4CA9-AE60-4DDA9A5CA8D4}"/>
              </a:ext>
            </a:extLst>
          </p:cNvPr>
          <p:cNvSpPr>
            <a:spLocks xmlns:a="http://schemas.openxmlformats.org/drawingml/2006/main" noGrp="1"/>
          </p:cNvSpPr>
          <p:nvPr/>
        </p:nvSpPr>
        <p:spPr>
          <a:xfrm xmlns:a="http://schemas.openxmlformats.org/drawingml/2006/main">
            <a:off x="9334500" y="2600325"/>
            <a:ext cx="2133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1">
                <a:solidFill>
                  <a:srgbClr val="007E87"/>
                </a:solidFill>
                <a:latin typeface="Aptos"/>
                <a:ea typeface="Aptos"/>
                <a:cs typeface="Aptos"/>
              </a:defRPr>
            </a:defPPr>
            <a:lvl1pPr algn="l">
              <a:defRPr sz="1650" b="1">
                <a:solidFill>
                  <a:srgbClr val="007E87"/>
                </a:solidFill>
                <a:latin typeface="Aptos"/>
                <a:ea typeface="Aptos"/>
                <a:cs typeface="Aptos"/>
              </a:defRPr>
            </a:lvl1pPr>
            <a:lvl2pPr algn="l">
              <a:defRPr sz="1650" b="1">
                <a:solidFill>
                  <a:srgbClr val="007E87"/>
                </a:solidFill>
                <a:latin typeface="Aptos"/>
                <a:ea typeface="Aptos"/>
                <a:cs typeface="Aptos"/>
              </a:defRPr>
            </a:lvl2pPr>
            <a:lvl3pPr algn="l">
              <a:defRPr sz="1650" b="1">
                <a:solidFill>
                  <a:srgbClr val="007E87"/>
                </a:solidFill>
                <a:latin typeface="Aptos"/>
                <a:ea typeface="Aptos"/>
                <a:cs typeface="Aptos"/>
              </a:defRPr>
            </a:lvl3pPr>
            <a:lvl4pPr algn="l">
              <a:defRPr sz="1650" b="1">
                <a:solidFill>
                  <a:srgbClr val="007E87"/>
                </a:solidFill>
                <a:latin typeface="Aptos"/>
                <a:ea typeface="Aptos"/>
                <a:cs typeface="Aptos"/>
              </a:defRPr>
            </a:lvl4pPr>
            <a:lvl5pPr algn="l">
              <a:defRPr sz="1650" b="1">
                <a:solidFill>
                  <a:srgbClr val="007E87"/>
                </a:solidFill>
                <a:latin typeface="Aptos"/>
                <a:ea typeface="Aptos"/>
                <a:cs typeface="Aptos"/>
              </a:defRPr>
            </a:lvl5pPr>
            <a:lvl6pPr algn="l">
              <a:defRPr sz="1650" b="1">
                <a:solidFill>
                  <a:srgbClr val="007E87"/>
                </a:solidFill>
                <a:latin typeface="Aptos"/>
                <a:ea typeface="Aptos"/>
                <a:cs typeface="Aptos"/>
              </a:defRPr>
            </a:lvl6pPr>
            <a:lvl7pPr algn="l">
              <a:defRPr sz="1650" b="1">
                <a:solidFill>
                  <a:srgbClr val="007E87"/>
                </a:solidFill>
                <a:latin typeface="Aptos"/>
                <a:ea typeface="Aptos"/>
                <a:cs typeface="Aptos"/>
              </a:defRPr>
            </a:lvl7pPr>
            <a:lvl8pPr algn="l">
              <a:defRPr sz="1650" b="1">
                <a:solidFill>
                  <a:srgbClr val="007E87"/>
                </a:solidFill>
                <a:latin typeface="Aptos"/>
                <a:ea typeface="Aptos"/>
                <a:cs typeface="Aptos"/>
              </a:defRPr>
            </a:lvl8pPr>
            <a:lvl9pPr algn="l">
              <a:defRPr sz="1650" b="1">
                <a:solidFill>
                  <a:srgbClr val="007E87"/>
                </a:solidFill>
                <a:latin typeface="Aptos"/>
                <a:ea typeface="Aptos"/>
                <a:cs typeface="Aptos"/>
              </a:defRPr>
            </a:lvl9pPr>
          </a:lstStyle>
          <a:p xmlns:a="http://schemas.openxmlformats.org/drawingml/2006/main">
            <a:pPr algn="l">
              <a:defRPr sz="1650" b="1">
                <a:solidFill>
                  <a:srgbClr val="007E87"/>
                </a:solidFill>
                <a:latin typeface="Aptos"/>
                <a:ea typeface="Aptos"/>
                <a:cs typeface="Aptos"/>
              </a:defRPr>
            </a:pPr>
            <a:r>
              <a:rPr sz="1650" b="1">
                <a:solidFill>
                  <a:srgbClr val="007E87"/>
                </a:solidFill>
                <a:latin typeface="Aptos"/>
                <a:ea typeface="Aptos"/>
                <a:cs typeface="Aptos"/>
              </a:rPr>
              <a:t>Review</a:t>
            </a:r>
          </a:p>
        </p:txBody>
      </p:sp>
      <p:sp>
        <p:nvSpPr>
          <p:cNvPr id="19" name="Support effort, plan fit and wider rollout decision">
            <a:extLst xmlns:a="http://schemas.openxmlformats.org/drawingml/2006/main">
              <a:ext uri="{FF2B5EF4-FFF2-40B4-BE49-F238E27FC236}">
                <a16:creationId xmlns:a16="http://schemas.microsoft.com/office/drawing/2014/main" id="{1290F800-F4AC-43FF-A861-46D9021FA88D}"/>
              </a:ext>
            </a:extLst>
          </p:cNvPr>
          <p:cNvSpPr>
            <a:spLocks xmlns:a="http://schemas.openxmlformats.org/drawingml/2006/main" noGrp="1"/>
          </p:cNvSpPr>
          <p:nvPr/>
        </p:nvSpPr>
        <p:spPr>
          <a:xfrm xmlns:a="http://schemas.openxmlformats.org/drawingml/2006/main">
            <a:off x="9334500" y="3028950"/>
            <a:ext cx="21336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463" b="0">
                <a:solidFill>
                  <a:srgbClr val="4D6076"/>
                </a:solidFill>
                <a:latin typeface="Aptos"/>
                <a:ea typeface="Aptos"/>
                <a:cs typeface="Aptos"/>
              </a:defRPr>
            </a:defPPr>
            <a:lvl1pPr algn="l">
              <a:defRPr sz="1463" b="0">
                <a:solidFill>
                  <a:srgbClr val="4D6076"/>
                </a:solidFill>
                <a:latin typeface="Aptos"/>
                <a:ea typeface="Aptos"/>
                <a:cs typeface="Aptos"/>
              </a:defRPr>
            </a:lvl1pPr>
            <a:lvl2pPr algn="l">
              <a:defRPr sz="1463" b="0">
                <a:solidFill>
                  <a:srgbClr val="4D6076"/>
                </a:solidFill>
                <a:latin typeface="Aptos"/>
                <a:ea typeface="Aptos"/>
                <a:cs typeface="Aptos"/>
              </a:defRPr>
            </a:lvl2pPr>
            <a:lvl3pPr algn="l">
              <a:defRPr sz="1463" b="0">
                <a:solidFill>
                  <a:srgbClr val="4D6076"/>
                </a:solidFill>
                <a:latin typeface="Aptos"/>
                <a:ea typeface="Aptos"/>
                <a:cs typeface="Aptos"/>
              </a:defRPr>
            </a:lvl3pPr>
            <a:lvl4pPr algn="l">
              <a:defRPr sz="1463" b="0">
                <a:solidFill>
                  <a:srgbClr val="4D6076"/>
                </a:solidFill>
                <a:latin typeface="Aptos"/>
                <a:ea typeface="Aptos"/>
                <a:cs typeface="Aptos"/>
              </a:defRPr>
            </a:lvl4pPr>
            <a:lvl5pPr algn="l">
              <a:defRPr sz="1463" b="0">
                <a:solidFill>
                  <a:srgbClr val="4D6076"/>
                </a:solidFill>
                <a:latin typeface="Aptos"/>
                <a:ea typeface="Aptos"/>
                <a:cs typeface="Aptos"/>
              </a:defRPr>
            </a:lvl5pPr>
            <a:lvl6pPr algn="l">
              <a:defRPr sz="1463" b="0">
                <a:solidFill>
                  <a:srgbClr val="4D6076"/>
                </a:solidFill>
                <a:latin typeface="Aptos"/>
                <a:ea typeface="Aptos"/>
                <a:cs typeface="Aptos"/>
              </a:defRPr>
            </a:lvl6pPr>
            <a:lvl7pPr algn="l">
              <a:defRPr sz="1463" b="0">
                <a:solidFill>
                  <a:srgbClr val="4D6076"/>
                </a:solidFill>
                <a:latin typeface="Aptos"/>
                <a:ea typeface="Aptos"/>
                <a:cs typeface="Aptos"/>
              </a:defRPr>
            </a:lvl7pPr>
            <a:lvl8pPr algn="l">
              <a:defRPr sz="1463" b="0">
                <a:solidFill>
                  <a:srgbClr val="4D6076"/>
                </a:solidFill>
                <a:latin typeface="Aptos"/>
                <a:ea typeface="Aptos"/>
                <a:cs typeface="Aptos"/>
              </a:defRPr>
            </a:lvl8pPr>
            <a:lvl9pPr algn="l">
              <a:defRPr sz="1463" b="0">
                <a:solidFill>
                  <a:srgbClr val="4D6076"/>
                </a:solidFill>
                <a:latin typeface="Aptos"/>
                <a:ea typeface="Aptos"/>
                <a:cs typeface="Aptos"/>
              </a:defRPr>
            </a:lvl9pPr>
          </a:lstStyle>
          <a:p xmlns:a="http://schemas.openxmlformats.org/drawingml/2006/main">
            <a:pPr algn="l">
              <a:defRPr sz="1463" b="0">
                <a:solidFill>
                  <a:srgbClr val="4D6076"/>
                </a:solidFill>
                <a:latin typeface="Aptos"/>
                <a:ea typeface="Aptos"/>
                <a:cs typeface="Aptos"/>
              </a:defRPr>
            </a:pPr>
            <a:r>
              <a:rPr sz="1463" b="0">
                <a:solidFill>
                  <a:srgbClr val="4D6076"/>
                </a:solidFill>
                <a:latin typeface="Aptos"/>
                <a:ea typeface="Aptos"/>
                <a:cs typeface="Aptos"/>
              </a:rPr>
              <a:t>Support effort, plan fit and wider rollout decision</a:t>
            </a:r>
          </a:p>
        </p:txBody>
      </p:sp>
      <p:sp>
        <p:nvSpPr>
          <p:cNvPr id="23" name="Suggested two-week review">
            <a:extLst xmlns:a="http://schemas.openxmlformats.org/drawingml/2006/main">
              <a:ext uri="{FF2B5EF4-FFF2-40B4-BE49-F238E27FC236}">
                <a16:creationId xmlns:a16="http://schemas.microsoft.com/office/drawing/2014/main" id="{B343AAB8-2A3F-424D-88EB-8090D887C915}"/>
              </a:ext>
            </a:extLst>
          </p:cNvPr>
          <p:cNvSpPr>
            <a:spLocks xmlns:a="http://schemas.openxmlformats.org/drawingml/2006/main" noGrp="1"/>
          </p:cNvSpPr>
          <p:nvPr/>
        </p:nvSpPr>
        <p:spPr>
          <a:xfrm xmlns:a="http://schemas.openxmlformats.org/drawingml/2006/main">
            <a:off x="533400" y="4581525"/>
            <a:ext cx="3810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875" b="1">
                <a:solidFill>
                  <a:srgbClr val="003EA5"/>
                </a:solidFill>
                <a:latin typeface="Aptos"/>
                <a:ea typeface="Aptos"/>
                <a:cs typeface="Aptos"/>
              </a:defRPr>
            </a:defPPr>
            <a:lvl1pPr algn="l">
              <a:defRPr sz="1875" b="1">
                <a:solidFill>
                  <a:srgbClr val="003EA5"/>
                </a:solidFill>
                <a:latin typeface="Aptos"/>
                <a:ea typeface="Aptos"/>
                <a:cs typeface="Aptos"/>
              </a:defRPr>
            </a:lvl1pPr>
            <a:lvl2pPr algn="l">
              <a:defRPr sz="1875" b="1">
                <a:solidFill>
                  <a:srgbClr val="003EA5"/>
                </a:solidFill>
                <a:latin typeface="Aptos"/>
                <a:ea typeface="Aptos"/>
                <a:cs typeface="Aptos"/>
              </a:defRPr>
            </a:lvl2pPr>
            <a:lvl3pPr algn="l">
              <a:defRPr sz="1875" b="1">
                <a:solidFill>
                  <a:srgbClr val="003EA5"/>
                </a:solidFill>
                <a:latin typeface="Aptos"/>
                <a:ea typeface="Aptos"/>
                <a:cs typeface="Aptos"/>
              </a:defRPr>
            </a:lvl3pPr>
            <a:lvl4pPr algn="l">
              <a:defRPr sz="1875" b="1">
                <a:solidFill>
                  <a:srgbClr val="003EA5"/>
                </a:solidFill>
                <a:latin typeface="Aptos"/>
                <a:ea typeface="Aptos"/>
                <a:cs typeface="Aptos"/>
              </a:defRPr>
            </a:lvl4pPr>
            <a:lvl5pPr algn="l">
              <a:defRPr sz="1875" b="1">
                <a:solidFill>
                  <a:srgbClr val="003EA5"/>
                </a:solidFill>
                <a:latin typeface="Aptos"/>
                <a:ea typeface="Aptos"/>
                <a:cs typeface="Aptos"/>
              </a:defRPr>
            </a:lvl5pPr>
            <a:lvl6pPr algn="l">
              <a:defRPr sz="1875" b="1">
                <a:solidFill>
                  <a:srgbClr val="003EA5"/>
                </a:solidFill>
                <a:latin typeface="Aptos"/>
                <a:ea typeface="Aptos"/>
                <a:cs typeface="Aptos"/>
              </a:defRPr>
            </a:lvl6pPr>
            <a:lvl7pPr algn="l">
              <a:defRPr sz="1875" b="1">
                <a:solidFill>
                  <a:srgbClr val="003EA5"/>
                </a:solidFill>
                <a:latin typeface="Aptos"/>
                <a:ea typeface="Aptos"/>
                <a:cs typeface="Aptos"/>
              </a:defRPr>
            </a:lvl7pPr>
            <a:lvl8pPr algn="l">
              <a:defRPr sz="1875" b="1">
                <a:solidFill>
                  <a:srgbClr val="003EA5"/>
                </a:solidFill>
                <a:latin typeface="Aptos"/>
                <a:ea typeface="Aptos"/>
                <a:cs typeface="Aptos"/>
              </a:defRPr>
            </a:lvl8pPr>
            <a:lvl9pPr algn="l">
              <a:defRPr sz="1875" b="1">
                <a:solidFill>
                  <a:srgbClr val="003EA5"/>
                </a:solidFill>
                <a:latin typeface="Aptos"/>
                <a:ea typeface="Aptos"/>
                <a:cs typeface="Aptos"/>
              </a:defRPr>
            </a:lvl9pPr>
          </a:lstStyle>
          <a:p xmlns:a="http://schemas.openxmlformats.org/drawingml/2006/main">
            <a:pPr algn="l">
              <a:defRPr sz="1875" b="1">
                <a:solidFill>
                  <a:srgbClr val="003EA5"/>
                </a:solidFill>
                <a:latin typeface="Aptos"/>
                <a:ea typeface="Aptos"/>
                <a:cs typeface="Aptos"/>
              </a:defRPr>
            </a:pPr>
            <a:r>
              <a:rPr sz="1875" b="1">
                <a:solidFill>
                  <a:srgbClr val="003EA5"/>
                </a:solidFill>
                <a:latin typeface="Aptos"/>
                <a:ea typeface="Aptos"/>
                <a:cs typeface="Aptos"/>
              </a:rPr>
              <a:t>Suggested two-week review</a:t>
            </a:r>
          </a:p>
        </p:txBody>
      </p:sp>
      <p:sp>
        <p:nvSpPr>
          <p:cNvPr id="24" name="Can people explain the warning?&#10;Did verification fit the payment and reporting p">
            <a:extLst xmlns:a="http://schemas.openxmlformats.org/drawingml/2006/main">
              <a:ext uri="{FF2B5EF4-FFF2-40B4-BE49-F238E27FC236}">
                <a16:creationId xmlns:a16="http://schemas.microsoft.com/office/drawing/2014/main" id="{A689B886-FE4A-4709-8C55-9324888C3643}"/>
              </a:ext>
            </a:extLst>
          </p:cNvPr>
          <p:cNvSpPr>
            <a:spLocks xmlns:a="http://schemas.openxmlformats.org/drawingml/2006/main" noGrp="1"/>
          </p:cNvSpPr>
          <p:nvPr/>
        </p:nvSpPr>
        <p:spPr>
          <a:xfrm xmlns:a="http://schemas.openxmlformats.org/drawingml/2006/main">
            <a:off x="4495800" y="4581525"/>
            <a:ext cx="71628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650" b="0">
                <a:solidFill>
                  <a:srgbClr val="4D6076"/>
                </a:solidFill>
                <a:latin typeface="Aptos"/>
                <a:ea typeface="Aptos"/>
                <a:cs typeface="Aptos"/>
              </a:defRPr>
            </a:defPPr>
            <a:lvl1pPr algn="l">
              <a:defRPr sz="1650" b="0">
                <a:solidFill>
                  <a:srgbClr val="4D6076"/>
                </a:solidFill>
                <a:latin typeface="Aptos"/>
                <a:ea typeface="Aptos"/>
                <a:cs typeface="Aptos"/>
              </a:defRPr>
            </a:lvl1pPr>
            <a:lvl2pPr algn="l">
              <a:defRPr sz="1650" b="0">
                <a:solidFill>
                  <a:srgbClr val="4D6076"/>
                </a:solidFill>
                <a:latin typeface="Aptos"/>
                <a:ea typeface="Aptos"/>
                <a:cs typeface="Aptos"/>
              </a:defRPr>
            </a:lvl2pPr>
            <a:lvl3pPr algn="l">
              <a:defRPr sz="1650" b="0">
                <a:solidFill>
                  <a:srgbClr val="4D6076"/>
                </a:solidFill>
                <a:latin typeface="Aptos"/>
                <a:ea typeface="Aptos"/>
                <a:cs typeface="Aptos"/>
              </a:defRPr>
            </a:lvl3pPr>
            <a:lvl4pPr algn="l">
              <a:defRPr sz="1650" b="0">
                <a:solidFill>
                  <a:srgbClr val="4D6076"/>
                </a:solidFill>
                <a:latin typeface="Aptos"/>
                <a:ea typeface="Aptos"/>
                <a:cs typeface="Aptos"/>
              </a:defRPr>
            </a:lvl4pPr>
            <a:lvl5pPr algn="l">
              <a:defRPr sz="1650" b="0">
                <a:solidFill>
                  <a:srgbClr val="4D6076"/>
                </a:solidFill>
                <a:latin typeface="Aptos"/>
                <a:ea typeface="Aptos"/>
                <a:cs typeface="Aptos"/>
              </a:defRPr>
            </a:lvl5pPr>
            <a:lvl6pPr algn="l">
              <a:defRPr sz="1650" b="0">
                <a:solidFill>
                  <a:srgbClr val="4D6076"/>
                </a:solidFill>
                <a:latin typeface="Aptos"/>
                <a:ea typeface="Aptos"/>
                <a:cs typeface="Aptos"/>
              </a:defRPr>
            </a:lvl6pPr>
            <a:lvl7pPr algn="l">
              <a:defRPr sz="1650" b="0">
                <a:solidFill>
                  <a:srgbClr val="4D6076"/>
                </a:solidFill>
                <a:latin typeface="Aptos"/>
                <a:ea typeface="Aptos"/>
                <a:cs typeface="Aptos"/>
              </a:defRPr>
            </a:lvl7pPr>
            <a:lvl8pPr algn="l">
              <a:defRPr sz="1650" b="0">
                <a:solidFill>
                  <a:srgbClr val="4D6076"/>
                </a:solidFill>
                <a:latin typeface="Aptos"/>
                <a:ea typeface="Aptos"/>
                <a:cs typeface="Aptos"/>
              </a:defRPr>
            </a:lvl8pPr>
            <a:lvl9pPr algn="l">
              <a:defRPr sz="1650" b="0">
                <a:solidFill>
                  <a:srgbClr val="4D6076"/>
                </a:solidFill>
                <a:latin typeface="Aptos"/>
                <a:ea typeface="Aptos"/>
                <a:cs typeface="Aptos"/>
              </a:defRPr>
            </a:lvl9pPr>
          </a:lstStyle>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Can people explain the warning?</a:t>
            </a:r>
          </a:p>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Did verification fit the payment and reporting process?</a:t>
            </a:r>
          </a:p>
          <a:p xmlns:a="http://schemas.openxmlformats.org/drawingml/2006/main">
            <a:pPr algn="l">
              <a:defRPr sz="1650" b="0">
                <a:solidFill>
                  <a:srgbClr val="4D6076"/>
                </a:solidFill>
                <a:latin typeface="Aptos"/>
                <a:ea typeface="Aptos"/>
                <a:cs typeface="Aptos"/>
              </a:defRPr>
            </a:pPr>
            <a:r>
              <a:rPr sz="1650" b="0">
                <a:solidFill>
                  <a:srgbClr val="4D6076"/>
                </a:solidFill>
                <a:latin typeface="Aptos"/>
                <a:ea typeface="Aptos"/>
                <a:cs typeface="Aptos"/>
              </a:rPr>
              <a:t>What useful detections, exceptions or support questions did we review?</a:t>
            </a:r>
          </a:p>
        </p:txBody>
      </p:sp>
      <p:sp>
        <p:nvSpPr>
          <p:cNvPr id="25" name="Free trial advertised with no credit card. Confirm actual trial terms and Plus /">
            <a:extLst xmlns:a="http://schemas.openxmlformats.org/drawingml/2006/main">
              <a:ext uri="{FF2B5EF4-FFF2-40B4-BE49-F238E27FC236}">
                <a16:creationId xmlns:a16="http://schemas.microsoft.com/office/drawing/2014/main" id="{B1967786-76DF-46A9-A586-68C1DDE5CAFA}"/>
              </a:ext>
            </a:extLst>
          </p:cNvPr>
          <p:cNvSpPr>
            <a:spLocks xmlns:a="http://schemas.openxmlformats.org/drawingml/2006/main" noGrp="1"/>
          </p:cNvSpPr>
          <p:nvPr/>
        </p:nvSpPr>
        <p:spPr>
          <a:xfrm xmlns:a="http://schemas.openxmlformats.org/drawingml/2006/main">
            <a:off x="533400" y="6038850"/>
            <a:ext cx="111252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0">
                <a:solidFill>
                  <a:srgbClr val="4D6076"/>
                </a:solidFill>
                <a:latin typeface="Aptos"/>
                <a:ea typeface="Aptos"/>
                <a:cs typeface="Aptos"/>
              </a:defRPr>
            </a:defPPr>
            <a:lvl1pPr algn="l">
              <a:defRPr sz="1125" b="0">
                <a:solidFill>
                  <a:srgbClr val="4D6076"/>
                </a:solidFill>
                <a:latin typeface="Aptos"/>
                <a:ea typeface="Aptos"/>
                <a:cs typeface="Aptos"/>
              </a:defRPr>
            </a:lvl1pPr>
            <a:lvl2pPr algn="l">
              <a:defRPr sz="1125" b="0">
                <a:solidFill>
                  <a:srgbClr val="4D6076"/>
                </a:solidFill>
                <a:latin typeface="Aptos"/>
                <a:ea typeface="Aptos"/>
                <a:cs typeface="Aptos"/>
              </a:defRPr>
            </a:lvl2pPr>
            <a:lvl3pPr algn="l">
              <a:defRPr sz="1125" b="0">
                <a:solidFill>
                  <a:srgbClr val="4D6076"/>
                </a:solidFill>
                <a:latin typeface="Aptos"/>
                <a:ea typeface="Aptos"/>
                <a:cs typeface="Aptos"/>
              </a:defRPr>
            </a:lvl3pPr>
            <a:lvl4pPr algn="l">
              <a:defRPr sz="1125" b="0">
                <a:solidFill>
                  <a:srgbClr val="4D6076"/>
                </a:solidFill>
                <a:latin typeface="Aptos"/>
                <a:ea typeface="Aptos"/>
                <a:cs typeface="Aptos"/>
              </a:defRPr>
            </a:lvl4pPr>
            <a:lvl5pPr algn="l">
              <a:defRPr sz="1125" b="0">
                <a:solidFill>
                  <a:srgbClr val="4D6076"/>
                </a:solidFill>
                <a:latin typeface="Aptos"/>
                <a:ea typeface="Aptos"/>
                <a:cs typeface="Aptos"/>
              </a:defRPr>
            </a:lvl5pPr>
            <a:lvl6pPr algn="l">
              <a:defRPr sz="1125" b="0">
                <a:solidFill>
                  <a:srgbClr val="4D6076"/>
                </a:solidFill>
                <a:latin typeface="Aptos"/>
                <a:ea typeface="Aptos"/>
                <a:cs typeface="Aptos"/>
              </a:defRPr>
            </a:lvl6pPr>
            <a:lvl7pPr algn="l">
              <a:defRPr sz="1125" b="0">
                <a:solidFill>
                  <a:srgbClr val="4D6076"/>
                </a:solidFill>
                <a:latin typeface="Aptos"/>
                <a:ea typeface="Aptos"/>
                <a:cs typeface="Aptos"/>
              </a:defRPr>
            </a:lvl7pPr>
            <a:lvl8pPr algn="l">
              <a:defRPr sz="1125" b="0">
                <a:solidFill>
                  <a:srgbClr val="4D6076"/>
                </a:solidFill>
                <a:latin typeface="Aptos"/>
                <a:ea typeface="Aptos"/>
                <a:cs typeface="Aptos"/>
              </a:defRPr>
            </a:lvl8pPr>
            <a:lvl9pPr algn="l">
              <a:defRPr sz="1125" b="0">
                <a:solidFill>
                  <a:srgbClr val="4D6076"/>
                </a:solidFill>
                <a:latin typeface="Aptos"/>
                <a:ea typeface="Aptos"/>
                <a:cs typeface="Aptos"/>
              </a:defRPr>
            </a:lvl9pPr>
          </a:lstStyle>
          <a:p xmlns:a="http://schemas.openxmlformats.org/drawingml/2006/main">
            <a:pPr algn="l">
              <a:defRPr sz="1125" b="0">
                <a:solidFill>
                  <a:srgbClr val="4D6076"/>
                </a:solidFill>
                <a:latin typeface="Aptos"/>
                <a:ea typeface="Aptos"/>
                <a:cs typeface="Aptos"/>
              </a:defRPr>
            </a:pPr>
            <a:r>
              <a:rPr sz="1125" b="0">
                <a:solidFill>
                  <a:srgbClr val="4D6076"/>
                </a:solidFill>
                <a:latin typeface="Aptos"/>
                <a:ea typeface="Aptos"/>
                <a:cs typeface="Aptos"/>
              </a:rPr>
              <a:t>Free trial, no credit card required. Confirm trial terms and Plus / Executive licence costs before activation.</a:t>
            </a:r>
          </a:p>
        </p:txBody>
      </p:sp>
    </p:spTree>
    <p:extLst>
      <p:ext uri="{BB962C8B-B14F-4D97-AF65-F5344CB8AC3E}">
        <p14:creationId xmlns:p14="http://schemas.microsoft.com/office/powerpoint/2010/main" val="208937450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APPENDIX / PRESENTER Q&amp;A">
            <a:extLst xmlns:a="http://schemas.openxmlformats.org/drawingml/2006/main">
              <a:ext uri="{FF2B5EF4-FFF2-40B4-BE49-F238E27FC236}">
                <a16:creationId xmlns:a16="http://schemas.microsoft.com/office/drawing/2014/main" id="{5A004278-D3E8-4A00-A4DC-9E2A47E41644}"/>
              </a:ext>
            </a:extLst>
          </p:cNvPr>
          <p:cNvSpPr>
            <a:spLocks xmlns:a="http://schemas.openxmlformats.org/drawingml/2006/main" noGrp="1"/>
          </p:cNvSpPr>
          <p:nvPr/>
        </p:nvSpPr>
        <p:spPr>
          <a:xfrm xmlns:a="http://schemas.openxmlformats.org/drawingml/2006/main">
            <a:off x="533400" y="285750"/>
            <a:ext cx="9810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125" b="1">
                <a:solidFill>
                  <a:srgbClr val="003EA5"/>
                </a:solidFill>
                <a:latin typeface="Aptos"/>
                <a:ea typeface="Aptos"/>
                <a:cs typeface="Aptos"/>
              </a:defRPr>
            </a:defPPr>
            <a:lvl1pPr algn="l">
              <a:defRPr sz="1125" b="1">
                <a:solidFill>
                  <a:srgbClr val="003EA5"/>
                </a:solidFill>
                <a:latin typeface="Aptos"/>
                <a:ea typeface="Aptos"/>
                <a:cs typeface="Aptos"/>
              </a:defRPr>
            </a:lvl1pPr>
            <a:lvl2pPr algn="l">
              <a:defRPr sz="1125" b="1">
                <a:solidFill>
                  <a:srgbClr val="003EA5"/>
                </a:solidFill>
                <a:latin typeface="Aptos"/>
                <a:ea typeface="Aptos"/>
                <a:cs typeface="Aptos"/>
              </a:defRPr>
            </a:lvl2pPr>
            <a:lvl3pPr algn="l">
              <a:defRPr sz="1125" b="1">
                <a:solidFill>
                  <a:srgbClr val="003EA5"/>
                </a:solidFill>
                <a:latin typeface="Aptos"/>
                <a:ea typeface="Aptos"/>
                <a:cs typeface="Aptos"/>
              </a:defRPr>
            </a:lvl3pPr>
            <a:lvl4pPr algn="l">
              <a:defRPr sz="1125" b="1">
                <a:solidFill>
                  <a:srgbClr val="003EA5"/>
                </a:solidFill>
                <a:latin typeface="Aptos"/>
                <a:ea typeface="Aptos"/>
                <a:cs typeface="Aptos"/>
              </a:defRPr>
            </a:lvl4pPr>
            <a:lvl5pPr algn="l">
              <a:defRPr sz="1125" b="1">
                <a:solidFill>
                  <a:srgbClr val="003EA5"/>
                </a:solidFill>
                <a:latin typeface="Aptos"/>
                <a:ea typeface="Aptos"/>
                <a:cs typeface="Aptos"/>
              </a:defRPr>
            </a:lvl5pPr>
            <a:lvl6pPr algn="l">
              <a:defRPr sz="1125" b="1">
                <a:solidFill>
                  <a:srgbClr val="003EA5"/>
                </a:solidFill>
                <a:latin typeface="Aptos"/>
                <a:ea typeface="Aptos"/>
                <a:cs typeface="Aptos"/>
              </a:defRPr>
            </a:lvl6pPr>
            <a:lvl7pPr algn="l">
              <a:defRPr sz="1125" b="1">
                <a:solidFill>
                  <a:srgbClr val="003EA5"/>
                </a:solidFill>
                <a:latin typeface="Aptos"/>
                <a:ea typeface="Aptos"/>
                <a:cs typeface="Aptos"/>
              </a:defRPr>
            </a:lvl7pPr>
            <a:lvl8pPr algn="l">
              <a:defRPr sz="1125" b="1">
                <a:solidFill>
                  <a:srgbClr val="003EA5"/>
                </a:solidFill>
                <a:latin typeface="Aptos"/>
                <a:ea typeface="Aptos"/>
                <a:cs typeface="Aptos"/>
              </a:defRPr>
            </a:lvl8pPr>
            <a:lvl9pPr algn="l">
              <a:defRPr sz="1125" b="1">
                <a:solidFill>
                  <a:srgbClr val="003EA5"/>
                </a:solidFill>
                <a:latin typeface="Aptos"/>
                <a:ea typeface="Aptos"/>
                <a:cs typeface="Aptos"/>
              </a:defRPr>
            </a:lvl9pPr>
          </a:lstStyle>
          <a:p xmlns:a="http://schemas.openxmlformats.org/drawingml/2006/main">
            <a:pPr algn="l">
              <a:defRPr sz="1125" b="1">
                <a:solidFill>
                  <a:srgbClr val="003EA5"/>
                </a:solidFill>
                <a:latin typeface="Aptos"/>
                <a:ea typeface="Aptos"/>
                <a:cs typeface="Aptos"/>
              </a:defRPr>
            </a:pPr>
            <a:r>
              <a:rPr sz="1125" b="1">
                <a:solidFill>
                  <a:srgbClr val="003EA5"/>
                </a:solidFill>
                <a:latin typeface="Aptos"/>
                <a:ea typeface="Aptos"/>
                <a:cs typeface="Aptos"/>
              </a:rPr>
              <a:t>APPENDIX / PRESENTER Q&amp;A</a:t>
            </a:r>
          </a:p>
        </p:txBody>
      </p:sp>
      <p:sp>
        <p:nvSpPr>
          <p:cNvPr id="2" name="Questions to prepare for before the demonstration">
            <a:extLst xmlns:a="http://schemas.openxmlformats.org/drawingml/2006/main">
              <a:ext uri="{FF2B5EF4-FFF2-40B4-BE49-F238E27FC236}">
                <a16:creationId xmlns:a16="http://schemas.microsoft.com/office/drawing/2014/main" id="{BDB2E365-75BD-414D-A320-D57D084B995C}"/>
              </a:ext>
            </a:extLst>
          </p:cNvPr>
          <p:cNvSpPr>
            <a:spLocks xmlns:a="http://schemas.openxmlformats.org/drawingml/2006/main" noGrp="1"/>
          </p:cNvSpPr>
          <p:nvPr/>
        </p:nvSpPr>
        <p:spPr>
          <a:xfrm xmlns:a="http://schemas.openxmlformats.org/drawingml/2006/main">
            <a:off x="533400" y="695325"/>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2925" b="1">
                <a:solidFill>
                  <a:srgbClr val="14263F"/>
                </a:solidFill>
                <a:latin typeface="Aptos"/>
                <a:ea typeface="Aptos"/>
                <a:cs typeface="Aptos"/>
              </a:defRPr>
            </a:defPPr>
            <a:lvl1pPr algn="l">
              <a:defRPr sz="2925" b="1">
                <a:solidFill>
                  <a:srgbClr val="14263F"/>
                </a:solidFill>
                <a:latin typeface="Aptos"/>
                <a:ea typeface="Aptos"/>
                <a:cs typeface="Aptos"/>
              </a:defRPr>
            </a:lvl1pPr>
            <a:lvl2pPr algn="l">
              <a:defRPr sz="2925" b="1">
                <a:solidFill>
                  <a:srgbClr val="14263F"/>
                </a:solidFill>
                <a:latin typeface="Aptos"/>
                <a:ea typeface="Aptos"/>
                <a:cs typeface="Aptos"/>
              </a:defRPr>
            </a:lvl2pPr>
            <a:lvl3pPr algn="l">
              <a:defRPr sz="2925" b="1">
                <a:solidFill>
                  <a:srgbClr val="14263F"/>
                </a:solidFill>
                <a:latin typeface="Aptos"/>
                <a:ea typeface="Aptos"/>
                <a:cs typeface="Aptos"/>
              </a:defRPr>
            </a:lvl3pPr>
            <a:lvl4pPr algn="l">
              <a:defRPr sz="2925" b="1">
                <a:solidFill>
                  <a:srgbClr val="14263F"/>
                </a:solidFill>
                <a:latin typeface="Aptos"/>
                <a:ea typeface="Aptos"/>
                <a:cs typeface="Aptos"/>
              </a:defRPr>
            </a:lvl4pPr>
            <a:lvl5pPr algn="l">
              <a:defRPr sz="2925" b="1">
                <a:solidFill>
                  <a:srgbClr val="14263F"/>
                </a:solidFill>
                <a:latin typeface="Aptos"/>
                <a:ea typeface="Aptos"/>
                <a:cs typeface="Aptos"/>
              </a:defRPr>
            </a:lvl5pPr>
            <a:lvl6pPr algn="l">
              <a:defRPr sz="2925" b="1">
                <a:solidFill>
                  <a:srgbClr val="14263F"/>
                </a:solidFill>
                <a:latin typeface="Aptos"/>
                <a:ea typeface="Aptos"/>
                <a:cs typeface="Aptos"/>
              </a:defRPr>
            </a:lvl6pPr>
            <a:lvl7pPr algn="l">
              <a:defRPr sz="2925" b="1">
                <a:solidFill>
                  <a:srgbClr val="14263F"/>
                </a:solidFill>
                <a:latin typeface="Aptos"/>
                <a:ea typeface="Aptos"/>
                <a:cs typeface="Aptos"/>
              </a:defRPr>
            </a:lvl7pPr>
            <a:lvl8pPr algn="l">
              <a:defRPr sz="2925" b="1">
                <a:solidFill>
                  <a:srgbClr val="14263F"/>
                </a:solidFill>
                <a:latin typeface="Aptos"/>
                <a:ea typeface="Aptos"/>
                <a:cs typeface="Aptos"/>
              </a:defRPr>
            </a:lvl8pPr>
            <a:lvl9pPr algn="l">
              <a:defRPr sz="2925" b="1">
                <a:solidFill>
                  <a:srgbClr val="14263F"/>
                </a:solidFill>
                <a:latin typeface="Aptos"/>
                <a:ea typeface="Aptos"/>
                <a:cs typeface="Aptos"/>
              </a:defRPr>
            </a:lvl9pPr>
          </a:lstStyle>
          <a:p xmlns:a="http://schemas.openxmlformats.org/drawingml/2006/main">
            <a:pPr algn="l">
              <a:defRPr sz="2925" b="1">
                <a:solidFill>
                  <a:srgbClr val="14263F"/>
                </a:solidFill>
                <a:latin typeface="Aptos"/>
                <a:ea typeface="Aptos"/>
                <a:cs typeface="Aptos"/>
              </a:defRPr>
            </a:pPr>
            <a:r>
              <a:rPr sz="2925" b="1">
                <a:solidFill>
                  <a:srgbClr val="14263F"/>
                </a:solidFill>
                <a:latin typeface="Aptos"/>
                <a:ea typeface="Aptos"/>
                <a:cs typeface="Aptos"/>
              </a:rPr>
              <a:t>Questions to prepare for before the demonstration</a:t>
            </a:r>
          </a:p>
        </p:txBody>
      </p:sp>
      <p:sp>
        <p:nvSpPr>
          <p:cNvPr id="3" name="">
            <a:extLst xmlns:a="http://schemas.openxmlformats.org/drawingml/2006/main">
              <a:ext uri="{FF2B5EF4-FFF2-40B4-BE49-F238E27FC236}">
                <a16:creationId xmlns:a16="http://schemas.microsoft.com/office/drawing/2014/main" id="{90EF251C-083B-4EB9-B25C-9FDA64C6899A}"/>
              </a:ext>
            </a:extLst>
          </p:cNvPr>
          <p:cNvSpPr>
            <a:spLocks xmlns:a="http://schemas.openxmlformats.org/drawingml/2006/main" noGrp="1"/>
          </p:cNvSpPr>
          <p:nvPr/>
        </p:nvSpPr>
        <p:spPr>
          <a:xfrm xmlns:a="http://schemas.openxmlformats.org/drawingml/2006/main">
            <a:off x="533400" y="1743075"/>
            <a:ext cx="11125200" cy="0"/>
          </a:xfrm>
          <a:prstGeom xmlns:a="http://schemas.openxmlformats.org/drawingml/2006/main" prst="line">
            <a:avLst/>
          </a:prstGeom>
          <a:noFill xmlns:a="http://schemas.openxmlformats.org/drawingml/2006/main"/>
          <a:ln xmlns:a="http://schemas.openxmlformats.org/drawingml/2006/main" w="9525">
            <a:solidFill>
              <a:srgbClr val="D4DDEC"/>
            </a:solidFill>
          </a:ln>
        </p:spPr>
      </p:sp>
      <p:pic>
        <p:nvPicPr>
          <p:cNvPr id="4" name="">
            <a:extLst xmlns:a="http://schemas.openxmlformats.org/drawingml/2006/main">
              <a:ext uri="{FF2B5EF4-FFF2-40B4-BE49-F238E27FC236}">
                <a16:creationId xmlns:a16="http://schemas.microsoft.com/office/drawing/2014/main" id="{4ECEEDB9-2548-4C88-B36D-9467CA392FA9}"/>
              </a:ext>
            </a:extLst>
          </p:cNvPr>
          <p:cNvPicPr>
            <a:picLocks xmlns:a="http://schemas.openxmlformats.org/drawingml/2006/main" noChangeAspect="1"/>
          </p:cNvPicPr>
          <p:nvPr/>
        </p:nvPicPr>
        <p:blipFill>
          <a:blip xmlns:r="http://schemas.openxmlformats.org/officeDocument/2006/relationships" xmlns:a="http://schemas.openxmlformats.org/drawingml/2006/main" r:embed="R3a8519cb92004c69"/>
          <a:stretch xmlns:a="http://schemas.openxmlformats.org/drawingml/2006/main"/>
        </p:blipFill>
        <p:spPr>
          <a:xfrm xmlns:a="http://schemas.openxmlformats.org/drawingml/2006/main">
            <a:off x="533400" y="6363260"/>
            <a:ext cx="1333500" cy="294154"/>
          </a:xfrm>
          <a:prstGeom xmlns:a="http://schemas.openxmlformats.org/drawingml/2006/main" prst="rect">
            <a:avLst/>
          </a:prstGeom>
        </p:spPr>
      </p:pic>
      <p:sp>
        <p:nvSpPr>
          <p:cNvPr id="5" name="Email Security">
            <a:extLst xmlns:a="http://schemas.openxmlformats.org/drawingml/2006/main">
              <a:ext uri="{FF2B5EF4-FFF2-40B4-BE49-F238E27FC236}">
                <a16:creationId xmlns:a16="http://schemas.microsoft.com/office/drawing/2014/main" id="{6672C69E-E42F-40CC-9F63-E5FC19F4CDFD}"/>
              </a:ext>
            </a:extLst>
          </p:cNvPr>
          <p:cNvSpPr>
            <a:spLocks xmlns:a="http://schemas.openxmlformats.org/drawingml/2006/main" noGrp="1"/>
          </p:cNvSpPr>
          <p:nvPr/>
        </p:nvSpPr>
        <p:spPr>
          <a:xfrm xmlns:a="http://schemas.openxmlformats.org/drawingml/2006/main">
            <a:off x="8905875" y="6410325"/>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050" b="0">
                <a:solidFill>
                  <a:srgbClr val="4D6076"/>
                </a:solidFill>
                <a:latin typeface="Aptos"/>
                <a:ea typeface="Aptos"/>
                <a:cs typeface="Aptos"/>
              </a:defRPr>
            </a:defPPr>
            <a:lvl1pPr algn="r">
              <a:defRPr sz="1050" b="0">
                <a:solidFill>
                  <a:srgbClr val="4D6076"/>
                </a:solidFill>
                <a:latin typeface="Aptos"/>
                <a:ea typeface="Aptos"/>
                <a:cs typeface="Aptos"/>
              </a:defRPr>
            </a:lvl1pPr>
            <a:lvl2pPr algn="r">
              <a:defRPr sz="1050" b="0">
                <a:solidFill>
                  <a:srgbClr val="4D6076"/>
                </a:solidFill>
                <a:latin typeface="Aptos"/>
                <a:ea typeface="Aptos"/>
                <a:cs typeface="Aptos"/>
              </a:defRPr>
            </a:lvl2pPr>
            <a:lvl3pPr algn="r">
              <a:defRPr sz="1050" b="0">
                <a:solidFill>
                  <a:srgbClr val="4D6076"/>
                </a:solidFill>
                <a:latin typeface="Aptos"/>
                <a:ea typeface="Aptos"/>
                <a:cs typeface="Aptos"/>
              </a:defRPr>
            </a:lvl3pPr>
            <a:lvl4pPr algn="r">
              <a:defRPr sz="1050" b="0">
                <a:solidFill>
                  <a:srgbClr val="4D6076"/>
                </a:solidFill>
                <a:latin typeface="Aptos"/>
                <a:ea typeface="Aptos"/>
                <a:cs typeface="Aptos"/>
              </a:defRPr>
            </a:lvl4pPr>
            <a:lvl5pPr algn="r">
              <a:defRPr sz="1050" b="0">
                <a:solidFill>
                  <a:srgbClr val="4D6076"/>
                </a:solidFill>
                <a:latin typeface="Aptos"/>
                <a:ea typeface="Aptos"/>
                <a:cs typeface="Aptos"/>
              </a:defRPr>
            </a:lvl5pPr>
            <a:lvl6pPr algn="r">
              <a:defRPr sz="1050" b="0">
                <a:solidFill>
                  <a:srgbClr val="4D6076"/>
                </a:solidFill>
                <a:latin typeface="Aptos"/>
                <a:ea typeface="Aptos"/>
                <a:cs typeface="Aptos"/>
              </a:defRPr>
            </a:lvl6pPr>
            <a:lvl7pPr algn="r">
              <a:defRPr sz="1050" b="0">
                <a:solidFill>
                  <a:srgbClr val="4D6076"/>
                </a:solidFill>
                <a:latin typeface="Aptos"/>
                <a:ea typeface="Aptos"/>
                <a:cs typeface="Aptos"/>
              </a:defRPr>
            </a:lvl7pPr>
            <a:lvl8pPr algn="r">
              <a:defRPr sz="1050" b="0">
                <a:solidFill>
                  <a:srgbClr val="4D6076"/>
                </a:solidFill>
                <a:latin typeface="Aptos"/>
                <a:ea typeface="Aptos"/>
                <a:cs typeface="Aptos"/>
              </a:defRPr>
            </a:lvl8pPr>
            <a:lvl9pPr algn="r">
              <a:defRPr sz="1050" b="0">
                <a:solidFill>
                  <a:srgbClr val="4D6076"/>
                </a:solidFill>
                <a:latin typeface="Aptos"/>
                <a:ea typeface="Aptos"/>
                <a:cs typeface="Aptos"/>
              </a:defRPr>
            </a:lvl9pPr>
          </a:lstStyle>
          <a:p xmlns:a="http://schemas.openxmlformats.org/drawingml/2006/main">
            <a:pPr algn="r">
              <a:defRPr sz="1050" b="0">
                <a:solidFill>
                  <a:srgbClr val="4D6076"/>
                </a:solidFill>
                <a:latin typeface="Aptos"/>
                <a:ea typeface="Aptos"/>
                <a:cs typeface="Aptos"/>
              </a:defRPr>
            </a:pPr>
            <a:r>
              <a:rPr sz="1050" b="0">
                <a:solidFill>
                  <a:srgbClr val="4D6076"/>
                </a:solidFill>
                <a:latin typeface="Aptos"/>
                <a:ea typeface="Aptos"/>
                <a:cs typeface="Aptos"/>
              </a:rPr>
              <a:t>Email Security</a:t>
            </a:r>
          </a:p>
        </p:txBody>
      </p:sp>
      <p:sp>
        <p:nvSpPr>
          <p:cNvPr id="6" name="13">
            <a:extLst xmlns:a="http://schemas.openxmlformats.org/drawingml/2006/main">
              <a:ext uri="{FF2B5EF4-FFF2-40B4-BE49-F238E27FC236}">
                <a16:creationId xmlns:a16="http://schemas.microsoft.com/office/drawing/2014/main" id="{8B000BC2-FF16-4BE0-AC56-48F45F8ACC13}"/>
              </a:ext>
            </a:extLst>
          </p:cNvPr>
          <p:cNvSpPr>
            <a:spLocks xmlns:a="http://schemas.openxmlformats.org/drawingml/2006/main" noGrp="1"/>
          </p:cNvSpPr>
          <p:nvPr/>
        </p:nvSpPr>
        <p:spPr>
          <a:xfrm xmlns:a="http://schemas.openxmlformats.org/drawingml/2006/main">
            <a:off x="11334750" y="6381750"/>
            <a:ext cx="323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75" b="1">
                <a:solidFill>
                  <a:srgbClr val="003EA5"/>
                </a:solidFill>
                <a:latin typeface="Aptos"/>
                <a:ea typeface="Aptos"/>
                <a:cs typeface="Aptos"/>
              </a:defRPr>
            </a:defPPr>
            <a:lvl1pPr algn="r">
              <a:defRPr sz="1275" b="1">
                <a:solidFill>
                  <a:srgbClr val="003EA5"/>
                </a:solidFill>
                <a:latin typeface="Aptos"/>
                <a:ea typeface="Aptos"/>
                <a:cs typeface="Aptos"/>
              </a:defRPr>
            </a:lvl1pPr>
            <a:lvl2pPr algn="r">
              <a:defRPr sz="1275" b="1">
                <a:solidFill>
                  <a:srgbClr val="003EA5"/>
                </a:solidFill>
                <a:latin typeface="Aptos"/>
                <a:ea typeface="Aptos"/>
                <a:cs typeface="Aptos"/>
              </a:defRPr>
            </a:lvl2pPr>
            <a:lvl3pPr algn="r">
              <a:defRPr sz="1275" b="1">
                <a:solidFill>
                  <a:srgbClr val="003EA5"/>
                </a:solidFill>
                <a:latin typeface="Aptos"/>
                <a:ea typeface="Aptos"/>
                <a:cs typeface="Aptos"/>
              </a:defRPr>
            </a:lvl3pPr>
            <a:lvl4pPr algn="r">
              <a:defRPr sz="1275" b="1">
                <a:solidFill>
                  <a:srgbClr val="003EA5"/>
                </a:solidFill>
                <a:latin typeface="Aptos"/>
                <a:ea typeface="Aptos"/>
                <a:cs typeface="Aptos"/>
              </a:defRPr>
            </a:lvl4pPr>
            <a:lvl5pPr algn="r">
              <a:defRPr sz="1275" b="1">
                <a:solidFill>
                  <a:srgbClr val="003EA5"/>
                </a:solidFill>
                <a:latin typeface="Aptos"/>
                <a:ea typeface="Aptos"/>
                <a:cs typeface="Aptos"/>
              </a:defRPr>
            </a:lvl5pPr>
            <a:lvl6pPr algn="r">
              <a:defRPr sz="1275" b="1">
                <a:solidFill>
                  <a:srgbClr val="003EA5"/>
                </a:solidFill>
                <a:latin typeface="Aptos"/>
                <a:ea typeface="Aptos"/>
                <a:cs typeface="Aptos"/>
              </a:defRPr>
            </a:lvl6pPr>
            <a:lvl7pPr algn="r">
              <a:defRPr sz="1275" b="1">
                <a:solidFill>
                  <a:srgbClr val="003EA5"/>
                </a:solidFill>
                <a:latin typeface="Aptos"/>
                <a:ea typeface="Aptos"/>
                <a:cs typeface="Aptos"/>
              </a:defRPr>
            </a:lvl7pPr>
            <a:lvl8pPr algn="r">
              <a:defRPr sz="1275" b="1">
                <a:solidFill>
                  <a:srgbClr val="003EA5"/>
                </a:solidFill>
                <a:latin typeface="Aptos"/>
                <a:ea typeface="Aptos"/>
                <a:cs typeface="Aptos"/>
              </a:defRPr>
            </a:lvl8pPr>
            <a:lvl9pPr algn="r">
              <a:defRPr sz="1275" b="1">
                <a:solidFill>
                  <a:srgbClr val="003EA5"/>
                </a:solidFill>
                <a:latin typeface="Aptos"/>
                <a:ea typeface="Aptos"/>
                <a:cs typeface="Aptos"/>
              </a:defRPr>
            </a:lvl9pPr>
          </a:lstStyle>
          <a:p xmlns:a="http://schemas.openxmlformats.org/drawingml/2006/main">
            <a:pPr algn="r">
              <a:defRPr sz="1275" b="1">
                <a:solidFill>
                  <a:srgbClr val="003EA5"/>
                </a:solidFill>
                <a:latin typeface="Aptos"/>
                <a:ea typeface="Aptos"/>
                <a:cs typeface="Aptos"/>
              </a:defRPr>
            </a:pPr>
            <a:r>
              <a:rPr sz="1275" b="1">
                <a:solidFill>
                  <a:srgbClr val="003EA5"/>
                </a:solidFill>
                <a:latin typeface="Aptos"/>
                <a:ea typeface="Aptos"/>
                <a:cs typeface="Aptos"/>
              </a:rPr>
              <a:t>13</a:t>
            </a:r>
          </a:p>
        </p:txBody>
      </p:sp>
      <p:sp>
        <p:nvSpPr>
          <p:cNvPr id="7" name="">
            <a:extLst xmlns:a="http://schemas.openxmlformats.org/drawingml/2006/main">
              <a:ext uri="{FF2B5EF4-FFF2-40B4-BE49-F238E27FC236}">
                <a16:creationId xmlns:a16="http://schemas.microsoft.com/office/drawing/2014/main" id="{B9CC060D-63C6-4892-978E-17A42BD89409}"/>
              </a:ext>
            </a:extLst>
          </p:cNvPr>
          <p:cNvSpPr>
            <a:spLocks xmlns:a="http://schemas.openxmlformats.org/drawingml/2006/main" noGrp="1"/>
          </p:cNvSpPr>
          <p:nvPr/>
        </p:nvSpPr>
        <p:spPr>
          <a:xfrm xmlns:a="http://schemas.openxmlformats.org/drawingml/2006/main">
            <a:off x="533400" y="216217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8" name="Does this replace our spam filter?">
            <a:extLst xmlns:a="http://schemas.openxmlformats.org/drawingml/2006/main">
              <a:ext uri="{FF2B5EF4-FFF2-40B4-BE49-F238E27FC236}">
                <a16:creationId xmlns:a16="http://schemas.microsoft.com/office/drawing/2014/main" id="{29DFF8A9-17A1-4991-AF07-6CD071CD7E07}"/>
              </a:ext>
            </a:extLst>
          </p:cNvPr>
          <p:cNvSpPr>
            <a:spLocks xmlns:a="http://schemas.openxmlformats.org/drawingml/2006/main" noGrp="1"/>
          </p:cNvSpPr>
          <p:nvPr/>
        </p:nvSpPr>
        <p:spPr>
          <a:xfrm xmlns:a="http://schemas.openxmlformats.org/drawingml/2006/main">
            <a:off x="533400" y="226695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3EA5"/>
                </a:solidFill>
                <a:latin typeface="Aptos"/>
                <a:ea typeface="Aptos"/>
                <a:cs typeface="Aptos"/>
              </a:defRPr>
            </a:defPPr>
            <a:lvl1pPr algn="l">
              <a:defRPr sz="1538" b="1">
                <a:solidFill>
                  <a:srgbClr val="003EA5"/>
                </a:solidFill>
                <a:latin typeface="Aptos"/>
                <a:ea typeface="Aptos"/>
                <a:cs typeface="Aptos"/>
              </a:defRPr>
            </a:lvl1pPr>
            <a:lvl2pPr algn="l">
              <a:defRPr sz="1538" b="1">
                <a:solidFill>
                  <a:srgbClr val="003EA5"/>
                </a:solidFill>
                <a:latin typeface="Aptos"/>
                <a:ea typeface="Aptos"/>
                <a:cs typeface="Aptos"/>
              </a:defRPr>
            </a:lvl2pPr>
            <a:lvl3pPr algn="l">
              <a:defRPr sz="1538" b="1">
                <a:solidFill>
                  <a:srgbClr val="003EA5"/>
                </a:solidFill>
                <a:latin typeface="Aptos"/>
                <a:ea typeface="Aptos"/>
                <a:cs typeface="Aptos"/>
              </a:defRPr>
            </a:lvl3pPr>
            <a:lvl4pPr algn="l">
              <a:defRPr sz="1538" b="1">
                <a:solidFill>
                  <a:srgbClr val="003EA5"/>
                </a:solidFill>
                <a:latin typeface="Aptos"/>
                <a:ea typeface="Aptos"/>
                <a:cs typeface="Aptos"/>
              </a:defRPr>
            </a:lvl4pPr>
            <a:lvl5pPr algn="l">
              <a:defRPr sz="1538" b="1">
                <a:solidFill>
                  <a:srgbClr val="003EA5"/>
                </a:solidFill>
                <a:latin typeface="Aptos"/>
                <a:ea typeface="Aptos"/>
                <a:cs typeface="Aptos"/>
              </a:defRPr>
            </a:lvl5pPr>
            <a:lvl6pPr algn="l">
              <a:defRPr sz="1538" b="1">
                <a:solidFill>
                  <a:srgbClr val="003EA5"/>
                </a:solidFill>
                <a:latin typeface="Aptos"/>
                <a:ea typeface="Aptos"/>
                <a:cs typeface="Aptos"/>
              </a:defRPr>
            </a:lvl6pPr>
            <a:lvl7pPr algn="l">
              <a:defRPr sz="1538" b="1">
                <a:solidFill>
                  <a:srgbClr val="003EA5"/>
                </a:solidFill>
                <a:latin typeface="Aptos"/>
                <a:ea typeface="Aptos"/>
                <a:cs typeface="Aptos"/>
              </a:defRPr>
            </a:lvl7pPr>
            <a:lvl8pPr algn="l">
              <a:defRPr sz="1538" b="1">
                <a:solidFill>
                  <a:srgbClr val="003EA5"/>
                </a:solidFill>
                <a:latin typeface="Aptos"/>
                <a:ea typeface="Aptos"/>
                <a:cs typeface="Aptos"/>
              </a:defRPr>
            </a:lvl8pPr>
            <a:lvl9pPr algn="l">
              <a:defRPr sz="1538" b="1">
                <a:solidFill>
                  <a:srgbClr val="003EA5"/>
                </a:solidFill>
                <a:latin typeface="Aptos"/>
                <a:ea typeface="Aptos"/>
                <a:cs typeface="Aptos"/>
              </a:defRPr>
            </a:lvl9pPr>
          </a:lstStyle>
          <a:p xmlns:a="http://schemas.openxmlformats.org/drawingml/2006/main">
            <a:pPr algn="l">
              <a:defRPr sz="1538" b="1">
                <a:solidFill>
                  <a:srgbClr val="003EA5"/>
                </a:solidFill>
                <a:latin typeface="Aptos"/>
                <a:ea typeface="Aptos"/>
                <a:cs typeface="Aptos"/>
              </a:defRPr>
            </a:pPr>
            <a:r>
              <a:rPr sz="1538" b="1">
                <a:solidFill>
                  <a:srgbClr val="003EA5"/>
                </a:solidFill>
                <a:latin typeface="Aptos"/>
                <a:ea typeface="Aptos"/>
                <a:cs typeface="Aptos"/>
              </a:rPr>
              <a:t>Does this replace our spam filter?</a:t>
            </a:r>
          </a:p>
        </p:txBody>
      </p:sp>
      <p:sp>
        <p:nvSpPr>
          <p:cNvPr id="9" name="No. It adds verification inside the email client alongside existing filtering an">
            <a:extLst xmlns:a="http://schemas.openxmlformats.org/drawingml/2006/main">
              <a:ext uri="{FF2B5EF4-FFF2-40B4-BE49-F238E27FC236}">
                <a16:creationId xmlns:a16="http://schemas.microsoft.com/office/drawing/2014/main" id="{A53D162D-0A7F-409F-9D06-4C6FDB92F048}"/>
              </a:ext>
            </a:extLst>
          </p:cNvPr>
          <p:cNvSpPr>
            <a:spLocks xmlns:a="http://schemas.openxmlformats.org/drawingml/2006/main" noGrp="1"/>
          </p:cNvSpPr>
          <p:nvPr/>
        </p:nvSpPr>
        <p:spPr>
          <a:xfrm xmlns:a="http://schemas.openxmlformats.org/drawingml/2006/main">
            <a:off x="533400" y="264795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No. It adds verification inside the email client alongside existing filtering and endpoint safeguards.</a:t>
            </a:r>
          </a:p>
        </p:txBody>
      </p:sp>
      <p:sp>
        <p:nvSpPr>
          <p:cNvPr id="10" name="">
            <a:extLst xmlns:a="http://schemas.openxmlformats.org/drawingml/2006/main">
              <a:ext uri="{FF2B5EF4-FFF2-40B4-BE49-F238E27FC236}">
                <a16:creationId xmlns:a16="http://schemas.microsoft.com/office/drawing/2014/main" id="{3EF6D05D-5D74-46BB-8449-2C5485AE7904}"/>
              </a:ext>
            </a:extLst>
          </p:cNvPr>
          <p:cNvSpPr>
            <a:spLocks xmlns:a="http://schemas.openxmlformats.org/drawingml/2006/main" noGrp="1"/>
          </p:cNvSpPr>
          <p:nvPr/>
        </p:nvSpPr>
        <p:spPr>
          <a:xfrm xmlns:a="http://schemas.openxmlformats.org/drawingml/2006/main">
            <a:off x="6477000" y="216217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1" name="Does a favourable verdict approve a payment?">
            <a:extLst xmlns:a="http://schemas.openxmlformats.org/drawingml/2006/main">
              <a:ext uri="{FF2B5EF4-FFF2-40B4-BE49-F238E27FC236}">
                <a16:creationId xmlns:a16="http://schemas.microsoft.com/office/drawing/2014/main" id="{C633BCCE-9399-4D51-92EE-D6E2DC1615AD}"/>
              </a:ext>
            </a:extLst>
          </p:cNvPr>
          <p:cNvSpPr>
            <a:spLocks xmlns:a="http://schemas.openxmlformats.org/drawingml/2006/main" noGrp="1"/>
          </p:cNvSpPr>
          <p:nvPr/>
        </p:nvSpPr>
        <p:spPr>
          <a:xfrm xmlns:a="http://schemas.openxmlformats.org/drawingml/2006/main">
            <a:off x="6477000" y="226695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7E87"/>
                </a:solidFill>
                <a:latin typeface="Aptos"/>
                <a:ea typeface="Aptos"/>
                <a:cs typeface="Aptos"/>
              </a:defRPr>
            </a:defPPr>
            <a:lvl1pPr algn="l">
              <a:defRPr sz="1538" b="1">
                <a:solidFill>
                  <a:srgbClr val="007E87"/>
                </a:solidFill>
                <a:latin typeface="Aptos"/>
                <a:ea typeface="Aptos"/>
                <a:cs typeface="Aptos"/>
              </a:defRPr>
            </a:lvl1pPr>
            <a:lvl2pPr algn="l">
              <a:defRPr sz="1538" b="1">
                <a:solidFill>
                  <a:srgbClr val="007E87"/>
                </a:solidFill>
                <a:latin typeface="Aptos"/>
                <a:ea typeface="Aptos"/>
                <a:cs typeface="Aptos"/>
              </a:defRPr>
            </a:lvl2pPr>
            <a:lvl3pPr algn="l">
              <a:defRPr sz="1538" b="1">
                <a:solidFill>
                  <a:srgbClr val="007E87"/>
                </a:solidFill>
                <a:latin typeface="Aptos"/>
                <a:ea typeface="Aptos"/>
                <a:cs typeface="Aptos"/>
              </a:defRPr>
            </a:lvl3pPr>
            <a:lvl4pPr algn="l">
              <a:defRPr sz="1538" b="1">
                <a:solidFill>
                  <a:srgbClr val="007E87"/>
                </a:solidFill>
                <a:latin typeface="Aptos"/>
                <a:ea typeface="Aptos"/>
                <a:cs typeface="Aptos"/>
              </a:defRPr>
            </a:lvl4pPr>
            <a:lvl5pPr algn="l">
              <a:defRPr sz="1538" b="1">
                <a:solidFill>
                  <a:srgbClr val="007E87"/>
                </a:solidFill>
                <a:latin typeface="Aptos"/>
                <a:ea typeface="Aptos"/>
                <a:cs typeface="Aptos"/>
              </a:defRPr>
            </a:lvl5pPr>
            <a:lvl6pPr algn="l">
              <a:defRPr sz="1538" b="1">
                <a:solidFill>
                  <a:srgbClr val="007E87"/>
                </a:solidFill>
                <a:latin typeface="Aptos"/>
                <a:ea typeface="Aptos"/>
                <a:cs typeface="Aptos"/>
              </a:defRPr>
            </a:lvl6pPr>
            <a:lvl7pPr algn="l">
              <a:defRPr sz="1538" b="1">
                <a:solidFill>
                  <a:srgbClr val="007E87"/>
                </a:solidFill>
                <a:latin typeface="Aptos"/>
                <a:ea typeface="Aptos"/>
                <a:cs typeface="Aptos"/>
              </a:defRPr>
            </a:lvl7pPr>
            <a:lvl8pPr algn="l">
              <a:defRPr sz="1538" b="1">
                <a:solidFill>
                  <a:srgbClr val="007E87"/>
                </a:solidFill>
                <a:latin typeface="Aptos"/>
                <a:ea typeface="Aptos"/>
                <a:cs typeface="Aptos"/>
              </a:defRPr>
            </a:lvl8pPr>
            <a:lvl9pPr algn="l">
              <a:defRPr sz="1538" b="1">
                <a:solidFill>
                  <a:srgbClr val="007E87"/>
                </a:solidFill>
                <a:latin typeface="Aptos"/>
                <a:ea typeface="Aptos"/>
                <a:cs typeface="Aptos"/>
              </a:defRPr>
            </a:lvl9pPr>
          </a:lstStyle>
          <a:p xmlns:a="http://schemas.openxmlformats.org/drawingml/2006/main">
            <a:pPr algn="l">
              <a:defRPr sz="1538" b="1">
                <a:solidFill>
                  <a:srgbClr val="007E87"/>
                </a:solidFill>
                <a:latin typeface="Aptos"/>
                <a:ea typeface="Aptos"/>
                <a:cs typeface="Aptos"/>
              </a:defRPr>
            </a:pPr>
            <a:r>
              <a:rPr sz="1538" b="1">
                <a:solidFill>
                  <a:srgbClr val="007E87"/>
                </a:solidFill>
                <a:latin typeface="Aptos"/>
                <a:ea typeface="Aptos"/>
                <a:cs typeface="Aptos"/>
              </a:rPr>
              <a:t>Does a favourable verdict approve a payment?</a:t>
            </a:r>
          </a:p>
        </p:txBody>
      </p:sp>
      <p:sp>
        <p:nvSpPr>
          <p:cNvPr id="12" name="No. Our independent payment-verification and approval processes still apply.">
            <a:extLst xmlns:a="http://schemas.openxmlformats.org/drawingml/2006/main">
              <a:ext uri="{FF2B5EF4-FFF2-40B4-BE49-F238E27FC236}">
                <a16:creationId xmlns:a16="http://schemas.microsoft.com/office/drawing/2014/main" id="{56553D90-3B49-4A06-8E6C-E86D89333B44}"/>
              </a:ext>
            </a:extLst>
          </p:cNvPr>
          <p:cNvSpPr>
            <a:spLocks xmlns:a="http://schemas.openxmlformats.org/drawingml/2006/main" noGrp="1"/>
          </p:cNvSpPr>
          <p:nvPr/>
        </p:nvSpPr>
        <p:spPr>
          <a:xfrm xmlns:a="http://schemas.openxmlformats.org/drawingml/2006/main">
            <a:off x="6477000" y="264795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No. Our independent payment-verification and approval processes still apply.</a:t>
            </a:r>
          </a:p>
        </p:txBody>
      </p:sp>
      <p:sp>
        <p:nvSpPr>
          <p:cNvPr id="13" name="">
            <a:extLst xmlns:a="http://schemas.openxmlformats.org/drawingml/2006/main">
              <a:ext uri="{FF2B5EF4-FFF2-40B4-BE49-F238E27FC236}">
                <a16:creationId xmlns:a16="http://schemas.microsoft.com/office/drawing/2014/main" id="{9169700A-8327-42A2-BB10-E40ADAA18DE5}"/>
              </a:ext>
            </a:extLst>
          </p:cNvPr>
          <p:cNvSpPr>
            <a:spLocks xmlns:a="http://schemas.openxmlformats.org/drawingml/2006/main" noGrp="1"/>
          </p:cNvSpPr>
          <p:nvPr/>
        </p:nvSpPr>
        <p:spPr>
          <a:xfrm xmlns:a="http://schemas.openxmlformats.org/drawingml/2006/main">
            <a:off x="533400" y="343852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4" name="Which plan includes full body analysis?">
            <a:extLst xmlns:a="http://schemas.openxmlformats.org/drawingml/2006/main">
              <a:ext uri="{FF2B5EF4-FFF2-40B4-BE49-F238E27FC236}">
                <a16:creationId xmlns:a16="http://schemas.microsoft.com/office/drawing/2014/main" id="{4019AC03-C36A-40E2-841F-33AE5A6921D6}"/>
              </a:ext>
            </a:extLst>
          </p:cNvPr>
          <p:cNvSpPr>
            <a:spLocks xmlns:a="http://schemas.openxmlformats.org/drawingml/2006/main" noGrp="1"/>
          </p:cNvSpPr>
          <p:nvPr/>
        </p:nvSpPr>
        <p:spPr>
          <a:xfrm xmlns:a="http://schemas.openxmlformats.org/drawingml/2006/main">
            <a:off x="533400" y="354330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3EA5"/>
                </a:solidFill>
                <a:latin typeface="Aptos"/>
                <a:ea typeface="Aptos"/>
                <a:cs typeface="Aptos"/>
              </a:defRPr>
            </a:defPPr>
            <a:lvl1pPr algn="l">
              <a:defRPr sz="1538" b="1">
                <a:solidFill>
                  <a:srgbClr val="003EA5"/>
                </a:solidFill>
                <a:latin typeface="Aptos"/>
                <a:ea typeface="Aptos"/>
                <a:cs typeface="Aptos"/>
              </a:defRPr>
            </a:lvl1pPr>
            <a:lvl2pPr algn="l">
              <a:defRPr sz="1538" b="1">
                <a:solidFill>
                  <a:srgbClr val="003EA5"/>
                </a:solidFill>
                <a:latin typeface="Aptos"/>
                <a:ea typeface="Aptos"/>
                <a:cs typeface="Aptos"/>
              </a:defRPr>
            </a:lvl2pPr>
            <a:lvl3pPr algn="l">
              <a:defRPr sz="1538" b="1">
                <a:solidFill>
                  <a:srgbClr val="003EA5"/>
                </a:solidFill>
                <a:latin typeface="Aptos"/>
                <a:ea typeface="Aptos"/>
                <a:cs typeface="Aptos"/>
              </a:defRPr>
            </a:lvl3pPr>
            <a:lvl4pPr algn="l">
              <a:defRPr sz="1538" b="1">
                <a:solidFill>
                  <a:srgbClr val="003EA5"/>
                </a:solidFill>
                <a:latin typeface="Aptos"/>
                <a:ea typeface="Aptos"/>
                <a:cs typeface="Aptos"/>
              </a:defRPr>
            </a:lvl4pPr>
            <a:lvl5pPr algn="l">
              <a:defRPr sz="1538" b="1">
                <a:solidFill>
                  <a:srgbClr val="003EA5"/>
                </a:solidFill>
                <a:latin typeface="Aptos"/>
                <a:ea typeface="Aptos"/>
                <a:cs typeface="Aptos"/>
              </a:defRPr>
            </a:lvl5pPr>
            <a:lvl6pPr algn="l">
              <a:defRPr sz="1538" b="1">
                <a:solidFill>
                  <a:srgbClr val="003EA5"/>
                </a:solidFill>
                <a:latin typeface="Aptos"/>
                <a:ea typeface="Aptos"/>
                <a:cs typeface="Aptos"/>
              </a:defRPr>
            </a:lvl6pPr>
            <a:lvl7pPr algn="l">
              <a:defRPr sz="1538" b="1">
                <a:solidFill>
                  <a:srgbClr val="003EA5"/>
                </a:solidFill>
                <a:latin typeface="Aptos"/>
                <a:ea typeface="Aptos"/>
                <a:cs typeface="Aptos"/>
              </a:defRPr>
            </a:lvl7pPr>
            <a:lvl8pPr algn="l">
              <a:defRPr sz="1538" b="1">
                <a:solidFill>
                  <a:srgbClr val="003EA5"/>
                </a:solidFill>
                <a:latin typeface="Aptos"/>
                <a:ea typeface="Aptos"/>
                <a:cs typeface="Aptos"/>
              </a:defRPr>
            </a:lvl8pPr>
            <a:lvl9pPr algn="l">
              <a:defRPr sz="1538" b="1">
                <a:solidFill>
                  <a:srgbClr val="003EA5"/>
                </a:solidFill>
                <a:latin typeface="Aptos"/>
                <a:ea typeface="Aptos"/>
                <a:cs typeface="Aptos"/>
              </a:defRPr>
            </a:lvl9pPr>
          </a:lstStyle>
          <a:p xmlns:a="http://schemas.openxmlformats.org/drawingml/2006/main">
            <a:pPr algn="l">
              <a:defRPr sz="1538" b="1">
                <a:solidFill>
                  <a:srgbClr val="003EA5"/>
                </a:solidFill>
                <a:latin typeface="Aptos"/>
                <a:ea typeface="Aptos"/>
                <a:cs typeface="Aptos"/>
              </a:defRPr>
            </a:pPr>
            <a:r>
              <a:rPr sz="1538" b="1">
                <a:solidFill>
                  <a:srgbClr val="003EA5"/>
                </a:solidFill>
                <a:latin typeface="Aptos"/>
                <a:ea typeface="Aptos"/>
                <a:cs typeface="Aptos"/>
              </a:rPr>
              <a:t>Which plan includes full body analysis?</a:t>
            </a:r>
          </a:p>
        </p:txBody>
      </p:sp>
      <p:sp>
        <p:nvSpPr>
          <p:cNvPr id="15" name="The published breakdown adds full AI body analysis through Executive Deeper Anal">
            <a:extLst xmlns:a="http://schemas.openxmlformats.org/drawingml/2006/main">
              <a:ext uri="{FF2B5EF4-FFF2-40B4-BE49-F238E27FC236}">
                <a16:creationId xmlns:a16="http://schemas.microsoft.com/office/drawing/2014/main" id="{DB224CA1-B754-49BA-A183-2587DB6000A2}"/>
              </a:ext>
            </a:extLst>
          </p:cNvPr>
          <p:cNvSpPr>
            <a:spLocks xmlns:a="http://schemas.openxmlformats.org/drawingml/2006/main" noGrp="1"/>
          </p:cNvSpPr>
          <p:nvPr/>
        </p:nvSpPr>
        <p:spPr>
          <a:xfrm xmlns:a="http://schemas.openxmlformats.org/drawingml/2006/main">
            <a:off x="533400" y="392430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The published breakdown adds full AI body analysis through Executive Deeper Analysis. Confirm business entitlements.</a:t>
            </a:r>
          </a:p>
        </p:txBody>
      </p:sp>
      <p:sp>
        <p:nvSpPr>
          <p:cNvPr id="16" name="">
            <a:extLst xmlns:a="http://schemas.openxmlformats.org/drawingml/2006/main">
              <a:ext uri="{FF2B5EF4-FFF2-40B4-BE49-F238E27FC236}">
                <a16:creationId xmlns:a16="http://schemas.microsoft.com/office/drawing/2014/main" id="{CF6422A5-4285-407C-920A-AC8D0FDA57CB}"/>
              </a:ext>
            </a:extLst>
          </p:cNvPr>
          <p:cNvSpPr>
            <a:spLocks xmlns:a="http://schemas.openxmlformats.org/drawingml/2006/main" noGrp="1"/>
          </p:cNvSpPr>
          <p:nvPr/>
        </p:nvSpPr>
        <p:spPr>
          <a:xfrm xmlns:a="http://schemas.openxmlformats.org/drawingml/2006/main">
            <a:off x="6477000" y="343852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17" name="Can we use it on a phone?">
            <a:extLst xmlns:a="http://schemas.openxmlformats.org/drawingml/2006/main">
              <a:ext uri="{FF2B5EF4-FFF2-40B4-BE49-F238E27FC236}">
                <a16:creationId xmlns:a16="http://schemas.microsoft.com/office/drawing/2014/main" id="{83DE3F86-F15E-4A65-924E-0C813C397DB0}"/>
              </a:ext>
            </a:extLst>
          </p:cNvPr>
          <p:cNvSpPr>
            <a:spLocks xmlns:a="http://schemas.openxmlformats.org/drawingml/2006/main" noGrp="1"/>
          </p:cNvSpPr>
          <p:nvPr/>
        </p:nvSpPr>
        <p:spPr>
          <a:xfrm xmlns:a="http://schemas.openxmlformats.org/drawingml/2006/main">
            <a:off x="6477000" y="354330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7E87"/>
                </a:solidFill>
                <a:latin typeface="Aptos"/>
                <a:ea typeface="Aptos"/>
                <a:cs typeface="Aptos"/>
              </a:defRPr>
            </a:defPPr>
            <a:lvl1pPr algn="l">
              <a:defRPr sz="1538" b="1">
                <a:solidFill>
                  <a:srgbClr val="007E87"/>
                </a:solidFill>
                <a:latin typeface="Aptos"/>
                <a:ea typeface="Aptos"/>
                <a:cs typeface="Aptos"/>
              </a:defRPr>
            </a:lvl1pPr>
            <a:lvl2pPr algn="l">
              <a:defRPr sz="1538" b="1">
                <a:solidFill>
                  <a:srgbClr val="007E87"/>
                </a:solidFill>
                <a:latin typeface="Aptos"/>
                <a:ea typeface="Aptos"/>
                <a:cs typeface="Aptos"/>
              </a:defRPr>
            </a:lvl2pPr>
            <a:lvl3pPr algn="l">
              <a:defRPr sz="1538" b="1">
                <a:solidFill>
                  <a:srgbClr val="007E87"/>
                </a:solidFill>
                <a:latin typeface="Aptos"/>
                <a:ea typeface="Aptos"/>
                <a:cs typeface="Aptos"/>
              </a:defRPr>
            </a:lvl3pPr>
            <a:lvl4pPr algn="l">
              <a:defRPr sz="1538" b="1">
                <a:solidFill>
                  <a:srgbClr val="007E87"/>
                </a:solidFill>
                <a:latin typeface="Aptos"/>
                <a:ea typeface="Aptos"/>
                <a:cs typeface="Aptos"/>
              </a:defRPr>
            </a:lvl4pPr>
            <a:lvl5pPr algn="l">
              <a:defRPr sz="1538" b="1">
                <a:solidFill>
                  <a:srgbClr val="007E87"/>
                </a:solidFill>
                <a:latin typeface="Aptos"/>
                <a:ea typeface="Aptos"/>
                <a:cs typeface="Aptos"/>
              </a:defRPr>
            </a:lvl5pPr>
            <a:lvl6pPr algn="l">
              <a:defRPr sz="1538" b="1">
                <a:solidFill>
                  <a:srgbClr val="007E87"/>
                </a:solidFill>
                <a:latin typeface="Aptos"/>
                <a:ea typeface="Aptos"/>
                <a:cs typeface="Aptos"/>
              </a:defRPr>
            </a:lvl6pPr>
            <a:lvl7pPr algn="l">
              <a:defRPr sz="1538" b="1">
                <a:solidFill>
                  <a:srgbClr val="007E87"/>
                </a:solidFill>
                <a:latin typeface="Aptos"/>
                <a:ea typeface="Aptos"/>
                <a:cs typeface="Aptos"/>
              </a:defRPr>
            </a:lvl7pPr>
            <a:lvl8pPr algn="l">
              <a:defRPr sz="1538" b="1">
                <a:solidFill>
                  <a:srgbClr val="007E87"/>
                </a:solidFill>
                <a:latin typeface="Aptos"/>
                <a:ea typeface="Aptos"/>
                <a:cs typeface="Aptos"/>
              </a:defRPr>
            </a:lvl8pPr>
            <a:lvl9pPr algn="l">
              <a:defRPr sz="1538" b="1">
                <a:solidFill>
                  <a:srgbClr val="007E87"/>
                </a:solidFill>
                <a:latin typeface="Aptos"/>
                <a:ea typeface="Aptos"/>
                <a:cs typeface="Aptos"/>
              </a:defRPr>
            </a:lvl9pPr>
          </a:lstStyle>
          <a:p xmlns:a="http://schemas.openxmlformats.org/drawingml/2006/main">
            <a:pPr algn="l">
              <a:defRPr sz="1538" b="1">
                <a:solidFill>
                  <a:srgbClr val="007E87"/>
                </a:solidFill>
                <a:latin typeface="Aptos"/>
                <a:ea typeface="Aptos"/>
                <a:cs typeface="Aptos"/>
              </a:defRPr>
            </a:pPr>
            <a:r>
              <a:rPr sz="1538" b="1">
                <a:solidFill>
                  <a:srgbClr val="007E87"/>
                </a:solidFill>
                <a:latin typeface="Aptos"/>
                <a:ea typeface="Aptos"/>
                <a:cs typeface="Aptos"/>
              </a:rPr>
              <a:t>Can we use it on a phone?</a:t>
            </a:r>
          </a:p>
        </p:txBody>
      </p:sp>
      <p:sp>
        <p:nvSpPr>
          <p:cNvPr id="18" name="Outlook mobile and the Gmail mobile app are supported. Test the clients our pilo">
            <a:extLst xmlns:a="http://schemas.openxmlformats.org/drawingml/2006/main">
              <a:ext uri="{FF2B5EF4-FFF2-40B4-BE49-F238E27FC236}">
                <a16:creationId xmlns:a16="http://schemas.microsoft.com/office/drawing/2014/main" id="{F94B9F25-3BB9-426A-8AF9-3333A0BD7EB0}"/>
              </a:ext>
            </a:extLst>
          </p:cNvPr>
          <p:cNvSpPr>
            <a:spLocks xmlns:a="http://schemas.openxmlformats.org/drawingml/2006/main" noGrp="1"/>
          </p:cNvSpPr>
          <p:nvPr/>
        </p:nvSpPr>
        <p:spPr>
          <a:xfrm xmlns:a="http://schemas.openxmlformats.org/drawingml/2006/main">
            <a:off x="6477000" y="392430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Outlook mobile and the Gmail mobile app are supported. Test the clients our pilot actually uses.</a:t>
            </a:r>
          </a:p>
        </p:txBody>
      </p:sp>
      <p:sp>
        <p:nvSpPr>
          <p:cNvPr id="19" name="">
            <a:extLst xmlns:a="http://schemas.openxmlformats.org/drawingml/2006/main">
              <a:ext uri="{FF2B5EF4-FFF2-40B4-BE49-F238E27FC236}">
                <a16:creationId xmlns:a16="http://schemas.microsoft.com/office/drawing/2014/main" id="{A26309B8-0B53-4609-90D1-2B4BC83B5318}"/>
              </a:ext>
            </a:extLst>
          </p:cNvPr>
          <p:cNvSpPr>
            <a:spLocks xmlns:a="http://schemas.openxmlformats.org/drawingml/2006/main" noGrp="1"/>
          </p:cNvSpPr>
          <p:nvPr/>
        </p:nvSpPr>
        <p:spPr>
          <a:xfrm xmlns:a="http://schemas.openxmlformats.org/drawingml/2006/main">
            <a:off x="533400" y="471487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0" name="What should we demonstrate?">
            <a:extLst xmlns:a="http://schemas.openxmlformats.org/drawingml/2006/main">
              <a:ext uri="{FF2B5EF4-FFF2-40B4-BE49-F238E27FC236}">
                <a16:creationId xmlns:a16="http://schemas.microsoft.com/office/drawing/2014/main" id="{77CB8269-139B-4E3B-9E89-442418C5766D}"/>
              </a:ext>
            </a:extLst>
          </p:cNvPr>
          <p:cNvSpPr>
            <a:spLocks xmlns:a="http://schemas.openxmlformats.org/drawingml/2006/main" noGrp="1"/>
          </p:cNvSpPr>
          <p:nvPr/>
        </p:nvSpPr>
        <p:spPr>
          <a:xfrm xmlns:a="http://schemas.openxmlformats.org/drawingml/2006/main">
            <a:off x="533400" y="481965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3EA5"/>
                </a:solidFill>
                <a:latin typeface="Aptos"/>
                <a:ea typeface="Aptos"/>
                <a:cs typeface="Aptos"/>
              </a:defRPr>
            </a:defPPr>
            <a:lvl1pPr algn="l">
              <a:defRPr sz="1538" b="1">
                <a:solidFill>
                  <a:srgbClr val="003EA5"/>
                </a:solidFill>
                <a:latin typeface="Aptos"/>
                <a:ea typeface="Aptos"/>
                <a:cs typeface="Aptos"/>
              </a:defRPr>
            </a:lvl1pPr>
            <a:lvl2pPr algn="l">
              <a:defRPr sz="1538" b="1">
                <a:solidFill>
                  <a:srgbClr val="003EA5"/>
                </a:solidFill>
                <a:latin typeface="Aptos"/>
                <a:ea typeface="Aptos"/>
                <a:cs typeface="Aptos"/>
              </a:defRPr>
            </a:lvl2pPr>
            <a:lvl3pPr algn="l">
              <a:defRPr sz="1538" b="1">
                <a:solidFill>
                  <a:srgbClr val="003EA5"/>
                </a:solidFill>
                <a:latin typeface="Aptos"/>
                <a:ea typeface="Aptos"/>
                <a:cs typeface="Aptos"/>
              </a:defRPr>
            </a:lvl3pPr>
            <a:lvl4pPr algn="l">
              <a:defRPr sz="1538" b="1">
                <a:solidFill>
                  <a:srgbClr val="003EA5"/>
                </a:solidFill>
                <a:latin typeface="Aptos"/>
                <a:ea typeface="Aptos"/>
                <a:cs typeface="Aptos"/>
              </a:defRPr>
            </a:lvl4pPr>
            <a:lvl5pPr algn="l">
              <a:defRPr sz="1538" b="1">
                <a:solidFill>
                  <a:srgbClr val="003EA5"/>
                </a:solidFill>
                <a:latin typeface="Aptos"/>
                <a:ea typeface="Aptos"/>
                <a:cs typeface="Aptos"/>
              </a:defRPr>
            </a:lvl5pPr>
            <a:lvl6pPr algn="l">
              <a:defRPr sz="1538" b="1">
                <a:solidFill>
                  <a:srgbClr val="003EA5"/>
                </a:solidFill>
                <a:latin typeface="Aptos"/>
                <a:ea typeface="Aptos"/>
                <a:cs typeface="Aptos"/>
              </a:defRPr>
            </a:lvl6pPr>
            <a:lvl7pPr algn="l">
              <a:defRPr sz="1538" b="1">
                <a:solidFill>
                  <a:srgbClr val="003EA5"/>
                </a:solidFill>
                <a:latin typeface="Aptos"/>
                <a:ea typeface="Aptos"/>
                <a:cs typeface="Aptos"/>
              </a:defRPr>
            </a:lvl7pPr>
            <a:lvl8pPr algn="l">
              <a:defRPr sz="1538" b="1">
                <a:solidFill>
                  <a:srgbClr val="003EA5"/>
                </a:solidFill>
                <a:latin typeface="Aptos"/>
                <a:ea typeface="Aptos"/>
                <a:cs typeface="Aptos"/>
              </a:defRPr>
            </a:lvl8pPr>
            <a:lvl9pPr algn="l">
              <a:defRPr sz="1538" b="1">
                <a:solidFill>
                  <a:srgbClr val="003EA5"/>
                </a:solidFill>
                <a:latin typeface="Aptos"/>
                <a:ea typeface="Aptos"/>
                <a:cs typeface="Aptos"/>
              </a:defRPr>
            </a:lvl9pPr>
          </a:lstStyle>
          <a:p xmlns:a="http://schemas.openxmlformats.org/drawingml/2006/main">
            <a:pPr algn="l">
              <a:defRPr sz="1538" b="1">
                <a:solidFill>
                  <a:srgbClr val="003EA5"/>
                </a:solidFill>
                <a:latin typeface="Aptos"/>
                <a:ea typeface="Aptos"/>
                <a:cs typeface="Aptos"/>
              </a:defRPr>
            </a:pPr>
            <a:r>
              <a:rPr sz="1538" b="1">
                <a:solidFill>
                  <a:srgbClr val="003EA5"/>
                </a:solidFill>
                <a:latin typeface="Aptos"/>
                <a:ea typeface="Aptos"/>
                <a:cs typeface="Aptos"/>
              </a:rPr>
              <a:t>What should we demonstrate?</a:t>
            </a:r>
          </a:p>
        </p:txBody>
      </p:sp>
      <p:sp>
        <p:nvSpPr>
          <p:cNvPr id="21" name="An approved sample, where to verify, the reasons, Deeper Analysis if enabled, an">
            <a:extLst xmlns:a="http://schemas.openxmlformats.org/drawingml/2006/main">
              <a:ext uri="{FF2B5EF4-FFF2-40B4-BE49-F238E27FC236}">
                <a16:creationId xmlns:a16="http://schemas.microsoft.com/office/drawing/2014/main" id="{43488816-C09A-4D7A-ABFA-592516ED99E8}"/>
              </a:ext>
            </a:extLst>
          </p:cNvPr>
          <p:cNvSpPr>
            <a:spLocks xmlns:a="http://schemas.openxmlformats.org/drawingml/2006/main" noGrp="1"/>
          </p:cNvSpPr>
          <p:nvPr/>
        </p:nvSpPr>
        <p:spPr>
          <a:xfrm xmlns:a="http://schemas.openxmlformats.org/drawingml/2006/main">
            <a:off x="533400" y="520065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An approved sample, where to verify, the reasons, Deeper Analysis if enabled, and our reporting route.</a:t>
            </a:r>
          </a:p>
        </p:txBody>
      </p:sp>
      <p:sp>
        <p:nvSpPr>
          <p:cNvPr id="22" name="">
            <a:extLst xmlns:a="http://schemas.openxmlformats.org/drawingml/2006/main">
              <a:ext uri="{FF2B5EF4-FFF2-40B4-BE49-F238E27FC236}">
                <a16:creationId xmlns:a16="http://schemas.microsoft.com/office/drawing/2014/main" id="{5F6BBBAB-E47E-4F0F-B33A-4E648B1F336A}"/>
              </a:ext>
            </a:extLst>
          </p:cNvPr>
          <p:cNvSpPr>
            <a:spLocks xmlns:a="http://schemas.openxmlformats.org/drawingml/2006/main" noGrp="1"/>
          </p:cNvSpPr>
          <p:nvPr/>
        </p:nvSpPr>
        <p:spPr>
          <a:xfrm xmlns:a="http://schemas.openxmlformats.org/drawingml/2006/main">
            <a:off x="6477000" y="4714875"/>
            <a:ext cx="5181600" cy="0"/>
          </a:xfrm>
          <a:prstGeom xmlns:a="http://schemas.openxmlformats.org/drawingml/2006/main" prst="line">
            <a:avLst/>
          </a:prstGeom>
          <a:noFill xmlns:a="http://schemas.openxmlformats.org/drawingml/2006/main"/>
          <a:ln xmlns:a="http://schemas.openxmlformats.org/drawingml/2006/main" w="9525">
            <a:solidFill>
              <a:srgbClr val="D4DDEC"/>
            </a:solidFill>
          </a:ln>
        </p:spPr>
      </p:sp>
      <p:sp>
        <p:nvSpPr>
          <p:cNvPr id="23" name="What remains to confirm before rollout?">
            <a:extLst xmlns:a="http://schemas.openxmlformats.org/drawingml/2006/main">
              <a:ext uri="{FF2B5EF4-FFF2-40B4-BE49-F238E27FC236}">
                <a16:creationId xmlns:a16="http://schemas.microsoft.com/office/drawing/2014/main" id="{69E842C9-417E-43A6-A3A3-67447B88877A}"/>
              </a:ext>
            </a:extLst>
          </p:cNvPr>
          <p:cNvSpPr>
            <a:spLocks xmlns:a="http://schemas.openxmlformats.org/drawingml/2006/main" noGrp="1"/>
          </p:cNvSpPr>
          <p:nvPr/>
        </p:nvSpPr>
        <p:spPr>
          <a:xfrm xmlns:a="http://schemas.openxmlformats.org/drawingml/2006/main">
            <a:off x="6477000" y="4819650"/>
            <a:ext cx="5181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538" b="1">
                <a:solidFill>
                  <a:srgbClr val="007E87"/>
                </a:solidFill>
                <a:latin typeface="Aptos"/>
                <a:ea typeface="Aptos"/>
                <a:cs typeface="Aptos"/>
              </a:defRPr>
            </a:defPPr>
            <a:lvl1pPr algn="l">
              <a:defRPr sz="1538" b="1">
                <a:solidFill>
                  <a:srgbClr val="007E87"/>
                </a:solidFill>
                <a:latin typeface="Aptos"/>
                <a:ea typeface="Aptos"/>
                <a:cs typeface="Aptos"/>
              </a:defRPr>
            </a:lvl1pPr>
            <a:lvl2pPr algn="l">
              <a:defRPr sz="1538" b="1">
                <a:solidFill>
                  <a:srgbClr val="007E87"/>
                </a:solidFill>
                <a:latin typeface="Aptos"/>
                <a:ea typeface="Aptos"/>
                <a:cs typeface="Aptos"/>
              </a:defRPr>
            </a:lvl2pPr>
            <a:lvl3pPr algn="l">
              <a:defRPr sz="1538" b="1">
                <a:solidFill>
                  <a:srgbClr val="007E87"/>
                </a:solidFill>
                <a:latin typeface="Aptos"/>
                <a:ea typeface="Aptos"/>
                <a:cs typeface="Aptos"/>
              </a:defRPr>
            </a:lvl3pPr>
            <a:lvl4pPr algn="l">
              <a:defRPr sz="1538" b="1">
                <a:solidFill>
                  <a:srgbClr val="007E87"/>
                </a:solidFill>
                <a:latin typeface="Aptos"/>
                <a:ea typeface="Aptos"/>
                <a:cs typeface="Aptos"/>
              </a:defRPr>
            </a:lvl4pPr>
            <a:lvl5pPr algn="l">
              <a:defRPr sz="1538" b="1">
                <a:solidFill>
                  <a:srgbClr val="007E87"/>
                </a:solidFill>
                <a:latin typeface="Aptos"/>
                <a:ea typeface="Aptos"/>
                <a:cs typeface="Aptos"/>
              </a:defRPr>
            </a:lvl5pPr>
            <a:lvl6pPr algn="l">
              <a:defRPr sz="1538" b="1">
                <a:solidFill>
                  <a:srgbClr val="007E87"/>
                </a:solidFill>
                <a:latin typeface="Aptos"/>
                <a:ea typeface="Aptos"/>
                <a:cs typeface="Aptos"/>
              </a:defRPr>
            </a:lvl6pPr>
            <a:lvl7pPr algn="l">
              <a:defRPr sz="1538" b="1">
                <a:solidFill>
                  <a:srgbClr val="007E87"/>
                </a:solidFill>
                <a:latin typeface="Aptos"/>
                <a:ea typeface="Aptos"/>
                <a:cs typeface="Aptos"/>
              </a:defRPr>
            </a:lvl7pPr>
            <a:lvl8pPr algn="l">
              <a:defRPr sz="1538" b="1">
                <a:solidFill>
                  <a:srgbClr val="007E87"/>
                </a:solidFill>
                <a:latin typeface="Aptos"/>
                <a:ea typeface="Aptos"/>
                <a:cs typeface="Aptos"/>
              </a:defRPr>
            </a:lvl8pPr>
            <a:lvl9pPr algn="l">
              <a:defRPr sz="1538" b="1">
                <a:solidFill>
                  <a:srgbClr val="007E87"/>
                </a:solidFill>
                <a:latin typeface="Aptos"/>
                <a:ea typeface="Aptos"/>
                <a:cs typeface="Aptos"/>
              </a:defRPr>
            </a:lvl9pPr>
          </a:lstStyle>
          <a:p xmlns:a="http://schemas.openxmlformats.org/drawingml/2006/main">
            <a:pPr algn="l">
              <a:defRPr sz="1538" b="1">
                <a:solidFill>
                  <a:srgbClr val="007E87"/>
                </a:solidFill>
                <a:latin typeface="Aptos"/>
                <a:ea typeface="Aptos"/>
                <a:cs typeface="Aptos"/>
              </a:defRPr>
            </a:pPr>
            <a:r>
              <a:rPr sz="1538" b="1">
                <a:solidFill>
                  <a:srgbClr val="007E87"/>
                </a:solidFill>
                <a:latin typeface="Aptos"/>
                <a:ea typeface="Aptos"/>
                <a:cs typeface="Aptos"/>
              </a:rPr>
              <a:t>What remains to confirm before rollout?</a:t>
            </a:r>
          </a:p>
        </p:txBody>
      </p:sp>
      <p:sp>
        <p:nvSpPr>
          <p:cNvPr id="24" name="Permissions, scan versus report retention, attachment handling, trial terms and ">
            <a:extLst xmlns:a="http://schemas.openxmlformats.org/drawingml/2006/main">
              <a:ext uri="{FF2B5EF4-FFF2-40B4-BE49-F238E27FC236}">
                <a16:creationId xmlns:a16="http://schemas.microsoft.com/office/drawing/2014/main" id="{FB189DD4-4387-435D-AE81-D7CA5E4924A2}"/>
              </a:ext>
            </a:extLst>
          </p:cNvPr>
          <p:cNvSpPr>
            <a:spLocks xmlns:a="http://schemas.openxmlformats.org/drawingml/2006/main" noGrp="1"/>
          </p:cNvSpPr>
          <p:nvPr/>
        </p:nvSpPr>
        <p:spPr>
          <a:xfrm xmlns:a="http://schemas.openxmlformats.org/drawingml/2006/main">
            <a:off x="6477000" y="5200650"/>
            <a:ext cx="51816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l">
              <a:defRPr sz="1388" b="0">
                <a:solidFill>
                  <a:srgbClr val="4D6076"/>
                </a:solidFill>
                <a:latin typeface="Aptos"/>
                <a:ea typeface="Aptos"/>
                <a:cs typeface="Aptos"/>
              </a:defRPr>
            </a:defPPr>
            <a:lvl1pPr algn="l">
              <a:defRPr sz="1388" b="0">
                <a:solidFill>
                  <a:srgbClr val="4D6076"/>
                </a:solidFill>
                <a:latin typeface="Aptos"/>
                <a:ea typeface="Aptos"/>
                <a:cs typeface="Aptos"/>
              </a:defRPr>
            </a:lvl1pPr>
            <a:lvl2pPr algn="l">
              <a:defRPr sz="1388" b="0">
                <a:solidFill>
                  <a:srgbClr val="4D6076"/>
                </a:solidFill>
                <a:latin typeface="Aptos"/>
                <a:ea typeface="Aptos"/>
                <a:cs typeface="Aptos"/>
              </a:defRPr>
            </a:lvl2pPr>
            <a:lvl3pPr algn="l">
              <a:defRPr sz="1388" b="0">
                <a:solidFill>
                  <a:srgbClr val="4D6076"/>
                </a:solidFill>
                <a:latin typeface="Aptos"/>
                <a:ea typeface="Aptos"/>
                <a:cs typeface="Aptos"/>
              </a:defRPr>
            </a:lvl3pPr>
            <a:lvl4pPr algn="l">
              <a:defRPr sz="1388" b="0">
                <a:solidFill>
                  <a:srgbClr val="4D6076"/>
                </a:solidFill>
                <a:latin typeface="Aptos"/>
                <a:ea typeface="Aptos"/>
                <a:cs typeface="Aptos"/>
              </a:defRPr>
            </a:lvl4pPr>
            <a:lvl5pPr algn="l">
              <a:defRPr sz="1388" b="0">
                <a:solidFill>
                  <a:srgbClr val="4D6076"/>
                </a:solidFill>
                <a:latin typeface="Aptos"/>
                <a:ea typeface="Aptos"/>
                <a:cs typeface="Aptos"/>
              </a:defRPr>
            </a:lvl5pPr>
            <a:lvl6pPr algn="l">
              <a:defRPr sz="1388" b="0">
                <a:solidFill>
                  <a:srgbClr val="4D6076"/>
                </a:solidFill>
                <a:latin typeface="Aptos"/>
                <a:ea typeface="Aptos"/>
                <a:cs typeface="Aptos"/>
              </a:defRPr>
            </a:lvl6pPr>
            <a:lvl7pPr algn="l">
              <a:defRPr sz="1388" b="0">
                <a:solidFill>
                  <a:srgbClr val="4D6076"/>
                </a:solidFill>
                <a:latin typeface="Aptos"/>
                <a:ea typeface="Aptos"/>
                <a:cs typeface="Aptos"/>
              </a:defRPr>
            </a:lvl7pPr>
            <a:lvl8pPr algn="l">
              <a:defRPr sz="1388" b="0">
                <a:solidFill>
                  <a:srgbClr val="4D6076"/>
                </a:solidFill>
                <a:latin typeface="Aptos"/>
                <a:ea typeface="Aptos"/>
                <a:cs typeface="Aptos"/>
              </a:defRPr>
            </a:lvl8pPr>
            <a:lvl9pPr algn="l">
              <a:defRPr sz="1388" b="0">
                <a:solidFill>
                  <a:srgbClr val="4D6076"/>
                </a:solidFill>
                <a:latin typeface="Aptos"/>
                <a:ea typeface="Aptos"/>
                <a:cs typeface="Aptos"/>
              </a:defRPr>
            </a:lvl9pPr>
          </a:lstStyle>
          <a:p xmlns:a="http://schemas.openxmlformats.org/drawingml/2006/main">
            <a:pPr algn="l">
              <a:defRPr sz="1388" b="0">
                <a:solidFill>
                  <a:srgbClr val="4D6076"/>
                </a:solidFill>
                <a:latin typeface="Aptos"/>
                <a:ea typeface="Aptos"/>
                <a:cs typeface="Aptos"/>
              </a:defRPr>
            </a:pPr>
            <a:r>
              <a:rPr sz="1388" b="0">
                <a:solidFill>
                  <a:srgbClr val="4D6076"/>
                </a:solidFill>
                <a:latin typeface="Aptos"/>
                <a:ea typeface="Aptos"/>
                <a:cs typeface="Aptos"/>
              </a:rPr>
              <a:t>Permissions, scan versus report retention, attachment handling, trial terms and licence costs.</a:t>
            </a:r>
          </a:p>
        </p:txBody>
      </p:sp>
    </p:spTree>
    <p:extLst>
      <p:ext uri="{BB962C8B-B14F-4D97-AF65-F5344CB8AC3E}">
        <p14:creationId xmlns:p14="http://schemas.microsoft.com/office/powerpoint/2010/main" val="6818265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SafeToOpen</dc:creator>
  <lastModifiedBy>Walnut Exporter</lastModifiedBy>
  <dc:title>SafeToOpen Email Security – Business Briefing</dc:title>
  <dcterms:created xsi:type="dcterms:W3CDTF">2026-10-23T20:04:21.8670000Z</dcterms:created>
  <dcterms:modified xsi:type="dcterms:W3CDTF">2026-10-23T20:04:21.8670000Z</dcterms:modified>
</coreProperties>
</file>